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sldIdLst>
    <p:sldId id="266" r:id="rId2"/>
    <p:sldId id="267" r:id="rId3"/>
    <p:sldId id="310" r:id="rId4"/>
    <p:sldId id="325" r:id="rId5"/>
    <p:sldId id="350" r:id="rId6"/>
    <p:sldId id="376" r:id="rId7"/>
    <p:sldId id="351" r:id="rId8"/>
    <p:sldId id="344" r:id="rId9"/>
    <p:sldId id="377" r:id="rId10"/>
    <p:sldId id="343" r:id="rId11"/>
    <p:sldId id="345" r:id="rId12"/>
    <p:sldId id="369" r:id="rId13"/>
    <p:sldId id="378" r:id="rId14"/>
    <p:sldId id="373" r:id="rId15"/>
    <p:sldId id="370" r:id="rId16"/>
    <p:sldId id="371" r:id="rId17"/>
    <p:sldId id="372" r:id="rId18"/>
    <p:sldId id="375" r:id="rId19"/>
    <p:sldId id="341" r:id="rId20"/>
    <p:sldId id="357" r:id="rId21"/>
    <p:sldId id="358" r:id="rId22"/>
    <p:sldId id="342" r:id="rId23"/>
    <p:sldId id="324" r:id="rId24"/>
    <p:sldId id="360" r:id="rId25"/>
    <p:sldId id="361" r:id="rId26"/>
    <p:sldId id="362" r:id="rId27"/>
    <p:sldId id="363" r:id="rId28"/>
    <p:sldId id="364" r:id="rId29"/>
    <p:sldId id="367" r:id="rId30"/>
    <p:sldId id="366" r:id="rId31"/>
    <p:sldId id="355" r:id="rId32"/>
    <p:sldId id="348"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292D32-CF86-42C2-B28F-FFCC5F12A81B}">
          <p14:sldIdLst>
            <p14:sldId id="266"/>
            <p14:sldId id="267"/>
            <p14:sldId id="310"/>
            <p14:sldId id="325"/>
            <p14:sldId id="350"/>
            <p14:sldId id="376"/>
            <p14:sldId id="351"/>
            <p14:sldId id="344"/>
            <p14:sldId id="377"/>
            <p14:sldId id="343"/>
            <p14:sldId id="345"/>
            <p14:sldId id="369"/>
            <p14:sldId id="378"/>
            <p14:sldId id="373"/>
            <p14:sldId id="370"/>
            <p14:sldId id="371"/>
            <p14:sldId id="372"/>
            <p14:sldId id="375"/>
            <p14:sldId id="341"/>
            <p14:sldId id="357"/>
            <p14:sldId id="358"/>
            <p14:sldId id="342"/>
            <p14:sldId id="324"/>
            <p14:sldId id="360"/>
            <p14:sldId id="361"/>
            <p14:sldId id="362"/>
            <p14:sldId id="363"/>
            <p14:sldId id="364"/>
            <p14:sldId id="367"/>
            <p14:sldId id="366"/>
            <p14:sldId id="355"/>
            <p14:sldId id="3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4343" autoAdjust="0"/>
  </p:normalViewPr>
  <p:slideViewPr>
    <p:cSldViewPr snapToGrid="0">
      <p:cViewPr varScale="1">
        <p:scale>
          <a:sx n="76" d="100"/>
          <a:sy n="76" d="100"/>
        </p:scale>
        <p:origin x="187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9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4420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1143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5830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090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20830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8/30/2023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25105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8/30/2023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2874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78504F-A551-4DE0-9316-4DCD1D8CC752}" type="datetimeFigureOut">
              <a:rPr lang="en-US" smtClean="0"/>
              <a:t>8/30/2023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8626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1BE4249-C0D0-4B06-8692-E8BB871AF643}" type="datetimeFigureOut">
              <a:rPr lang="en-US" smtClean="0"/>
              <a:t>8/30/2023</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422243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49130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160EA64-D806-43AC-9DF2-F8C432F32B4C}" type="datetimeFigureOut">
              <a:rPr lang="en-US" smtClean="0"/>
              <a:t>8/30/2023</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A7A6979-0714-4377-B894-6BE4C2D6E202}"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99652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70E8CF-E9D8-417B-9623-A334795F0292}"/>
              </a:ext>
            </a:extLst>
          </p:cNvPr>
          <p:cNvSpPr txBox="1"/>
          <p:nvPr/>
        </p:nvSpPr>
        <p:spPr>
          <a:xfrm>
            <a:off x="260347" y="1584325"/>
            <a:ext cx="8623300" cy="968214"/>
          </a:xfrm>
          <a:prstGeom prst="rect">
            <a:avLst/>
          </a:prstGeom>
          <a:noFill/>
        </p:spPr>
        <p:txBody>
          <a:bodyPr wrap="square" rtlCol="0">
            <a:spAutoFit/>
          </a:bodyPr>
          <a:lstStyle/>
          <a:p>
            <a:pPr algn="ctr">
              <a:lnSpc>
                <a:spcPct val="105000"/>
              </a:lnSpc>
            </a:pPr>
            <a:r>
              <a:rPr lang="en-US" sz="2800" b="1" cap="small" dirty="0">
                <a:latin typeface="Times New Roman" panose="02020603050405020304" pitchFamily="18" charset="0"/>
                <a:ea typeface="SimSun" panose="02010600030101010101" pitchFamily="2" charset="-122"/>
                <a:cs typeface="Times New Roman" panose="02020603050405020304" pitchFamily="18" charset="0"/>
              </a:rPr>
              <a:t>“raktkosh.com”-Online Blood </a:t>
            </a:r>
          </a:p>
          <a:p>
            <a:pPr algn="ctr">
              <a:lnSpc>
                <a:spcPct val="105000"/>
              </a:lnSpc>
            </a:pPr>
            <a:r>
              <a:rPr lang="en-US" sz="2800" b="1" cap="small" dirty="0">
                <a:latin typeface="Times New Roman" panose="02020603050405020304" pitchFamily="18" charset="0"/>
                <a:ea typeface="SimSun" panose="02010600030101010101" pitchFamily="2" charset="-122"/>
                <a:cs typeface="Times New Roman" panose="02020603050405020304" pitchFamily="18" charset="0"/>
              </a:rPr>
              <a:t>bank Portal</a:t>
            </a:r>
            <a:endParaRPr lang="en-IN" sz="2800" dirty="0">
              <a:effectLst/>
              <a:latin typeface="Times New Roman" panose="02020603050405020304" pitchFamily="18" charset="0"/>
              <a:ea typeface="SimSun" panose="02010600030101010101" pitchFamily="2" charset="-122"/>
              <a:cs typeface="Times New Roman" panose="02020603050405020304" pitchFamily="18" charset="0"/>
            </a:endParaRPr>
          </a:p>
        </p:txBody>
      </p:sp>
      <p:graphicFrame>
        <p:nvGraphicFramePr>
          <p:cNvPr id="18" name="Table 17">
            <a:extLst>
              <a:ext uri="{FF2B5EF4-FFF2-40B4-BE49-F238E27FC236}">
                <a16:creationId xmlns:a16="http://schemas.microsoft.com/office/drawing/2014/main" id="{C8B7C37A-8654-4BED-88C1-EFFBE17F8F31}"/>
              </a:ext>
            </a:extLst>
          </p:cNvPr>
          <p:cNvGraphicFramePr>
            <a:graphicFrameLocks noGrp="1"/>
          </p:cNvGraphicFramePr>
          <p:nvPr>
            <p:extLst>
              <p:ext uri="{D42A27DB-BD31-4B8C-83A1-F6EECF244321}">
                <p14:modId xmlns:p14="http://schemas.microsoft.com/office/powerpoint/2010/main" val="436796866"/>
              </p:ext>
            </p:extLst>
          </p:nvPr>
        </p:nvGraphicFramePr>
        <p:xfrm>
          <a:off x="1388107" y="3085210"/>
          <a:ext cx="6367780" cy="975552"/>
        </p:xfrm>
        <a:graphic>
          <a:graphicData uri="http://schemas.openxmlformats.org/drawingml/2006/table">
            <a:tbl>
              <a:tblPr firstRow="1" firstCol="1" bandRow="1">
                <a:tableStyleId>{5C22544A-7EE6-4342-B048-85BDC9FD1C3A}</a:tableStyleId>
              </a:tblPr>
              <a:tblGrid>
                <a:gridCol w="3183890">
                  <a:extLst>
                    <a:ext uri="{9D8B030D-6E8A-4147-A177-3AD203B41FA5}">
                      <a16:colId xmlns:a16="http://schemas.microsoft.com/office/drawing/2014/main" val="3924422171"/>
                    </a:ext>
                  </a:extLst>
                </a:gridCol>
                <a:gridCol w="3183890">
                  <a:extLst>
                    <a:ext uri="{9D8B030D-6E8A-4147-A177-3AD203B41FA5}">
                      <a16:colId xmlns:a16="http://schemas.microsoft.com/office/drawing/2014/main" val="2966565607"/>
                    </a:ext>
                  </a:extLst>
                </a:gridCol>
              </a:tblGrid>
              <a:tr h="325184">
                <a:tc>
                  <a:txBody>
                    <a:bodyPr/>
                    <a:lstStyle/>
                    <a:p>
                      <a:pPr algn="ctr">
                        <a:lnSpc>
                          <a:spcPct val="105000"/>
                        </a:lnSpc>
                        <a:spcAft>
                          <a:spcPts val="800"/>
                        </a:spcAft>
                      </a:pPr>
                      <a:r>
                        <a:rPr lang="en-IN" sz="1400" dirty="0">
                          <a:effectLst/>
                          <a:latin typeface="Times New Roman" panose="02020603050405020304" pitchFamily="18" charset="0"/>
                          <a:cs typeface="Times New Roman" panose="02020603050405020304" pitchFamily="18" charset="0"/>
                        </a:rPr>
                        <a:t>Name</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05000"/>
                        </a:lnSpc>
                        <a:spcAft>
                          <a:spcPts val="800"/>
                        </a:spcAft>
                      </a:pPr>
                      <a:r>
                        <a:rPr lang="en-IN" sz="1400" dirty="0">
                          <a:effectLst/>
                          <a:latin typeface="Times New Roman" panose="02020603050405020304" pitchFamily="18" charset="0"/>
                          <a:cs typeface="Times New Roman" panose="02020603050405020304" pitchFamily="18" charset="0"/>
                        </a:rPr>
                        <a:t>PRN No.</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83068280"/>
                  </a:ext>
                </a:extLst>
              </a:tr>
              <a:tr h="325184">
                <a:tc>
                  <a:txBody>
                    <a:bodyPr/>
                    <a:lstStyle/>
                    <a:p>
                      <a:pPr algn="ctr">
                        <a:lnSpc>
                          <a:spcPct val="105000"/>
                        </a:lnSpc>
                        <a:spcAft>
                          <a:spcPts val="800"/>
                        </a:spcAft>
                      </a:pPr>
                      <a:r>
                        <a:rPr lang="en-IN" sz="1400" dirty="0">
                          <a:effectLst/>
                          <a:latin typeface="Times New Roman" panose="02020603050405020304" pitchFamily="18" charset="0"/>
                          <a:ea typeface="SimSun" panose="02010600030101010101" pitchFamily="2" charset="-122"/>
                          <a:cs typeface="Times New Roman" panose="02020603050405020304" pitchFamily="18" charset="0"/>
                        </a:rPr>
                        <a:t>Dhiraj Shinde</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05000"/>
                        </a:lnSpc>
                        <a:spcAft>
                          <a:spcPts val="800"/>
                        </a:spcAft>
                      </a:pPr>
                      <a:r>
                        <a:rPr lang="en-IN" sz="1400" dirty="0">
                          <a:effectLst/>
                          <a:latin typeface="Times New Roman" panose="02020603050405020304" pitchFamily="18" charset="0"/>
                          <a:cs typeface="Times New Roman" panose="02020603050405020304" pitchFamily="18" charset="0"/>
                        </a:rPr>
                        <a:t>230341220174</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33195539"/>
                  </a:ext>
                </a:extLst>
              </a:tr>
              <a:tr h="325184">
                <a:tc>
                  <a:txBody>
                    <a:bodyPr/>
                    <a:lstStyle/>
                    <a:p>
                      <a:pPr marL="0" marR="0" lvl="0" indent="0" algn="ctr" defTabSz="914400" rtl="0" eaLnBrk="1" fontAlgn="auto" latinLnBrk="0" hangingPunct="1">
                        <a:lnSpc>
                          <a:spcPct val="105000"/>
                        </a:lnSpc>
                        <a:spcBef>
                          <a:spcPts val="0"/>
                        </a:spcBef>
                        <a:spcAft>
                          <a:spcPts val="800"/>
                        </a:spcAft>
                        <a:buClrTx/>
                        <a:buSzTx/>
                        <a:buFontTx/>
                        <a:buNone/>
                        <a:tabLst/>
                        <a:defRPr/>
                      </a:pPr>
                      <a:r>
                        <a:rPr lang="en-IN" sz="1400" dirty="0">
                          <a:effectLst/>
                          <a:latin typeface="Times New Roman" panose="02020603050405020304" pitchFamily="18" charset="0"/>
                          <a:ea typeface="SimSun" panose="02010600030101010101" pitchFamily="2" charset="-122"/>
                          <a:cs typeface="Times New Roman" panose="02020603050405020304" pitchFamily="18" charset="0"/>
                        </a:rPr>
                        <a:t>Shrinivas </a:t>
                      </a:r>
                      <a:r>
                        <a:rPr lang="en-IN" sz="1400" dirty="0" err="1">
                          <a:effectLst/>
                          <a:latin typeface="Times New Roman" panose="02020603050405020304" pitchFamily="18" charset="0"/>
                          <a:ea typeface="SimSun" panose="02010600030101010101" pitchFamily="2" charset="-122"/>
                          <a:cs typeface="Times New Roman" panose="02020603050405020304" pitchFamily="18" charset="0"/>
                        </a:rPr>
                        <a:t>Shirke</a:t>
                      </a:r>
                      <a:endParaRPr lang="en-IN"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05000"/>
                        </a:lnSpc>
                        <a:spcAft>
                          <a:spcPts val="800"/>
                        </a:spcAft>
                      </a:pPr>
                      <a:r>
                        <a:rPr lang="en-IN" sz="1400" dirty="0">
                          <a:effectLst/>
                          <a:latin typeface="Times New Roman" panose="02020603050405020304" pitchFamily="18" charset="0"/>
                          <a:cs typeface="Times New Roman" panose="02020603050405020304" pitchFamily="18" charset="0"/>
                        </a:rPr>
                        <a:t>230341220180</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8026000"/>
                  </a:ext>
                </a:extLst>
              </a:tr>
            </a:tbl>
          </a:graphicData>
        </a:graphic>
      </p:graphicFrame>
      <p:sp>
        <p:nvSpPr>
          <p:cNvPr id="19" name="Rectangle 7">
            <a:extLst>
              <a:ext uri="{FF2B5EF4-FFF2-40B4-BE49-F238E27FC236}">
                <a16:creationId xmlns:a16="http://schemas.microsoft.com/office/drawing/2014/main" id="{28667821-8702-4C85-B966-7B844EBF4189}"/>
              </a:ext>
            </a:extLst>
          </p:cNvPr>
          <p:cNvSpPr>
            <a:spLocks noChangeArrowheads="1"/>
          </p:cNvSpPr>
          <p:nvPr/>
        </p:nvSpPr>
        <p:spPr bwMode="auto">
          <a:xfrm>
            <a:off x="-513185" y="2544740"/>
            <a:ext cx="1017036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486400" algn="r"/>
              </a:tabLst>
              <a:defRPr>
                <a:solidFill>
                  <a:schemeClr val="tx1"/>
                </a:solidFill>
                <a:latin typeface="Arial" panose="020B0604020202020204" pitchFamily="34" charset="0"/>
              </a:defRPr>
            </a:lvl1pPr>
            <a:lvl2pPr eaLnBrk="0" fontAlgn="base" hangingPunct="0">
              <a:spcBef>
                <a:spcPct val="0"/>
              </a:spcBef>
              <a:spcAft>
                <a:spcPct val="0"/>
              </a:spcAft>
              <a:tabLst>
                <a:tab pos="5486400" algn="r"/>
              </a:tabLst>
              <a:defRPr>
                <a:solidFill>
                  <a:schemeClr val="tx1"/>
                </a:solidFill>
                <a:latin typeface="Arial" panose="020B0604020202020204" pitchFamily="34" charset="0"/>
              </a:defRPr>
            </a:lvl2pPr>
            <a:lvl3pPr eaLnBrk="0" fontAlgn="base" hangingPunct="0">
              <a:spcBef>
                <a:spcPct val="0"/>
              </a:spcBef>
              <a:spcAft>
                <a:spcPct val="0"/>
              </a:spcAft>
              <a:tabLst>
                <a:tab pos="5486400" algn="r"/>
              </a:tabLst>
              <a:defRPr>
                <a:solidFill>
                  <a:schemeClr val="tx1"/>
                </a:solidFill>
                <a:latin typeface="Arial" panose="020B0604020202020204" pitchFamily="34" charset="0"/>
              </a:defRPr>
            </a:lvl3pPr>
            <a:lvl4pPr eaLnBrk="0" fontAlgn="base" hangingPunct="0">
              <a:spcBef>
                <a:spcPct val="0"/>
              </a:spcBef>
              <a:spcAft>
                <a:spcPct val="0"/>
              </a:spcAft>
              <a:tabLst>
                <a:tab pos="5486400" algn="r"/>
              </a:tabLst>
              <a:defRPr>
                <a:solidFill>
                  <a:schemeClr val="tx1"/>
                </a:solidFill>
                <a:latin typeface="Arial" panose="020B0604020202020204" pitchFamily="34" charset="0"/>
              </a:defRPr>
            </a:lvl4pPr>
            <a:lvl5pPr eaLnBrk="0" fontAlgn="base" hangingPunct="0">
              <a:spcBef>
                <a:spcPct val="0"/>
              </a:spcBef>
              <a:spcAft>
                <a:spcPct val="0"/>
              </a:spcAft>
              <a:tabLst>
                <a:tab pos="5486400" algn="r"/>
              </a:tabLst>
              <a:defRPr>
                <a:solidFill>
                  <a:schemeClr val="tx1"/>
                </a:solidFill>
                <a:latin typeface="Arial" panose="020B0604020202020204" pitchFamily="34" charset="0"/>
              </a:defRPr>
            </a:lvl5pPr>
            <a:lvl6pPr eaLnBrk="0" fontAlgn="base" hangingPunct="0">
              <a:spcBef>
                <a:spcPct val="0"/>
              </a:spcBef>
              <a:spcAft>
                <a:spcPct val="0"/>
              </a:spcAft>
              <a:tabLst>
                <a:tab pos="5486400" algn="r"/>
              </a:tabLst>
              <a:defRPr>
                <a:solidFill>
                  <a:schemeClr val="tx1"/>
                </a:solidFill>
                <a:latin typeface="Arial" panose="020B0604020202020204" pitchFamily="34" charset="0"/>
              </a:defRPr>
            </a:lvl6pPr>
            <a:lvl7pPr eaLnBrk="0" fontAlgn="base" hangingPunct="0">
              <a:spcBef>
                <a:spcPct val="0"/>
              </a:spcBef>
              <a:spcAft>
                <a:spcPct val="0"/>
              </a:spcAft>
              <a:tabLst>
                <a:tab pos="5486400" algn="r"/>
              </a:tabLst>
              <a:defRPr>
                <a:solidFill>
                  <a:schemeClr val="tx1"/>
                </a:solidFill>
                <a:latin typeface="Arial" panose="020B0604020202020204" pitchFamily="34" charset="0"/>
              </a:defRPr>
            </a:lvl7pPr>
            <a:lvl8pPr eaLnBrk="0" fontAlgn="base" hangingPunct="0">
              <a:spcBef>
                <a:spcPct val="0"/>
              </a:spcBef>
              <a:spcAft>
                <a:spcPct val="0"/>
              </a:spcAft>
              <a:tabLst>
                <a:tab pos="5486400" algn="r"/>
              </a:tabLst>
              <a:defRPr>
                <a:solidFill>
                  <a:schemeClr val="tx1"/>
                </a:solidFill>
                <a:latin typeface="Arial" panose="020B0604020202020204" pitchFamily="34" charset="0"/>
              </a:defRPr>
            </a:lvl8pPr>
            <a:lvl9pPr eaLnBrk="0" fontAlgn="base" hangingPunct="0">
              <a:spcBef>
                <a:spcPct val="0"/>
              </a:spcBef>
              <a:spcAft>
                <a:spcPct val="0"/>
              </a:spcAft>
              <a:tabLst>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486400" algn="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9427EE40-BB07-4C8C-8624-7DF121037A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407909" y="341205"/>
            <a:ext cx="1071880" cy="697230"/>
          </a:xfrm>
          <a:prstGeom prst="rect">
            <a:avLst/>
          </a:prstGeom>
          <a:noFill/>
          <a:ln>
            <a:noFill/>
          </a:ln>
        </p:spPr>
      </p:pic>
      <p:sp>
        <p:nvSpPr>
          <p:cNvPr id="21" name="TextBox 20">
            <a:extLst>
              <a:ext uri="{FF2B5EF4-FFF2-40B4-BE49-F238E27FC236}">
                <a16:creationId xmlns:a16="http://schemas.microsoft.com/office/drawing/2014/main" id="{8CC07D18-92AC-47BA-83CC-60AB6900176F}"/>
              </a:ext>
            </a:extLst>
          </p:cNvPr>
          <p:cNvSpPr txBox="1"/>
          <p:nvPr/>
        </p:nvSpPr>
        <p:spPr>
          <a:xfrm>
            <a:off x="405350" y="5375201"/>
            <a:ext cx="8293100" cy="1241878"/>
          </a:xfrm>
          <a:prstGeom prst="rect">
            <a:avLst/>
          </a:prstGeom>
          <a:noFill/>
        </p:spPr>
        <p:txBody>
          <a:bodyPr wrap="square" rtlCol="0">
            <a:spAutoFit/>
          </a:bodyPr>
          <a:lstStyle/>
          <a:p>
            <a:pPr marL="1371600" marR="1371600" algn="ctr">
              <a:lnSpc>
                <a:spcPct val="105000"/>
              </a:lnSpc>
              <a:tabLst>
                <a:tab pos="4724400" algn="r"/>
              </a:tabLst>
            </a:pPr>
            <a:r>
              <a:rPr lang="en-IN" b="1" cap="small" dirty="0">
                <a:latin typeface="Times New Roman" panose="02020603050405020304" pitchFamily="18" charset="0"/>
                <a:ea typeface="SimSun" panose="02010600030101010101" pitchFamily="2" charset="-122"/>
                <a:cs typeface="Times New Roman" panose="02020603050405020304" pitchFamily="18" charset="0"/>
              </a:rPr>
              <a:t>Institute of advanced Computing and</a:t>
            </a:r>
          </a:p>
          <a:p>
            <a:pPr marL="1371600" marR="1371600" algn="ctr">
              <a:lnSpc>
                <a:spcPct val="105000"/>
              </a:lnSpc>
              <a:tabLst>
                <a:tab pos="4724400" algn="r"/>
              </a:tabLst>
            </a:pPr>
            <a:r>
              <a:rPr lang="en-IN" sz="1800" b="1" cap="small" dirty="0">
                <a:effectLst/>
                <a:latin typeface="Times New Roman" panose="02020603050405020304" pitchFamily="18" charset="0"/>
                <a:ea typeface="SimSun" panose="02010600030101010101" pitchFamily="2" charset="-122"/>
                <a:cs typeface="Times New Roman" panose="02020603050405020304" pitchFamily="18" charset="0"/>
              </a:rPr>
              <a:t>Software Development </a:t>
            </a:r>
            <a:r>
              <a:rPr lang="en-IN" b="1" cap="small" dirty="0">
                <a:latin typeface="Times New Roman" panose="02020603050405020304" pitchFamily="18" charset="0"/>
                <a:ea typeface="SimSun" panose="02010600030101010101" pitchFamily="2" charset="-122"/>
                <a:cs typeface="Times New Roman" panose="02020603050405020304" pitchFamily="18" charset="0"/>
              </a:rPr>
              <a:t>A</a:t>
            </a:r>
            <a:r>
              <a:rPr lang="en-IN" sz="1800" b="1" cap="small" dirty="0">
                <a:effectLst/>
                <a:latin typeface="Times New Roman" panose="02020603050405020304" pitchFamily="18" charset="0"/>
                <a:ea typeface="SimSun" panose="02010600030101010101" pitchFamily="2" charset="-122"/>
                <a:cs typeface="Times New Roman" panose="02020603050405020304" pitchFamily="18" charset="0"/>
              </a:rPr>
              <a:t>kurdi, Pune</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155575" marR="155575" algn="ctr">
              <a:lnSpc>
                <a:spcPct val="105000"/>
              </a:lnSpc>
              <a:tabLst>
                <a:tab pos="4724400" algn="r"/>
              </a:tabLst>
            </a:pPr>
            <a:r>
              <a:rPr lang="en-US" sz="1800" b="1" cap="small" dirty="0">
                <a:effectLst/>
                <a:latin typeface="Times New Roman" panose="02020603050405020304" pitchFamily="18" charset="0"/>
                <a:ea typeface="SimSun" panose="02010600030101010101" pitchFamily="2" charset="-122"/>
                <a:cs typeface="Times New Roman" panose="02020603050405020304" pitchFamily="18" charset="0"/>
              </a:rPr>
              <a:t>march</a:t>
            </a:r>
            <a:r>
              <a:rPr lang="en-IN" sz="1800" b="1" cap="small" dirty="0">
                <a:effectLst/>
                <a:latin typeface="Times New Roman" panose="02020603050405020304" pitchFamily="18" charset="0"/>
                <a:ea typeface="SimSun" panose="02010600030101010101" pitchFamily="2" charset="-122"/>
                <a:cs typeface="Times New Roman" panose="02020603050405020304" pitchFamily="18" charset="0"/>
              </a:rPr>
              <a:t> 20</a:t>
            </a:r>
            <a:r>
              <a:rPr lang="en-US" sz="1800" b="1" cap="small" dirty="0">
                <a:effectLst/>
                <a:latin typeface="Times New Roman" panose="02020603050405020304" pitchFamily="18" charset="0"/>
                <a:ea typeface="SimSun" panose="02010600030101010101" pitchFamily="2" charset="-122"/>
                <a:cs typeface="Times New Roman" panose="02020603050405020304" pitchFamily="18" charset="0"/>
              </a:rPr>
              <a:t>23</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B95E2AC-2B49-4537-8816-177D5E6858EF}"/>
              </a:ext>
            </a:extLst>
          </p:cNvPr>
          <p:cNvSpPr>
            <a:spLocks noChangeArrowheads="1"/>
          </p:cNvSpPr>
          <p:nvPr/>
        </p:nvSpPr>
        <p:spPr bwMode="auto">
          <a:xfrm>
            <a:off x="-513185" y="4282482"/>
            <a:ext cx="1017036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486400" algn="r"/>
              </a:tabLst>
              <a:defRPr>
                <a:solidFill>
                  <a:schemeClr val="tx1"/>
                </a:solidFill>
                <a:latin typeface="Arial" panose="020B0604020202020204" pitchFamily="34" charset="0"/>
              </a:defRPr>
            </a:lvl1pPr>
            <a:lvl2pPr eaLnBrk="0" fontAlgn="base" hangingPunct="0">
              <a:spcBef>
                <a:spcPct val="0"/>
              </a:spcBef>
              <a:spcAft>
                <a:spcPct val="0"/>
              </a:spcAft>
              <a:tabLst>
                <a:tab pos="5486400" algn="r"/>
              </a:tabLst>
              <a:defRPr>
                <a:solidFill>
                  <a:schemeClr val="tx1"/>
                </a:solidFill>
                <a:latin typeface="Arial" panose="020B0604020202020204" pitchFamily="34" charset="0"/>
              </a:defRPr>
            </a:lvl2pPr>
            <a:lvl3pPr eaLnBrk="0" fontAlgn="base" hangingPunct="0">
              <a:spcBef>
                <a:spcPct val="0"/>
              </a:spcBef>
              <a:spcAft>
                <a:spcPct val="0"/>
              </a:spcAft>
              <a:tabLst>
                <a:tab pos="5486400" algn="r"/>
              </a:tabLst>
              <a:defRPr>
                <a:solidFill>
                  <a:schemeClr val="tx1"/>
                </a:solidFill>
                <a:latin typeface="Arial" panose="020B0604020202020204" pitchFamily="34" charset="0"/>
              </a:defRPr>
            </a:lvl3pPr>
            <a:lvl4pPr eaLnBrk="0" fontAlgn="base" hangingPunct="0">
              <a:spcBef>
                <a:spcPct val="0"/>
              </a:spcBef>
              <a:spcAft>
                <a:spcPct val="0"/>
              </a:spcAft>
              <a:tabLst>
                <a:tab pos="5486400" algn="r"/>
              </a:tabLst>
              <a:defRPr>
                <a:solidFill>
                  <a:schemeClr val="tx1"/>
                </a:solidFill>
                <a:latin typeface="Arial" panose="020B0604020202020204" pitchFamily="34" charset="0"/>
              </a:defRPr>
            </a:lvl4pPr>
            <a:lvl5pPr eaLnBrk="0" fontAlgn="base" hangingPunct="0">
              <a:spcBef>
                <a:spcPct val="0"/>
              </a:spcBef>
              <a:spcAft>
                <a:spcPct val="0"/>
              </a:spcAft>
              <a:tabLst>
                <a:tab pos="5486400" algn="r"/>
              </a:tabLst>
              <a:defRPr>
                <a:solidFill>
                  <a:schemeClr val="tx1"/>
                </a:solidFill>
                <a:latin typeface="Arial" panose="020B0604020202020204" pitchFamily="34" charset="0"/>
              </a:defRPr>
            </a:lvl5pPr>
            <a:lvl6pPr eaLnBrk="0" fontAlgn="base" hangingPunct="0">
              <a:spcBef>
                <a:spcPct val="0"/>
              </a:spcBef>
              <a:spcAft>
                <a:spcPct val="0"/>
              </a:spcAft>
              <a:tabLst>
                <a:tab pos="5486400" algn="r"/>
              </a:tabLst>
              <a:defRPr>
                <a:solidFill>
                  <a:schemeClr val="tx1"/>
                </a:solidFill>
                <a:latin typeface="Arial" panose="020B0604020202020204" pitchFamily="34" charset="0"/>
              </a:defRPr>
            </a:lvl6pPr>
            <a:lvl7pPr eaLnBrk="0" fontAlgn="base" hangingPunct="0">
              <a:spcBef>
                <a:spcPct val="0"/>
              </a:spcBef>
              <a:spcAft>
                <a:spcPct val="0"/>
              </a:spcAft>
              <a:tabLst>
                <a:tab pos="5486400" algn="r"/>
              </a:tabLst>
              <a:defRPr>
                <a:solidFill>
                  <a:schemeClr val="tx1"/>
                </a:solidFill>
                <a:latin typeface="Arial" panose="020B0604020202020204" pitchFamily="34" charset="0"/>
              </a:defRPr>
            </a:lvl7pPr>
            <a:lvl8pPr eaLnBrk="0" fontAlgn="base" hangingPunct="0">
              <a:spcBef>
                <a:spcPct val="0"/>
              </a:spcBef>
              <a:spcAft>
                <a:spcPct val="0"/>
              </a:spcAft>
              <a:tabLst>
                <a:tab pos="5486400" algn="r"/>
              </a:tabLst>
              <a:defRPr>
                <a:solidFill>
                  <a:schemeClr val="tx1"/>
                </a:solidFill>
                <a:latin typeface="Arial" panose="020B0604020202020204" pitchFamily="34" charset="0"/>
              </a:defRPr>
            </a:lvl8pPr>
            <a:lvl9pPr eaLnBrk="0" fontAlgn="base" hangingPunct="0">
              <a:spcBef>
                <a:spcPct val="0"/>
              </a:spcBef>
              <a:spcAft>
                <a:spcPct val="0"/>
              </a:spcAft>
              <a:tabLst>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486400" algn="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Under Guidance of</a:t>
            </a:r>
          </a:p>
          <a:p>
            <a:pPr marL="0" marR="0" lvl="0" indent="0" algn="ctr" defTabSz="914400" rtl="0" eaLnBrk="0" fontAlgn="base" latinLnBrk="0" hangingPunct="0">
              <a:lnSpc>
                <a:spcPct val="100000"/>
              </a:lnSpc>
              <a:spcBef>
                <a:spcPct val="0"/>
              </a:spcBef>
              <a:spcAft>
                <a:spcPct val="0"/>
              </a:spcAft>
              <a:buClrTx/>
              <a:buSzTx/>
              <a:buFontTx/>
              <a:buNone/>
              <a:tabLst>
                <a:tab pos="5486400" algn="r"/>
              </a:tabLst>
            </a:pPr>
            <a:endPar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lang="en-US" altLang="en-US" b="1" dirty="0">
                <a:latin typeface="Times New Roman" panose="02020603050405020304" pitchFamily="18" charset="0"/>
                <a:cs typeface="Times New Roman" panose="02020603050405020304" pitchFamily="18" charset="0"/>
              </a:rPr>
              <a:t>Mrs. Geeta Darunte </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 name="image1.jpeg">
            <a:extLst>
              <a:ext uri="{FF2B5EF4-FFF2-40B4-BE49-F238E27FC236}">
                <a16:creationId xmlns:a16="http://schemas.microsoft.com/office/drawing/2014/main" id="{058CA520-B3BE-00A1-2CC1-E6291D561A97}"/>
              </a:ext>
            </a:extLst>
          </p:cNvPr>
          <p:cNvPicPr>
            <a:picLocks noChangeAspect="1"/>
          </p:cNvPicPr>
          <p:nvPr/>
        </p:nvPicPr>
        <p:blipFill>
          <a:blip r:embed="rId3" cstate="print"/>
          <a:stretch>
            <a:fillRect/>
          </a:stretch>
        </p:blipFill>
        <p:spPr>
          <a:xfrm>
            <a:off x="664211" y="290849"/>
            <a:ext cx="927735" cy="1123950"/>
          </a:xfrm>
          <a:prstGeom prst="rect">
            <a:avLst/>
          </a:prstGeom>
        </p:spPr>
      </p:pic>
    </p:spTree>
    <p:extLst>
      <p:ext uri="{BB962C8B-B14F-4D97-AF65-F5344CB8AC3E}">
        <p14:creationId xmlns:p14="http://schemas.microsoft.com/office/powerpoint/2010/main" val="1785247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2267" y="299085"/>
            <a:ext cx="3449783" cy="58477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Use Case Diagram</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462A3A2-4EE7-68D5-152D-265FDEA2FD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4157" y="1172845"/>
            <a:ext cx="6115685" cy="493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41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8059" y="283696"/>
            <a:ext cx="2838200" cy="58477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Class Diagram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46960" y="5974139"/>
            <a:ext cx="320039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Figure 4. System  Class Diagram</a:t>
            </a:r>
            <a:endParaRPr lang="en-US" sz="1400" dirty="0">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B73E2032-F10E-497C-8458-B910D2ED4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245" y="937260"/>
            <a:ext cx="5731510" cy="4983480"/>
          </a:xfrm>
          <a:prstGeom prst="rect">
            <a:avLst/>
          </a:prstGeom>
        </p:spPr>
      </p:pic>
      <p:sp>
        <p:nvSpPr>
          <p:cNvPr id="3" name="Text Box 56">
            <a:extLst>
              <a:ext uri="{FF2B5EF4-FFF2-40B4-BE49-F238E27FC236}">
                <a16:creationId xmlns:a16="http://schemas.microsoft.com/office/drawing/2014/main" id="{F0FBCEA8-A107-92BE-732A-E96F45B02A9C}"/>
              </a:ext>
            </a:extLst>
          </p:cNvPr>
          <p:cNvSpPr txBox="1"/>
          <p:nvPr/>
        </p:nvSpPr>
        <p:spPr>
          <a:xfrm>
            <a:off x="5509260" y="3429000"/>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4" name="Text Box 56">
            <a:extLst>
              <a:ext uri="{FF2B5EF4-FFF2-40B4-BE49-F238E27FC236}">
                <a16:creationId xmlns:a16="http://schemas.microsoft.com/office/drawing/2014/main" id="{ABAAFC1C-9DE0-028A-AEA0-7BF167DD9AA4}"/>
              </a:ext>
            </a:extLst>
          </p:cNvPr>
          <p:cNvSpPr txBox="1"/>
          <p:nvPr/>
        </p:nvSpPr>
        <p:spPr>
          <a:xfrm>
            <a:off x="5830993" y="3639185"/>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6" name="Text Box 56">
            <a:extLst>
              <a:ext uri="{FF2B5EF4-FFF2-40B4-BE49-F238E27FC236}">
                <a16:creationId xmlns:a16="http://schemas.microsoft.com/office/drawing/2014/main" id="{BC4D7A5A-E737-C634-1781-6E8F0487298A}"/>
              </a:ext>
            </a:extLst>
          </p:cNvPr>
          <p:cNvSpPr txBox="1"/>
          <p:nvPr/>
        </p:nvSpPr>
        <p:spPr>
          <a:xfrm>
            <a:off x="3505201" y="3323907"/>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7" name="Text Box 56">
            <a:extLst>
              <a:ext uri="{FF2B5EF4-FFF2-40B4-BE49-F238E27FC236}">
                <a16:creationId xmlns:a16="http://schemas.microsoft.com/office/drawing/2014/main" id="{3BB11D00-6F3E-893A-9922-57B982EA5470}"/>
              </a:ext>
            </a:extLst>
          </p:cNvPr>
          <p:cNvSpPr txBox="1"/>
          <p:nvPr/>
        </p:nvSpPr>
        <p:spPr>
          <a:xfrm>
            <a:off x="3917527" y="3323907"/>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dirty="0">
                <a:latin typeface="Times New Roman" panose="02020603050405020304" pitchFamily="18" charset="0"/>
                <a:ea typeface="Times New Roman" panose="02020603050405020304" pitchFamily="18" charset="0"/>
              </a:rPr>
              <a:t>*</a:t>
            </a:r>
            <a:r>
              <a:rPr lang="en-IN" sz="1100" dirty="0">
                <a:effectLst/>
                <a:latin typeface="Times New Roman" panose="02020603050405020304" pitchFamily="18" charset="0"/>
                <a:ea typeface="Times New Roman" panose="02020603050405020304" pitchFamily="18" charset="0"/>
              </a:rPr>
              <a:t> </a:t>
            </a:r>
          </a:p>
        </p:txBody>
      </p:sp>
      <p:sp>
        <p:nvSpPr>
          <p:cNvPr id="8" name="Text Box 56">
            <a:extLst>
              <a:ext uri="{FF2B5EF4-FFF2-40B4-BE49-F238E27FC236}">
                <a16:creationId xmlns:a16="http://schemas.microsoft.com/office/drawing/2014/main" id="{EDED621A-EEB2-7004-8942-9D4496A31FEC}"/>
              </a:ext>
            </a:extLst>
          </p:cNvPr>
          <p:cNvSpPr txBox="1"/>
          <p:nvPr/>
        </p:nvSpPr>
        <p:spPr>
          <a:xfrm>
            <a:off x="2588259" y="2849775"/>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9" name="Text Box 56">
            <a:extLst>
              <a:ext uri="{FF2B5EF4-FFF2-40B4-BE49-F238E27FC236}">
                <a16:creationId xmlns:a16="http://schemas.microsoft.com/office/drawing/2014/main" id="{27815F42-D01A-F9C3-3515-206F90B7036C}"/>
              </a:ext>
            </a:extLst>
          </p:cNvPr>
          <p:cNvSpPr txBox="1"/>
          <p:nvPr/>
        </p:nvSpPr>
        <p:spPr>
          <a:xfrm>
            <a:off x="2458719" y="2744682"/>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dirty="0">
                <a:latin typeface="Times New Roman" panose="02020603050405020304" pitchFamily="18" charset="0"/>
                <a:ea typeface="Times New Roman" panose="02020603050405020304" pitchFamily="18" charset="0"/>
              </a:rPr>
              <a:t>*</a:t>
            </a:r>
            <a:r>
              <a:rPr lang="en-IN" sz="1100" dirty="0">
                <a:effectLst/>
                <a:latin typeface="Times New Roman" panose="02020603050405020304" pitchFamily="18" charset="0"/>
                <a:ea typeface="Times New Roman" panose="02020603050405020304" pitchFamily="18" charset="0"/>
              </a:rPr>
              <a:t> </a:t>
            </a:r>
          </a:p>
        </p:txBody>
      </p:sp>
      <p:sp>
        <p:nvSpPr>
          <p:cNvPr id="10" name="Text Box 56">
            <a:extLst>
              <a:ext uri="{FF2B5EF4-FFF2-40B4-BE49-F238E27FC236}">
                <a16:creationId xmlns:a16="http://schemas.microsoft.com/office/drawing/2014/main" id="{BCCF8972-5D2F-B7D9-4DF4-6A87E4FDCD94}"/>
              </a:ext>
            </a:extLst>
          </p:cNvPr>
          <p:cNvSpPr txBox="1"/>
          <p:nvPr/>
        </p:nvSpPr>
        <p:spPr>
          <a:xfrm>
            <a:off x="2588259" y="3925042"/>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11" name="Text Box 56">
            <a:extLst>
              <a:ext uri="{FF2B5EF4-FFF2-40B4-BE49-F238E27FC236}">
                <a16:creationId xmlns:a16="http://schemas.microsoft.com/office/drawing/2014/main" id="{C9001B9D-C737-D82D-B75F-07057638ABCC}"/>
              </a:ext>
            </a:extLst>
          </p:cNvPr>
          <p:cNvSpPr txBox="1"/>
          <p:nvPr/>
        </p:nvSpPr>
        <p:spPr>
          <a:xfrm>
            <a:off x="2450252" y="3847625"/>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dirty="0">
                <a:latin typeface="Times New Roman" panose="02020603050405020304" pitchFamily="18" charset="0"/>
                <a:ea typeface="Times New Roman" panose="02020603050405020304" pitchFamily="18" charset="0"/>
              </a:rPr>
              <a:t>*</a:t>
            </a:r>
            <a:r>
              <a:rPr lang="en-IN" sz="1100" dirty="0">
                <a:effectLst/>
                <a:latin typeface="Times New Roman" panose="02020603050405020304" pitchFamily="18" charset="0"/>
                <a:ea typeface="Times New Roman" panose="02020603050405020304" pitchFamily="18" charset="0"/>
              </a:rPr>
              <a:t> </a:t>
            </a:r>
          </a:p>
        </p:txBody>
      </p:sp>
      <p:sp>
        <p:nvSpPr>
          <p:cNvPr id="12" name="Text Box 56">
            <a:extLst>
              <a:ext uri="{FF2B5EF4-FFF2-40B4-BE49-F238E27FC236}">
                <a16:creationId xmlns:a16="http://schemas.microsoft.com/office/drawing/2014/main" id="{4BA64BFA-2E34-FD8F-74F8-3196614663B7}"/>
              </a:ext>
            </a:extLst>
          </p:cNvPr>
          <p:cNvSpPr txBox="1"/>
          <p:nvPr/>
        </p:nvSpPr>
        <p:spPr>
          <a:xfrm>
            <a:off x="2588259" y="5000309"/>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13" name="Text Box 56">
            <a:extLst>
              <a:ext uri="{FF2B5EF4-FFF2-40B4-BE49-F238E27FC236}">
                <a16:creationId xmlns:a16="http://schemas.microsoft.com/office/drawing/2014/main" id="{502A3CDE-64C6-AB01-E272-F0EE24AFA166}"/>
              </a:ext>
            </a:extLst>
          </p:cNvPr>
          <p:cNvSpPr txBox="1"/>
          <p:nvPr/>
        </p:nvSpPr>
        <p:spPr>
          <a:xfrm>
            <a:off x="2450252" y="4913450"/>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dirty="0">
                <a:latin typeface="Times New Roman" panose="02020603050405020304" pitchFamily="18" charset="0"/>
                <a:ea typeface="Times New Roman" panose="02020603050405020304" pitchFamily="18" charset="0"/>
              </a:rPr>
              <a:t>*</a:t>
            </a:r>
            <a:r>
              <a:rPr lang="en-IN" sz="11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00861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1B7138-F96E-9D35-E6D1-8402FB0A9902}"/>
              </a:ext>
            </a:extLst>
          </p:cNvPr>
          <p:cNvSpPr/>
          <p:nvPr/>
        </p:nvSpPr>
        <p:spPr>
          <a:xfrm>
            <a:off x="2299335" y="1057126"/>
            <a:ext cx="5314950"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Zeroth Level DFD Diagram</a:t>
            </a:r>
            <a:endParaRPr lang="en-US" sz="2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2E36787-E1A5-F733-E152-92B50C9AB290}"/>
              </a:ext>
            </a:extLst>
          </p:cNvPr>
          <p:cNvSpPr/>
          <p:nvPr/>
        </p:nvSpPr>
        <p:spPr>
          <a:xfrm>
            <a:off x="3128010" y="75402"/>
            <a:ext cx="5314950" cy="58477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DFD Diagram</a:t>
            </a:r>
            <a:endParaRPr lang="en-US"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709E7C7-B6E2-B6A9-617D-548737454C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9297" y="1977295"/>
            <a:ext cx="5145405"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769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32DE98-03FF-D565-C273-A91F74356D45}"/>
              </a:ext>
            </a:extLst>
          </p:cNvPr>
          <p:cNvSpPr txBox="1"/>
          <p:nvPr/>
        </p:nvSpPr>
        <p:spPr>
          <a:xfrm>
            <a:off x="3105150" y="710684"/>
            <a:ext cx="4572000"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1</a:t>
            </a:r>
            <a:r>
              <a:rPr lang="en-IN" sz="2400" baseline="30000" dirty="0">
                <a:latin typeface="Times New Roman" panose="02020603050405020304" pitchFamily="18" charset="0"/>
                <a:cs typeface="Times New Roman" panose="02020603050405020304" pitchFamily="18" charset="0"/>
              </a:rPr>
              <a:t>st</a:t>
            </a:r>
            <a:r>
              <a:rPr lang="en-IN" sz="2400" dirty="0">
                <a:latin typeface="Times New Roman" panose="02020603050405020304" pitchFamily="18" charset="0"/>
                <a:cs typeface="Times New Roman" panose="02020603050405020304" pitchFamily="18" charset="0"/>
              </a:rPr>
              <a:t> Level DFD Diagram</a:t>
            </a:r>
            <a:endParaRPr lang="en-IN" sz="2400" dirty="0"/>
          </a:p>
        </p:txBody>
      </p:sp>
      <p:pic>
        <p:nvPicPr>
          <p:cNvPr id="5" name="Picture 4">
            <a:extLst>
              <a:ext uri="{FF2B5EF4-FFF2-40B4-BE49-F238E27FC236}">
                <a16:creationId xmlns:a16="http://schemas.microsoft.com/office/drawing/2014/main" id="{577D084B-C847-547E-2314-6FC9F8724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89" y="1172349"/>
            <a:ext cx="7895822" cy="4886807"/>
          </a:xfrm>
          <a:prstGeom prst="rect">
            <a:avLst/>
          </a:prstGeom>
        </p:spPr>
      </p:pic>
    </p:spTree>
    <p:extLst>
      <p:ext uri="{BB962C8B-B14F-4D97-AF65-F5344CB8AC3E}">
        <p14:creationId xmlns:p14="http://schemas.microsoft.com/office/powerpoint/2010/main" val="382864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89CB4C-FA46-E476-B8ED-6ACA53AD7CB5}"/>
              </a:ext>
            </a:extLst>
          </p:cNvPr>
          <p:cNvSpPr/>
          <p:nvPr/>
        </p:nvSpPr>
        <p:spPr>
          <a:xfrm>
            <a:off x="2089948" y="685651"/>
            <a:ext cx="5314950" cy="523220"/>
          </a:xfrm>
          <a:prstGeom prst="rect">
            <a:avLst/>
          </a:prstGeom>
        </p:spPr>
        <p:txBody>
          <a:bodyPr wrap="square">
            <a:spAutoFit/>
          </a:bodyPr>
          <a:lstStyle/>
          <a:p>
            <a:pPr algn="ctr"/>
            <a:r>
              <a:rPr lang="en-IN" sz="2800" dirty="0">
                <a:latin typeface="Times New Roman" panose="02020603050405020304" pitchFamily="18" charset="0"/>
                <a:cs typeface="Times New Roman" panose="02020603050405020304" pitchFamily="18" charset="0"/>
              </a:rPr>
              <a:t>2</a:t>
            </a:r>
            <a:r>
              <a:rPr lang="en-IN" sz="2800" baseline="30000" dirty="0">
                <a:latin typeface="Times New Roman" panose="02020603050405020304" pitchFamily="18" charset="0"/>
                <a:cs typeface="Times New Roman" panose="02020603050405020304" pitchFamily="18" charset="0"/>
              </a:rPr>
              <a:t>nd</a:t>
            </a:r>
            <a:r>
              <a:rPr lang="en-IN" sz="2800" dirty="0">
                <a:latin typeface="Times New Roman" panose="02020603050405020304" pitchFamily="18" charset="0"/>
                <a:cs typeface="Times New Roman" panose="02020603050405020304" pitchFamily="18" charset="0"/>
              </a:rPr>
              <a:t> Level DFD Diagram</a:t>
            </a:r>
            <a:endParaRPr lang="en-US"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30021B9-FD93-ACF2-142F-DA406F2DF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303" y="1401493"/>
            <a:ext cx="7204668" cy="4758148"/>
          </a:xfrm>
          <a:prstGeom prst="rect">
            <a:avLst/>
          </a:prstGeom>
        </p:spPr>
      </p:pic>
    </p:spTree>
    <p:extLst>
      <p:ext uri="{BB962C8B-B14F-4D97-AF65-F5344CB8AC3E}">
        <p14:creationId xmlns:p14="http://schemas.microsoft.com/office/powerpoint/2010/main" val="3256407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7E05A8-6309-BF17-A890-35B32DBC83BF}"/>
              </a:ext>
            </a:extLst>
          </p:cNvPr>
          <p:cNvSpPr txBox="1"/>
          <p:nvPr/>
        </p:nvSpPr>
        <p:spPr>
          <a:xfrm>
            <a:off x="2160270" y="11430"/>
            <a:ext cx="4572000" cy="584775"/>
          </a:xfrm>
          <a:prstGeom prst="rect">
            <a:avLst/>
          </a:prstGeom>
          <a:noFill/>
        </p:spPr>
        <p:txBody>
          <a:bodyPr wrap="square">
            <a:spAutoFit/>
          </a:bodyPr>
          <a:lstStyle/>
          <a:p>
            <a:pPr algn="ctr"/>
            <a:r>
              <a:rPr lang="en-US" sz="3200" b="1" dirty="0">
                <a:effectLst/>
                <a:latin typeface="Times New Roman" panose="02020603050405020304" pitchFamily="18" charset="0"/>
                <a:ea typeface="Times New Roman" panose="02020603050405020304" pitchFamily="18" charset="0"/>
              </a:rPr>
              <a:t>Activity Diagram </a:t>
            </a:r>
            <a:endParaRPr lang="en-IN" sz="3200" dirty="0"/>
          </a:p>
        </p:txBody>
      </p:sp>
      <p:sp>
        <p:nvSpPr>
          <p:cNvPr id="5" name="TextBox 4">
            <a:extLst>
              <a:ext uri="{FF2B5EF4-FFF2-40B4-BE49-F238E27FC236}">
                <a16:creationId xmlns:a16="http://schemas.microsoft.com/office/drawing/2014/main" id="{CDBBE3DC-82E3-69C9-47E7-E6DE6FB50451}"/>
              </a:ext>
            </a:extLst>
          </p:cNvPr>
          <p:cNvSpPr txBox="1"/>
          <p:nvPr/>
        </p:nvSpPr>
        <p:spPr>
          <a:xfrm>
            <a:off x="548640" y="775743"/>
            <a:ext cx="4572000" cy="368755"/>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pPr>
            <a:r>
              <a:rPr lang="en-US" sz="1800" b="1" dirty="0">
                <a:effectLst/>
                <a:latin typeface="Times New Roman" panose="02020603050405020304" pitchFamily="18" charset="0"/>
                <a:ea typeface="Times New Roman" panose="02020603050405020304" pitchFamily="18" charset="0"/>
              </a:rPr>
              <a:t>Activity Diagram for admin</a:t>
            </a:r>
            <a:endParaRPr lang="en-IN" sz="12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0986739B-D90C-65A8-6802-36DD2A028F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204" y="1229301"/>
            <a:ext cx="5637126" cy="5466543"/>
          </a:xfrm>
          <a:prstGeom prst="rect">
            <a:avLst/>
          </a:prstGeom>
          <a:noFill/>
          <a:ln>
            <a:noFill/>
          </a:ln>
        </p:spPr>
      </p:pic>
    </p:spTree>
    <p:extLst>
      <p:ext uri="{BB962C8B-B14F-4D97-AF65-F5344CB8AC3E}">
        <p14:creationId xmlns:p14="http://schemas.microsoft.com/office/powerpoint/2010/main" val="2208041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66FF71-5BA0-E8EF-FCC5-DA8E017BD359}"/>
              </a:ext>
            </a:extLst>
          </p:cNvPr>
          <p:cNvSpPr txBox="1"/>
          <p:nvPr/>
        </p:nvSpPr>
        <p:spPr>
          <a:xfrm>
            <a:off x="228600" y="227103"/>
            <a:ext cx="4572000" cy="368755"/>
          </a:xfrm>
          <a:prstGeom prst="rect">
            <a:avLst/>
          </a:prstGeom>
          <a:noFill/>
        </p:spPr>
        <p:txBody>
          <a:bodyPr wrap="square">
            <a:spAutoFit/>
          </a:bodyPr>
          <a:lstStyle/>
          <a:p>
            <a:pPr marL="0" marR="0" algn="just">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2.Activity Diagram for blood bank</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6A8335E8-4993-39A2-82FD-A5DF818EDF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8695" y="1160446"/>
            <a:ext cx="7166609" cy="5470451"/>
          </a:xfrm>
          <a:prstGeom prst="rect">
            <a:avLst/>
          </a:prstGeom>
          <a:noFill/>
          <a:ln>
            <a:noFill/>
          </a:ln>
        </p:spPr>
      </p:pic>
    </p:spTree>
    <p:extLst>
      <p:ext uri="{BB962C8B-B14F-4D97-AF65-F5344CB8AC3E}">
        <p14:creationId xmlns:p14="http://schemas.microsoft.com/office/powerpoint/2010/main" val="3610693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E040D5-7D01-637B-4746-4EBE714F9A57}"/>
              </a:ext>
            </a:extLst>
          </p:cNvPr>
          <p:cNvSpPr txBox="1"/>
          <p:nvPr/>
        </p:nvSpPr>
        <p:spPr>
          <a:xfrm>
            <a:off x="228600" y="227103"/>
            <a:ext cx="4572000" cy="368755"/>
          </a:xfrm>
          <a:prstGeom prst="rect">
            <a:avLst/>
          </a:prstGeom>
          <a:noFill/>
        </p:spPr>
        <p:txBody>
          <a:bodyPr wrap="square">
            <a:spAutoFit/>
          </a:bodyPr>
          <a:lstStyle/>
          <a:p>
            <a:pPr marL="0" marR="0" algn="just">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2.Activity Diagram for </a:t>
            </a:r>
            <a:r>
              <a:rPr lang="en-US" b="1" dirty="0">
                <a:latin typeface="Times New Roman" panose="02020603050405020304" pitchFamily="18" charset="0"/>
                <a:ea typeface="Times New Roman" panose="02020603050405020304" pitchFamily="18" charset="0"/>
              </a:rPr>
              <a:t>User</a:t>
            </a:r>
            <a:endParaRPr lang="en-IN" sz="12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AC93A366-4A56-0AB6-4FF5-E1B1FE9CB7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1580" y="718735"/>
            <a:ext cx="6183630" cy="5936247"/>
          </a:xfrm>
          <a:prstGeom prst="rect">
            <a:avLst/>
          </a:prstGeom>
          <a:noFill/>
          <a:ln>
            <a:noFill/>
          </a:ln>
        </p:spPr>
      </p:pic>
    </p:spTree>
    <p:extLst>
      <p:ext uri="{BB962C8B-B14F-4D97-AF65-F5344CB8AC3E}">
        <p14:creationId xmlns:p14="http://schemas.microsoft.com/office/powerpoint/2010/main" val="260011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696795-6EA8-C1C9-1C40-1BFCC49AB6E2}"/>
              </a:ext>
            </a:extLst>
          </p:cNvPr>
          <p:cNvSpPr txBox="1"/>
          <p:nvPr/>
        </p:nvSpPr>
        <p:spPr>
          <a:xfrm>
            <a:off x="2400300" y="352833"/>
            <a:ext cx="4572000" cy="522259"/>
          </a:xfrm>
          <a:prstGeom prst="rect">
            <a:avLst/>
          </a:prstGeom>
          <a:noFill/>
        </p:spPr>
        <p:txBody>
          <a:bodyPr wrap="square">
            <a:spAutoFit/>
          </a:bodyPr>
          <a:lstStyle/>
          <a:p>
            <a:pPr marR="0" lvl="1" algn="just">
              <a:lnSpc>
                <a:spcPct val="107000"/>
              </a:lnSpc>
              <a:spcBef>
                <a:spcPts val="0"/>
              </a:spcBef>
              <a:spcAft>
                <a:spcPts val="0"/>
              </a:spcAft>
            </a:pPr>
            <a:r>
              <a:rPr lang="en-US" sz="2800" b="1" dirty="0">
                <a:effectLst/>
                <a:latin typeface="Times New Roman" panose="02020603050405020304" pitchFamily="18" charset="0"/>
                <a:ea typeface="Times New Roman" panose="02020603050405020304" pitchFamily="18" charset="0"/>
              </a:rPr>
              <a:t>Sequence Diagram</a:t>
            </a:r>
            <a:endParaRPr lang="en-IN" sz="2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1745850E-1308-D50D-5422-BD17BD8574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571" y="1775030"/>
            <a:ext cx="9123312" cy="4224338"/>
          </a:xfrm>
          <a:prstGeom prst="rect">
            <a:avLst/>
          </a:prstGeom>
          <a:noFill/>
          <a:ln>
            <a:noFill/>
          </a:ln>
        </p:spPr>
      </p:pic>
    </p:spTree>
    <p:extLst>
      <p:ext uri="{BB962C8B-B14F-4D97-AF65-F5344CB8AC3E}">
        <p14:creationId xmlns:p14="http://schemas.microsoft.com/office/powerpoint/2010/main" val="2991872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A692B0-8CA4-43FD-9865-205A7824AE25}"/>
              </a:ext>
            </a:extLst>
          </p:cNvPr>
          <p:cNvPicPr>
            <a:picLocks noChangeAspect="1"/>
          </p:cNvPicPr>
          <p:nvPr/>
        </p:nvPicPr>
        <p:blipFill>
          <a:blip r:embed="rId2"/>
          <a:stretch>
            <a:fillRect/>
          </a:stretch>
        </p:blipFill>
        <p:spPr>
          <a:xfrm>
            <a:off x="1639705" y="1293985"/>
            <a:ext cx="5864589" cy="4979945"/>
          </a:xfrm>
          <a:prstGeom prst="rect">
            <a:avLst/>
          </a:prstGeom>
        </p:spPr>
      </p:pic>
      <p:sp>
        <p:nvSpPr>
          <p:cNvPr id="3" name="Rectangle 2">
            <a:extLst>
              <a:ext uri="{FF2B5EF4-FFF2-40B4-BE49-F238E27FC236}">
                <a16:creationId xmlns:a16="http://schemas.microsoft.com/office/drawing/2014/main" id="{C2B3FCF9-7CAA-4C50-8678-946BE35A5B41}"/>
              </a:ext>
            </a:extLst>
          </p:cNvPr>
          <p:cNvSpPr/>
          <p:nvPr/>
        </p:nvSpPr>
        <p:spPr>
          <a:xfrm>
            <a:off x="2994361" y="403588"/>
            <a:ext cx="3155275" cy="58477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Database Tables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912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942153" y="113761"/>
            <a:ext cx="1119217"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Index</a:t>
            </a:r>
          </a:p>
        </p:txBody>
      </p:sp>
      <p:sp>
        <p:nvSpPr>
          <p:cNvPr id="4" name="TextBox 3">
            <a:extLst>
              <a:ext uri="{FF2B5EF4-FFF2-40B4-BE49-F238E27FC236}">
                <a16:creationId xmlns:a16="http://schemas.microsoft.com/office/drawing/2014/main" id="{EE9B6866-B53E-4CD1-854F-2104F23FCD9C}"/>
              </a:ext>
            </a:extLst>
          </p:cNvPr>
          <p:cNvSpPr txBox="1"/>
          <p:nvPr/>
        </p:nvSpPr>
        <p:spPr>
          <a:xfrm>
            <a:off x="1135165" y="882158"/>
            <a:ext cx="7852410" cy="5599866"/>
          </a:xfrm>
          <a:prstGeom prst="rect">
            <a:avLst/>
          </a:prstGeom>
          <a:noFill/>
        </p:spPr>
        <p:txBody>
          <a:bodyPr wrap="square">
            <a:spAutoFit/>
          </a:bodyPr>
          <a:lstStyle/>
          <a:p>
            <a:pPr marL="457200" algn="just">
              <a:lnSpc>
                <a:spcPct val="105000"/>
              </a:lnSpc>
            </a:pPr>
            <a:r>
              <a:rPr lang="en-US" sz="1600" b="1" dirty="0">
                <a:effectLst/>
                <a:latin typeface="Times New Roman" panose="02020603050405020304" pitchFamily="18" charset="0"/>
                <a:ea typeface="SimSun" panose="02010600030101010101" pitchFamily="2" charset="-122"/>
                <a:cs typeface="Mangal" panose="02040503050203030202" pitchFamily="18" charset="0"/>
              </a:rPr>
              <a:t>	</a:t>
            </a:r>
            <a:r>
              <a:rPr lang="en-IN" sz="1600" b="1" dirty="0">
                <a:effectLst/>
                <a:latin typeface="Times New Roman" panose="02020603050405020304" pitchFamily="18" charset="0"/>
                <a:ea typeface="SimSun" panose="02010600030101010101" pitchFamily="2" charset="-122"/>
                <a:cs typeface="Mangal" panose="02040503050203030202" pitchFamily="18" charset="0"/>
              </a:rPr>
              <a:t>					</a:t>
            </a:r>
            <a:r>
              <a:rPr lang="en-IN" sz="1600" b="1" dirty="0">
                <a:latin typeface="Times New Roman" panose="02020603050405020304" pitchFamily="18" charset="0"/>
                <a:ea typeface="SimSun" panose="02010600030101010101" pitchFamily="2" charset="-122"/>
                <a:cs typeface="Mangal" panose="02040503050203030202" pitchFamily="18" charset="0"/>
              </a:rPr>
              <a:t> </a:t>
            </a:r>
            <a:r>
              <a:rPr lang="en-IN" sz="1600" b="1" dirty="0">
                <a:effectLst/>
                <a:latin typeface="Times New Roman" panose="02020603050405020304" pitchFamily="18" charset="0"/>
                <a:ea typeface="SimSun" panose="02010600030101010101" pitchFamily="2" charset="-122"/>
                <a:cs typeface="Mangal" panose="02040503050203030202" pitchFamily="18" charset="0"/>
              </a:rPr>
              <a:t>     </a:t>
            </a:r>
          </a:p>
          <a:p>
            <a:pPr marL="457200" algn="just">
              <a:lnSpc>
                <a:spcPct val="105000"/>
              </a:lnSpc>
            </a:pPr>
            <a:r>
              <a:rPr lang="en-IN" sz="1600" b="1" dirty="0">
                <a:effectLst/>
                <a:latin typeface="Times New Roman" panose="02020603050405020304" pitchFamily="18" charset="0"/>
                <a:ea typeface="SimSun" panose="02010600030101010101" pitchFamily="2" charset="-122"/>
                <a:cs typeface="Mangal" panose="02040503050203030202" pitchFamily="18" charset="0"/>
              </a:rPr>
              <a:t>01.    Introduction</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02.    Problem Statement</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03.    Proposed System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04.    Objective</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05.    Functional Specification</a:t>
            </a:r>
          </a:p>
          <a:p>
            <a:pPr marL="800100" indent="-342900" algn="just">
              <a:lnSpc>
                <a:spcPct val="105000"/>
              </a:lnSpc>
              <a:buAutoNum type="arabicPeriod" startAt="6"/>
            </a:pPr>
            <a:r>
              <a:rPr lang="en-IN" sz="1600" b="1" dirty="0">
                <a:latin typeface="Times New Roman" panose="02020603050405020304" pitchFamily="18" charset="0"/>
                <a:ea typeface="SimSun" panose="02010600030101010101" pitchFamily="2" charset="-122"/>
                <a:cs typeface="Mangal" panose="02040503050203030202" pitchFamily="18" charset="0"/>
              </a:rPr>
              <a:t>UML Diagram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6.1 ER Diagram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6.2  Use Case Diagrams</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6.3  Class Diagram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6.4 DFD Diagrams</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6.5  Activity Diagram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6.6  Sequence Diagram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07.    Database Tables</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08.    Advantages</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09.    Disadvantages</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10.    User Interface</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11.    Conclusion      </a:t>
            </a:r>
          </a:p>
          <a:p>
            <a:pPr marL="457200" algn="just">
              <a:lnSpc>
                <a:spcPct val="105000"/>
              </a:lnSpc>
            </a:pPr>
            <a:endParaRPr lang="en-IN" b="1" dirty="0">
              <a:latin typeface="Times New Roman" panose="02020603050405020304" pitchFamily="18" charset="0"/>
              <a:ea typeface="SimSun" panose="02010600030101010101" pitchFamily="2" charset="-122"/>
              <a:cs typeface="Mangal" panose="02040503050203030202" pitchFamily="18" charset="0"/>
            </a:endParaRPr>
          </a:p>
          <a:p>
            <a:pPr marL="457200" algn="just">
              <a:lnSpc>
                <a:spcPct val="105000"/>
              </a:lnSpc>
            </a:pPr>
            <a:endParaRPr lang="en-IN" b="1" dirty="0">
              <a:latin typeface="Times New Roman" panose="02020603050405020304" pitchFamily="18" charset="0"/>
              <a:ea typeface="SimSun" panose="02010600030101010101" pitchFamily="2" charset="-122"/>
              <a:cs typeface="Mangal" panose="02040503050203030202" pitchFamily="18" charset="0"/>
            </a:endParaRPr>
          </a:p>
          <a:p>
            <a:pPr marL="457200" algn="just">
              <a:lnSpc>
                <a:spcPct val="105000"/>
              </a:lnSpc>
            </a:pPr>
            <a:endParaRPr lang="en-IN" b="1" dirty="0">
              <a:latin typeface="Times New Roman" panose="02020603050405020304" pitchFamily="18"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2114042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583E85-386D-4A07-A9DC-13C8BAF471DB}"/>
              </a:ext>
            </a:extLst>
          </p:cNvPr>
          <p:cNvPicPr>
            <a:picLocks noChangeAspect="1"/>
          </p:cNvPicPr>
          <p:nvPr/>
        </p:nvPicPr>
        <p:blipFill>
          <a:blip r:embed="rId2"/>
          <a:stretch>
            <a:fillRect/>
          </a:stretch>
        </p:blipFill>
        <p:spPr>
          <a:xfrm>
            <a:off x="1191567" y="961208"/>
            <a:ext cx="7019945" cy="4935583"/>
          </a:xfrm>
          <a:prstGeom prst="rect">
            <a:avLst/>
          </a:prstGeom>
        </p:spPr>
      </p:pic>
    </p:spTree>
    <p:extLst>
      <p:ext uri="{BB962C8B-B14F-4D97-AF65-F5344CB8AC3E}">
        <p14:creationId xmlns:p14="http://schemas.microsoft.com/office/powerpoint/2010/main" val="368938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0BD8E0-6D5A-4906-B275-70FA6B97A6E8}"/>
              </a:ext>
            </a:extLst>
          </p:cNvPr>
          <p:cNvPicPr>
            <a:picLocks noChangeAspect="1"/>
          </p:cNvPicPr>
          <p:nvPr/>
        </p:nvPicPr>
        <p:blipFill>
          <a:blip r:embed="rId2"/>
          <a:stretch>
            <a:fillRect/>
          </a:stretch>
        </p:blipFill>
        <p:spPr>
          <a:xfrm>
            <a:off x="1637982" y="1057991"/>
            <a:ext cx="5868036" cy="4742018"/>
          </a:xfrm>
          <a:prstGeom prst="rect">
            <a:avLst/>
          </a:prstGeom>
        </p:spPr>
      </p:pic>
    </p:spTree>
    <p:extLst>
      <p:ext uri="{BB962C8B-B14F-4D97-AF65-F5344CB8AC3E}">
        <p14:creationId xmlns:p14="http://schemas.microsoft.com/office/powerpoint/2010/main" val="2204486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A9EFF0-D5FE-45D4-BC72-89007BCD8D1E}"/>
              </a:ext>
            </a:extLst>
          </p:cNvPr>
          <p:cNvPicPr>
            <a:picLocks noChangeAspect="1"/>
          </p:cNvPicPr>
          <p:nvPr/>
        </p:nvPicPr>
        <p:blipFill>
          <a:blip r:embed="rId2"/>
          <a:stretch>
            <a:fillRect/>
          </a:stretch>
        </p:blipFill>
        <p:spPr>
          <a:xfrm>
            <a:off x="1677723" y="840839"/>
            <a:ext cx="5362027" cy="3092086"/>
          </a:xfrm>
          <a:prstGeom prst="rect">
            <a:avLst/>
          </a:prstGeom>
        </p:spPr>
      </p:pic>
      <p:pic>
        <p:nvPicPr>
          <p:cNvPr id="12" name="Picture 11">
            <a:extLst>
              <a:ext uri="{FF2B5EF4-FFF2-40B4-BE49-F238E27FC236}">
                <a16:creationId xmlns:a16="http://schemas.microsoft.com/office/drawing/2014/main" id="{C10E971F-D816-4516-82F2-89BA8CBA02B3}"/>
              </a:ext>
            </a:extLst>
          </p:cNvPr>
          <p:cNvPicPr>
            <a:picLocks noChangeAspect="1"/>
          </p:cNvPicPr>
          <p:nvPr/>
        </p:nvPicPr>
        <p:blipFill>
          <a:blip r:embed="rId3"/>
          <a:stretch>
            <a:fillRect/>
          </a:stretch>
        </p:blipFill>
        <p:spPr>
          <a:xfrm>
            <a:off x="1717917" y="3853989"/>
            <a:ext cx="5412827" cy="2069514"/>
          </a:xfrm>
          <a:prstGeom prst="rect">
            <a:avLst/>
          </a:prstGeom>
        </p:spPr>
      </p:pic>
    </p:spTree>
    <p:extLst>
      <p:ext uri="{BB962C8B-B14F-4D97-AF65-F5344CB8AC3E}">
        <p14:creationId xmlns:p14="http://schemas.microsoft.com/office/powerpoint/2010/main" val="1912558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3" name="Picture 2">
            <a:extLst>
              <a:ext uri="{FF2B5EF4-FFF2-40B4-BE49-F238E27FC236}">
                <a16:creationId xmlns:a16="http://schemas.microsoft.com/office/drawing/2014/main" id="{FA072E14-C876-0CCB-3C66-59B33FE1375B}"/>
              </a:ext>
            </a:extLst>
          </p:cNvPr>
          <p:cNvPicPr>
            <a:picLocks noChangeAspect="1"/>
          </p:cNvPicPr>
          <p:nvPr/>
        </p:nvPicPr>
        <p:blipFill>
          <a:blip r:embed="rId2"/>
          <a:stretch>
            <a:fillRect/>
          </a:stretch>
        </p:blipFill>
        <p:spPr>
          <a:xfrm>
            <a:off x="468784" y="1111390"/>
            <a:ext cx="8407400" cy="5143500"/>
          </a:xfrm>
          <a:prstGeom prst="rect">
            <a:avLst/>
          </a:prstGeom>
        </p:spPr>
      </p:pic>
    </p:spTree>
    <p:extLst>
      <p:ext uri="{BB962C8B-B14F-4D97-AF65-F5344CB8AC3E}">
        <p14:creationId xmlns:p14="http://schemas.microsoft.com/office/powerpoint/2010/main" val="11869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35" name="Picture 34">
            <a:extLst>
              <a:ext uri="{FF2B5EF4-FFF2-40B4-BE49-F238E27FC236}">
                <a16:creationId xmlns:a16="http://schemas.microsoft.com/office/drawing/2014/main" id="{A124FAB9-77A3-1AF9-A6CD-9294B65161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751" y="1191399"/>
            <a:ext cx="8590497" cy="4832534"/>
          </a:xfrm>
          <a:prstGeom prst="rect">
            <a:avLst/>
          </a:prstGeom>
        </p:spPr>
      </p:pic>
    </p:spTree>
    <p:extLst>
      <p:ext uri="{BB962C8B-B14F-4D97-AF65-F5344CB8AC3E}">
        <p14:creationId xmlns:p14="http://schemas.microsoft.com/office/powerpoint/2010/main" val="314077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2" name="Picture 1">
            <a:extLst>
              <a:ext uri="{FF2B5EF4-FFF2-40B4-BE49-F238E27FC236}">
                <a16:creationId xmlns:a16="http://schemas.microsoft.com/office/drawing/2014/main" id="{C6867722-986A-EF53-7C6C-17A4426FCF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314" y="1148348"/>
            <a:ext cx="8806920" cy="4949324"/>
          </a:xfrm>
          <a:prstGeom prst="rect">
            <a:avLst/>
          </a:prstGeom>
        </p:spPr>
      </p:pic>
    </p:spTree>
    <p:extLst>
      <p:ext uri="{BB962C8B-B14F-4D97-AF65-F5344CB8AC3E}">
        <p14:creationId xmlns:p14="http://schemas.microsoft.com/office/powerpoint/2010/main" val="245629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2" name="Picture 1">
            <a:extLst>
              <a:ext uri="{FF2B5EF4-FFF2-40B4-BE49-F238E27FC236}">
                <a16:creationId xmlns:a16="http://schemas.microsoft.com/office/drawing/2014/main" id="{1F0A3274-3414-87F0-EA87-F717443B74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9572" y="1361200"/>
            <a:ext cx="8585242" cy="4565650"/>
          </a:xfrm>
          <a:prstGeom prst="rect">
            <a:avLst/>
          </a:prstGeom>
        </p:spPr>
      </p:pic>
    </p:spTree>
    <p:extLst>
      <p:ext uri="{BB962C8B-B14F-4D97-AF65-F5344CB8AC3E}">
        <p14:creationId xmlns:p14="http://schemas.microsoft.com/office/powerpoint/2010/main" val="210307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2" name="Picture 1">
            <a:extLst>
              <a:ext uri="{FF2B5EF4-FFF2-40B4-BE49-F238E27FC236}">
                <a16:creationId xmlns:a16="http://schemas.microsoft.com/office/drawing/2014/main" id="{68A3C5E2-219C-455F-8A78-1EE9205C4C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877" y="1432560"/>
            <a:ext cx="8538245" cy="4803140"/>
          </a:xfrm>
          <a:prstGeom prst="rect">
            <a:avLst/>
          </a:prstGeom>
        </p:spPr>
      </p:pic>
    </p:spTree>
    <p:extLst>
      <p:ext uri="{BB962C8B-B14F-4D97-AF65-F5344CB8AC3E}">
        <p14:creationId xmlns:p14="http://schemas.microsoft.com/office/powerpoint/2010/main" val="3383915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2" name="Picture 1">
            <a:extLst>
              <a:ext uri="{FF2B5EF4-FFF2-40B4-BE49-F238E27FC236}">
                <a16:creationId xmlns:a16="http://schemas.microsoft.com/office/drawing/2014/main" id="{99DFFFE3-1649-5718-5FB8-C553FC3454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152" y="1209961"/>
            <a:ext cx="8838179" cy="4971866"/>
          </a:xfrm>
          <a:prstGeom prst="rect">
            <a:avLst/>
          </a:prstGeom>
        </p:spPr>
      </p:pic>
    </p:spTree>
    <p:extLst>
      <p:ext uri="{BB962C8B-B14F-4D97-AF65-F5344CB8AC3E}">
        <p14:creationId xmlns:p14="http://schemas.microsoft.com/office/powerpoint/2010/main" val="2373729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2" name="Picture 1">
            <a:extLst>
              <a:ext uri="{FF2B5EF4-FFF2-40B4-BE49-F238E27FC236}">
                <a16:creationId xmlns:a16="http://schemas.microsoft.com/office/drawing/2014/main" id="{3F885C8D-D7FB-290D-FC85-D7BCF6437F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930" y="1313483"/>
            <a:ext cx="8514140" cy="4834573"/>
          </a:xfrm>
          <a:prstGeom prst="rect">
            <a:avLst/>
          </a:prstGeom>
        </p:spPr>
      </p:pic>
    </p:spTree>
    <p:extLst>
      <p:ext uri="{BB962C8B-B14F-4D97-AF65-F5344CB8AC3E}">
        <p14:creationId xmlns:p14="http://schemas.microsoft.com/office/powerpoint/2010/main" val="1498257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353150" y="757916"/>
            <a:ext cx="221246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2" name="TextBox 1"/>
          <p:cNvSpPr txBox="1"/>
          <p:nvPr/>
        </p:nvSpPr>
        <p:spPr>
          <a:xfrm>
            <a:off x="858982" y="2000201"/>
            <a:ext cx="7426036" cy="2611036"/>
          </a:xfrm>
          <a:prstGeom prst="rect">
            <a:avLst/>
          </a:prstGeom>
          <a:noFill/>
        </p:spPr>
        <p:txBody>
          <a:bodyPr wrap="square" rtlCol="0">
            <a:spAutoFit/>
          </a:bodyPr>
          <a:lstStyle/>
          <a:p>
            <a:pPr indent="457200" algn="just">
              <a:lnSpc>
                <a:spcPct val="105000"/>
              </a:lnSpc>
              <a:spcAft>
                <a:spcPts val="800"/>
              </a:spcAft>
            </a:pPr>
            <a:r>
              <a:rPr lang="en-IN"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In the time of emergency, it becomes difficult to approach the right donor. Rare blood groups are not available all the time at all blood banks and recipients find difficulties to track the right blood donor. </a:t>
            </a:r>
            <a:endParaRPr lang="en-IN" dirty="0">
              <a:effectLst/>
              <a:latin typeface="Calibri" panose="020F0502020204030204" pitchFamily="34" charset="0"/>
              <a:ea typeface="SimSun" panose="02010600030101010101" pitchFamily="2" charset="-122"/>
              <a:cs typeface="Mangal" panose="02040503050203030202" pitchFamily="18" charset="0"/>
            </a:endParaRPr>
          </a:p>
          <a:p>
            <a:pPr indent="457200" algn="just">
              <a:lnSpc>
                <a:spcPct val="105000"/>
              </a:lnSpc>
              <a:spcAft>
                <a:spcPts val="800"/>
              </a:spcAft>
            </a:pPr>
            <a:r>
              <a:rPr lang="en-IN"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To overcome this problem, we proposed raktkosh.com. There are many blood donation management systems, but these systems only maintain the information of blood banks and donors. </a:t>
            </a:r>
          </a:p>
          <a:p>
            <a:pPr indent="457200" algn="just">
              <a:lnSpc>
                <a:spcPct val="105000"/>
              </a:lnSpc>
              <a:spcAft>
                <a:spcPts val="800"/>
              </a:spcAft>
            </a:pPr>
            <a:r>
              <a:rPr lang="en-IN" dirty="0">
                <a:solidFill>
                  <a:srgbClr val="000000"/>
                </a:solidFill>
                <a:latin typeface="Times New Roman" panose="02020603050405020304" pitchFamily="18" charset="0"/>
                <a:ea typeface="SimSun" panose="02010600030101010101" pitchFamily="2" charset="-122"/>
                <a:cs typeface="Mangal" panose="02040503050203030202" pitchFamily="18" charset="0"/>
              </a:rPr>
              <a:t>Our</a:t>
            </a:r>
            <a:r>
              <a:rPr lang="en-IN"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 system is easy to maintain all the information about the blood donor and so much more.</a:t>
            </a:r>
            <a:endParaRPr lang="en-IN" dirty="0">
              <a:effectLst/>
              <a:latin typeface="Calibri" panose="020F0502020204030204" pitchFamily="34"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1663693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2" name="Picture 1">
            <a:extLst>
              <a:ext uri="{FF2B5EF4-FFF2-40B4-BE49-F238E27FC236}">
                <a16:creationId xmlns:a16="http://schemas.microsoft.com/office/drawing/2014/main" id="{8E336B5D-F061-8EB2-4318-642BEF0E17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369" y="1195003"/>
            <a:ext cx="8325358" cy="4932814"/>
          </a:xfrm>
          <a:prstGeom prst="rect">
            <a:avLst/>
          </a:prstGeom>
        </p:spPr>
      </p:pic>
    </p:spTree>
    <p:extLst>
      <p:ext uri="{BB962C8B-B14F-4D97-AF65-F5344CB8AC3E}">
        <p14:creationId xmlns:p14="http://schemas.microsoft.com/office/powerpoint/2010/main" val="2142356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44801" y="465119"/>
            <a:ext cx="2055371" cy="584775"/>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Conclusion</a:t>
            </a:r>
          </a:p>
        </p:txBody>
      </p:sp>
      <p:sp>
        <p:nvSpPr>
          <p:cNvPr id="7" name="Content Placeholder 2"/>
          <p:cNvSpPr txBox="1">
            <a:spLocks/>
          </p:cNvSpPr>
          <p:nvPr/>
        </p:nvSpPr>
        <p:spPr>
          <a:xfrm>
            <a:off x="1212214" y="1987732"/>
            <a:ext cx="6944551" cy="24144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marR="0" indent="-285750" algn="just">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The web site provides a way of communication and synchronization between the blood donors and the blood banks. It also help needy peoples to find blood in nearby blood banks in emergency. </a:t>
            </a:r>
          </a:p>
          <a:p>
            <a:pPr marL="285750" marR="0" indent="-285750" algn="just">
              <a:spcBef>
                <a:spcPts val="0"/>
              </a:spcBef>
              <a:spcAft>
                <a:spcPts val="0"/>
              </a:spcAft>
              <a:buFont typeface="Arial" panose="020B0604020202020204" pitchFamily="34" charset="0"/>
              <a:buChar char="•"/>
            </a:pPr>
            <a:endParaRPr lang="en-US" sz="1800" dirty="0">
              <a:solidFill>
                <a:srgbClr val="000000"/>
              </a:solidFill>
              <a:effectLst/>
              <a:latin typeface="Times New Roman" panose="02020603050405020304" pitchFamily="18" charset="0"/>
              <a:ea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Here, the individual can find the data of all blood groups and data of all blood banks. </a:t>
            </a:r>
          </a:p>
          <a:p>
            <a:pPr marL="285750" marR="0" indent="-285750" algn="just">
              <a:spcBef>
                <a:spcPts val="0"/>
              </a:spcBef>
              <a:spcAft>
                <a:spcPts val="0"/>
              </a:spcAft>
              <a:buFont typeface="Arial" panose="020B0604020202020204" pitchFamily="34" charset="0"/>
              <a:buChar char="•"/>
            </a:pPr>
            <a:endParaRPr lang="en-US" sz="1800" dirty="0">
              <a:solidFill>
                <a:srgbClr val="000000"/>
              </a:solidFill>
              <a:effectLst/>
              <a:latin typeface="Times New Roman" panose="02020603050405020304" pitchFamily="18" charset="0"/>
              <a:ea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It saves a lot of time and last but not the least, it can save many lives.</a:t>
            </a:r>
          </a:p>
        </p:txBody>
      </p:sp>
    </p:spTree>
    <p:extLst>
      <p:ext uri="{BB962C8B-B14F-4D97-AF65-F5344CB8AC3E}">
        <p14:creationId xmlns:p14="http://schemas.microsoft.com/office/powerpoint/2010/main" val="1128965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64589" y="2351316"/>
            <a:ext cx="7025898" cy="1862048"/>
          </a:xfrm>
          <a:prstGeom prst="rect">
            <a:avLst/>
          </a:prstGeom>
          <a:noFill/>
        </p:spPr>
        <p:txBody>
          <a:bodyPr wrap="none" rtlCol="0">
            <a:spAutoFit/>
          </a:bodyPr>
          <a:lstStyle/>
          <a:p>
            <a:pPr algn="ctr"/>
            <a:r>
              <a:rPr lang="en-US" sz="115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8495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94969" y="565891"/>
            <a:ext cx="3318537"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Problem Statement</a:t>
            </a:r>
          </a:p>
        </p:txBody>
      </p:sp>
      <p:sp>
        <p:nvSpPr>
          <p:cNvPr id="3" name="TextBox 2"/>
          <p:cNvSpPr txBox="1"/>
          <p:nvPr/>
        </p:nvSpPr>
        <p:spPr>
          <a:xfrm>
            <a:off x="796639" y="1789801"/>
            <a:ext cx="7315198" cy="3278398"/>
          </a:xfrm>
          <a:prstGeom prst="rect">
            <a:avLst/>
          </a:prstGeom>
          <a:noFill/>
        </p:spPr>
        <p:txBody>
          <a:bodyPr wrap="square" rtlCol="0">
            <a:spAutoFit/>
          </a:bodyPr>
          <a:lstStyle/>
          <a:p>
            <a:pPr marL="342900" lvl="0" indent="-342900" algn="just">
              <a:lnSpc>
                <a:spcPct val="105000"/>
              </a:lnSpc>
              <a:buFont typeface="Symbol" panose="05050102010706020507" pitchFamily="18" charset="2"/>
              <a:buChar char=""/>
            </a:pPr>
            <a:r>
              <a:rPr lang="en-IN" sz="18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With the growing population and the advancement in medical science, the demand for blood has also increased.</a:t>
            </a:r>
          </a:p>
          <a:p>
            <a:pPr marL="342900" lvl="0" indent="-342900" algn="just">
              <a:lnSpc>
                <a:spcPct val="105000"/>
              </a:lnSpc>
              <a:buFont typeface="Symbol" panose="05050102010706020507" pitchFamily="18" charset="2"/>
              <a:buChar char=""/>
            </a:pPr>
            <a:endParaRPr lang="en-IN" dirty="0">
              <a:solidFill>
                <a:srgbClr val="000000"/>
              </a:solidFill>
              <a:latin typeface="Times New Roman" panose="02020603050405020304" pitchFamily="18" charset="0"/>
              <a:ea typeface="SimSun" panose="02010600030101010101" pitchFamily="2" charset="-122"/>
              <a:cs typeface="Mangal" panose="02040503050203030202" pitchFamily="18" charset="0"/>
            </a:endParaRPr>
          </a:p>
          <a:p>
            <a:pPr marL="342900" lvl="0" indent="-342900" algn="just">
              <a:lnSpc>
                <a:spcPct val="105000"/>
              </a:lnSpc>
              <a:buFont typeface="Symbol" panose="05050102010706020507" pitchFamily="18" charset="2"/>
              <a:buChar char=""/>
            </a:pPr>
            <a:r>
              <a:rPr lang="en-IN" sz="18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We also have noticed that in corona pandemic there was so much blood requirement.</a:t>
            </a:r>
          </a:p>
          <a:p>
            <a:pPr marL="342900" lvl="0" indent="-342900" algn="just">
              <a:lnSpc>
                <a:spcPct val="105000"/>
              </a:lnSpc>
              <a:buFont typeface="Symbol" panose="05050102010706020507" pitchFamily="18" charset="2"/>
              <a:buChar char=""/>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marL="342900" lvl="0" indent="-342900" algn="just">
              <a:lnSpc>
                <a:spcPct val="105000"/>
              </a:lnSpc>
              <a:buFont typeface="Symbol" panose="05050102010706020507" pitchFamily="18" charset="2"/>
              <a:buChar char=""/>
            </a:pPr>
            <a:r>
              <a:rPr lang="en-IN" sz="18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Due to the lack of communication between the blood donors and the blood recipients, most of the patients in need of blood do not get blood on time and hence they may lose their lives.</a:t>
            </a:r>
          </a:p>
          <a:p>
            <a:pPr marL="342900" lvl="0" indent="-342900" algn="just">
              <a:lnSpc>
                <a:spcPct val="105000"/>
              </a:lnSpc>
              <a:buFont typeface="Symbol" panose="05050102010706020507" pitchFamily="18" charset="2"/>
              <a:buChar char=""/>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marL="342900" lvl="0" indent="-342900" algn="just">
              <a:lnSpc>
                <a:spcPct val="105000"/>
              </a:lnSpc>
              <a:spcAft>
                <a:spcPts val="800"/>
              </a:spcAft>
              <a:buFont typeface="Symbol" panose="05050102010706020507" pitchFamily="18" charset="2"/>
              <a:buChar char=""/>
            </a:pPr>
            <a:r>
              <a:rPr lang="en-IN" sz="18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So many people die due to </a:t>
            </a:r>
            <a:r>
              <a:rPr lang="en-IN" dirty="0">
                <a:solidFill>
                  <a:srgbClr val="000000"/>
                </a:solidFill>
                <a:latin typeface="Times New Roman" panose="02020603050405020304" pitchFamily="18" charset="0"/>
                <a:ea typeface="SimSun" panose="02010600030101010101" pitchFamily="2" charset="-122"/>
                <a:cs typeface="Mangal" panose="02040503050203030202" pitchFamily="18" charset="0"/>
              </a:rPr>
              <a:t>unavailability</a:t>
            </a:r>
            <a:r>
              <a:rPr lang="en-IN" sz="18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 of blood every year.</a:t>
            </a:r>
            <a:endParaRPr lang="en-IN" sz="1800" dirty="0">
              <a:effectLst/>
              <a:latin typeface="Calibri" panose="020F0502020204030204" pitchFamily="34"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177681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649507" y="337910"/>
            <a:ext cx="1781257" cy="584775"/>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Objective</a:t>
            </a:r>
            <a:endParaRPr lang="en-US" sz="32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655633" y="1411243"/>
            <a:ext cx="7769004" cy="422408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lnSpc>
                <a:spcPct val="150000"/>
              </a:lnSpc>
              <a:buFont typeface="+mj-lt"/>
              <a:buAutoNum type="arabicPeriod"/>
            </a:pPr>
            <a:r>
              <a:rPr lang="en-US" sz="1900" dirty="0">
                <a:solidFill>
                  <a:srgbClr val="000000"/>
                </a:solidFill>
                <a:effectLst/>
                <a:latin typeface="Times New Roman" panose="02020603050405020304" pitchFamily="18" charset="0"/>
                <a:ea typeface="Calibri" panose="020F0502020204030204" pitchFamily="34" charset="0"/>
              </a:rPr>
              <a:t>To develop a system that provides functions to support donors to view and manage their information conveniently.</a:t>
            </a:r>
            <a:endParaRPr lang="en-IN" sz="1900" dirty="0">
              <a:solidFill>
                <a:srgbClr val="000000"/>
              </a:solidFill>
              <a:effectLst/>
              <a:latin typeface="Times New Roman" panose="02020603050405020304" pitchFamily="18" charset="0"/>
              <a:ea typeface="Calibri" panose="020F0502020204030204" pitchFamily="34" charset="0"/>
            </a:endParaRPr>
          </a:p>
          <a:p>
            <a:pPr marL="342900" lvl="0" indent="-342900" algn="l">
              <a:lnSpc>
                <a:spcPct val="150000"/>
              </a:lnSpc>
              <a:buFont typeface="+mj-lt"/>
              <a:buAutoNum type="arabicPeriod"/>
            </a:pPr>
            <a:r>
              <a:rPr lang="en-US" sz="1900" dirty="0">
                <a:solidFill>
                  <a:srgbClr val="000000"/>
                </a:solidFill>
                <a:effectLst/>
                <a:latin typeface="Times New Roman" panose="02020603050405020304" pitchFamily="18" charset="0"/>
                <a:ea typeface="Calibri" panose="020F0502020204030204" pitchFamily="34" charset="0"/>
              </a:rPr>
              <a:t>To maintain records of blood donors, blood donation information and blood stocks in a centralized database system.</a:t>
            </a:r>
            <a:endParaRPr lang="en-IN" sz="1900" dirty="0">
              <a:solidFill>
                <a:srgbClr val="000000"/>
              </a:solidFill>
              <a:effectLst/>
              <a:latin typeface="Times New Roman" panose="02020603050405020304" pitchFamily="18" charset="0"/>
              <a:ea typeface="Calibri" panose="020F0502020204030204" pitchFamily="34" charset="0"/>
            </a:endParaRPr>
          </a:p>
          <a:p>
            <a:pPr marL="342900" lvl="0" indent="-342900" algn="l">
              <a:lnSpc>
                <a:spcPct val="150000"/>
              </a:lnSpc>
              <a:buFont typeface="+mj-lt"/>
              <a:buAutoNum type="arabicPeriod"/>
            </a:pPr>
            <a:r>
              <a:rPr lang="en-US" sz="1900" dirty="0">
                <a:solidFill>
                  <a:srgbClr val="000000"/>
                </a:solidFill>
                <a:effectLst/>
                <a:latin typeface="Times New Roman" panose="02020603050405020304" pitchFamily="18" charset="0"/>
                <a:ea typeface="Calibri" panose="020F0502020204030204" pitchFamily="34" charset="0"/>
              </a:rPr>
              <a:t>To inform donors of their blood result after their donation.</a:t>
            </a:r>
            <a:endParaRPr lang="en-IN" sz="1900" dirty="0">
              <a:solidFill>
                <a:srgbClr val="000000"/>
              </a:solidFill>
              <a:effectLst/>
              <a:latin typeface="Times New Roman" panose="02020603050405020304" pitchFamily="18" charset="0"/>
              <a:ea typeface="Calibri" panose="020F0502020204030204" pitchFamily="34" charset="0"/>
            </a:endParaRPr>
          </a:p>
          <a:p>
            <a:pPr marL="342900" lvl="0" indent="-342900" algn="l">
              <a:lnSpc>
                <a:spcPct val="150000"/>
              </a:lnSpc>
              <a:buFont typeface="+mj-lt"/>
              <a:buAutoNum type="arabicPeriod"/>
            </a:pPr>
            <a:r>
              <a:rPr lang="en-US" sz="1900" dirty="0">
                <a:solidFill>
                  <a:srgbClr val="000000"/>
                </a:solidFill>
                <a:effectLst/>
                <a:latin typeface="Times New Roman" panose="02020603050405020304" pitchFamily="18" charset="0"/>
                <a:ea typeface="Calibri" panose="020F0502020204030204" pitchFamily="34" charset="0"/>
              </a:rPr>
              <a:t>To support searching, matching and requesting for blood convenient for administrators.</a:t>
            </a:r>
            <a:endParaRPr lang="en-IN" sz="1900" dirty="0">
              <a:solidFill>
                <a:srgbClr val="000000"/>
              </a:solidFill>
              <a:effectLst/>
              <a:latin typeface="Times New Roman" panose="02020603050405020304" pitchFamily="18" charset="0"/>
              <a:ea typeface="Calibri" panose="020F0502020204030204" pitchFamily="34" charset="0"/>
            </a:endParaRPr>
          </a:p>
          <a:p>
            <a:pPr marL="342900" lvl="0" indent="-342900" algn="l">
              <a:lnSpc>
                <a:spcPct val="150000"/>
              </a:lnSpc>
              <a:buFont typeface="+mj-lt"/>
              <a:buAutoNum type="arabicPeriod"/>
            </a:pPr>
            <a:r>
              <a:rPr lang="en-US" sz="1900" dirty="0">
                <a:solidFill>
                  <a:srgbClr val="202124"/>
                </a:solidFill>
                <a:effectLst/>
                <a:latin typeface="Times New Roman" panose="02020603050405020304" pitchFamily="18" charset="0"/>
                <a:ea typeface="Calibri" panose="020F0502020204030204" pitchFamily="34" charset="0"/>
              </a:rPr>
              <a:t>To manage the details of Blood, Donor, Blood Group, Blood Bank, Stock.</a:t>
            </a:r>
            <a:endParaRPr lang="en-IN" sz="1900" dirty="0">
              <a:solidFill>
                <a:srgbClr val="000000"/>
              </a:solidFill>
              <a:effectLst/>
              <a:latin typeface="Times New Roman" panose="02020603050405020304" pitchFamily="18" charset="0"/>
              <a:ea typeface="Calibri" panose="020F0502020204030204" pitchFamily="34" charset="0"/>
            </a:endParaRPr>
          </a:p>
          <a:p>
            <a:pPr algn="l">
              <a:lnSpc>
                <a:spcPct val="150000"/>
              </a:lnSpc>
            </a:pPr>
            <a:r>
              <a:rPr lang="en-US" sz="2000" dirty="0">
                <a:solidFill>
                  <a:srgbClr val="202124"/>
                </a:solidFill>
                <a:effectLst/>
                <a:latin typeface="Times New Roman" panose="02020603050405020304" pitchFamily="18" charset="0"/>
                <a:ea typeface="Calibri" panose="020F0502020204030204" pitchFamily="34" charset="0"/>
              </a:rPr>
              <a:t> </a:t>
            </a:r>
            <a:endParaRPr lang="en-IN" sz="20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8845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18BD0A-7CC3-1315-C646-CF3E3104904C}"/>
              </a:ext>
            </a:extLst>
          </p:cNvPr>
          <p:cNvSpPr txBox="1"/>
          <p:nvPr/>
        </p:nvSpPr>
        <p:spPr>
          <a:xfrm>
            <a:off x="511211" y="882646"/>
            <a:ext cx="9467850" cy="5975354"/>
          </a:xfrm>
          <a:prstGeom prst="rect">
            <a:avLst/>
          </a:prstGeom>
          <a:noFill/>
        </p:spPr>
        <p:txBody>
          <a:bodyPr wrap="square">
            <a:spAutoFit/>
          </a:bodyPr>
          <a:lstStyle/>
          <a:p>
            <a:pPr marL="127000" marR="0">
              <a:spcBef>
                <a:spcPts val="450"/>
              </a:spcBef>
              <a:spcAft>
                <a:spcPts val="0"/>
              </a:spcAft>
            </a:pPr>
            <a:r>
              <a:rPr lang="en-US" sz="1800" u="sng" dirty="0">
                <a:effectLst/>
                <a:latin typeface="Times New Roman" panose="02020603050405020304" pitchFamily="18" charset="0"/>
                <a:ea typeface="Times New Roman" panose="02020603050405020304" pitchFamily="18" charset="0"/>
              </a:rPr>
              <a:t>Server</a:t>
            </a:r>
            <a:r>
              <a:rPr lang="en-US" sz="1800" u="sng" spc="-25"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Side:</a:t>
            </a:r>
          </a:p>
          <a:p>
            <a:pPr marL="127000" marR="0">
              <a:spcBef>
                <a:spcPts val="450"/>
              </a:spcBef>
              <a:spcAft>
                <a:spcPts val="0"/>
              </a:spcAft>
            </a:pPr>
            <a:endParaRPr lang="en-IN" sz="1800" dirty="0">
              <a:effectLst/>
              <a:latin typeface="Times New Roman" panose="02020603050405020304" pitchFamily="18" charset="0"/>
              <a:ea typeface="Times New Roman" panose="02020603050405020304" pitchFamily="18" charset="0"/>
            </a:endParaRPr>
          </a:p>
          <a:p>
            <a:pPr marL="127000" marR="0">
              <a:spcBef>
                <a:spcPts val="450"/>
              </a:spcBef>
              <a:spcAft>
                <a:spcPts val="0"/>
              </a:spcAft>
            </a:pPr>
            <a:r>
              <a:rPr lang="en-US" sz="1800" b="1" dirty="0">
                <a:effectLst/>
                <a:latin typeface="Times New Roman" panose="02020603050405020304" pitchFamily="18" charset="0"/>
                <a:ea typeface="Times New Roman" panose="02020603050405020304" pitchFamily="18" charset="0"/>
              </a:rPr>
              <a:t>Processor:</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Xeon®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3500</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series</a:t>
            </a:r>
            <a:endParaRPr lang="en-IN" sz="1600" dirty="0">
              <a:effectLst/>
              <a:latin typeface="Times New Roman" panose="02020603050405020304" pitchFamily="18" charset="0"/>
              <a:ea typeface="Times New Roman" panose="02020603050405020304" pitchFamily="18" charset="0"/>
            </a:endParaRPr>
          </a:p>
          <a:p>
            <a:pPr marL="127000" marR="0">
              <a:spcBef>
                <a:spcPts val="890"/>
              </a:spcBef>
              <a:spcAft>
                <a:spcPts val="0"/>
              </a:spcAft>
            </a:pPr>
            <a:r>
              <a:rPr lang="en-US" sz="1800" b="1" dirty="0">
                <a:effectLst/>
                <a:latin typeface="Times New Roman" panose="02020603050405020304" pitchFamily="18" charset="0"/>
                <a:ea typeface="Times New Roman" panose="02020603050405020304" pitchFamily="18" charset="0"/>
              </a:rPr>
              <a:t>HDD:</a:t>
            </a:r>
            <a:r>
              <a:rPr lang="en-US" sz="1800" b="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Minimum 500GB Disk Space</a:t>
            </a:r>
            <a:endParaRPr lang="en-IN" sz="1800" dirty="0">
              <a:effectLst/>
              <a:latin typeface="Times New Roman" panose="02020603050405020304" pitchFamily="18" charset="0"/>
              <a:ea typeface="Times New Roman" panose="02020603050405020304" pitchFamily="18" charset="0"/>
            </a:endParaRPr>
          </a:p>
          <a:p>
            <a:pPr marL="127000" marR="4620260">
              <a:lnSpc>
                <a:spcPct val="165000"/>
              </a:lnSpc>
              <a:spcBef>
                <a:spcPts val="890"/>
              </a:spcBef>
              <a:spcAft>
                <a:spcPts val="0"/>
              </a:spcAft>
            </a:pPr>
            <a:r>
              <a:rPr lang="en-US" sz="1800" b="1" dirty="0">
                <a:effectLst/>
                <a:latin typeface="Times New Roman" panose="02020603050405020304" pitchFamily="18" charset="0"/>
                <a:ea typeface="Times New Roman" panose="02020603050405020304" pitchFamily="18" charset="0"/>
              </a:rPr>
              <a:t>RAM: </a:t>
            </a:r>
            <a:r>
              <a:rPr lang="en-US" sz="1800" dirty="0">
                <a:effectLst/>
                <a:latin typeface="Times New Roman" panose="02020603050405020304" pitchFamily="18" charset="0"/>
                <a:ea typeface="Times New Roman" panose="02020603050405020304" pitchFamily="18" charset="0"/>
              </a:rPr>
              <a:t>Minimum 4GB</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OS: </a:t>
            </a:r>
            <a:r>
              <a:rPr lang="en-US" sz="1800" dirty="0">
                <a:effectLst/>
                <a:latin typeface="Times New Roman" panose="02020603050405020304" pitchFamily="18" charset="0"/>
                <a:ea typeface="Times New Roman" panose="02020603050405020304" pitchFamily="18" charset="0"/>
              </a:rPr>
              <a:t>Windows 10Linux 6</a:t>
            </a:r>
            <a:endParaRPr lang="en-IN" sz="1600" dirty="0">
              <a:effectLst/>
              <a:latin typeface="Times New Roman" panose="02020603050405020304" pitchFamily="18" charset="0"/>
              <a:ea typeface="Times New Roman" panose="02020603050405020304" pitchFamily="18" charset="0"/>
            </a:endParaRPr>
          </a:p>
          <a:p>
            <a:pPr marL="127000" marR="182880">
              <a:lnSpc>
                <a:spcPct val="165000"/>
              </a:lnSpc>
              <a:spcBef>
                <a:spcPts val="890"/>
              </a:spcBef>
              <a:spcAft>
                <a:spcPts val="0"/>
              </a:spcAft>
            </a:pPr>
            <a:r>
              <a:rPr lang="en-US" sz="1800" b="1" dirty="0">
                <a:effectLst/>
                <a:latin typeface="Times New Roman" panose="02020603050405020304" pitchFamily="18" charset="0"/>
                <a:ea typeface="Times New Roman" panose="02020603050405020304" pitchFamily="18" charset="0"/>
              </a:rPr>
              <a:t>IDE:</a:t>
            </a:r>
            <a:r>
              <a:rPr lang="en-US" sz="1800" dirty="0">
                <a:effectLst/>
                <a:latin typeface="Times New Roman" panose="02020603050405020304" pitchFamily="18" charset="0"/>
                <a:ea typeface="Times New Roman" panose="02020603050405020304" pitchFamily="18" charset="0"/>
              </a:rPr>
              <a:t> Open </a:t>
            </a:r>
            <a:r>
              <a:rPr lang="en-US" sz="1800" dirty="0" err="1">
                <a:effectLst/>
                <a:latin typeface="Times New Roman" panose="02020603050405020304" pitchFamily="18" charset="0"/>
                <a:ea typeface="Times New Roman" panose="02020603050405020304" pitchFamily="18" charset="0"/>
              </a:rPr>
              <a:t>jdk</a:t>
            </a:r>
            <a:r>
              <a:rPr lang="en-US" sz="1800" dirty="0">
                <a:effectLst/>
                <a:latin typeface="Times New Roman" panose="02020603050405020304" pitchFamily="18" charset="0"/>
                <a:ea typeface="Times New Roman" panose="02020603050405020304" pitchFamily="18" charset="0"/>
              </a:rPr>
              <a:t> 11.0.12 2021-07-20</a:t>
            </a:r>
            <a:endParaRPr lang="en-IN" sz="1600" dirty="0">
              <a:latin typeface="Times New Roman" panose="02020603050405020304" pitchFamily="18" charset="0"/>
              <a:ea typeface="Times New Roman" panose="02020603050405020304" pitchFamily="18" charset="0"/>
            </a:endParaRPr>
          </a:p>
          <a:p>
            <a:pPr marL="127000" marR="182880">
              <a:lnSpc>
                <a:spcPct val="165000"/>
              </a:lnSpc>
              <a:spcBef>
                <a:spcPts val="890"/>
              </a:spcBef>
              <a:spcAft>
                <a:spcPts val="0"/>
              </a:spcAft>
            </a:pPr>
            <a:r>
              <a:rPr lang="en-US" sz="1800" b="1" dirty="0">
                <a:effectLst/>
                <a:latin typeface="Times New Roman" panose="02020603050405020304" pitchFamily="18" charset="0"/>
                <a:ea typeface="Times New Roman" panose="02020603050405020304" pitchFamily="18" charset="0"/>
              </a:rPr>
              <a:t>Database:</a:t>
            </a:r>
            <a:r>
              <a:rPr lang="en-US" sz="1800" b="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MySQL-8.0.30</a:t>
            </a:r>
          </a:p>
          <a:p>
            <a:pPr marL="127000" marR="182880">
              <a:lnSpc>
                <a:spcPct val="165000"/>
              </a:lnSpc>
              <a:spcBef>
                <a:spcPts val="890"/>
              </a:spcBef>
              <a:spcAft>
                <a:spcPts val="0"/>
              </a:spcAft>
            </a:pPr>
            <a:endParaRPr lang="en-IN" sz="1400" dirty="0">
              <a:effectLst/>
              <a:latin typeface="Times New Roman" panose="02020603050405020304" pitchFamily="18" charset="0"/>
              <a:ea typeface="Times New Roman" panose="02020603050405020304" pitchFamily="18" charset="0"/>
            </a:endParaRPr>
          </a:p>
          <a:p>
            <a:pPr marL="127000" marR="0">
              <a:spcBef>
                <a:spcPts val="0"/>
              </a:spcBef>
              <a:spcAft>
                <a:spcPts val="0"/>
              </a:spcAft>
            </a:pPr>
            <a:r>
              <a:rPr lang="en-US" sz="1600" u="sng" dirty="0">
                <a:effectLst/>
                <a:latin typeface="Times New Roman" panose="02020603050405020304" pitchFamily="18" charset="0"/>
                <a:ea typeface="Times New Roman" panose="02020603050405020304" pitchFamily="18" charset="0"/>
              </a:rPr>
              <a:t>Client</a:t>
            </a:r>
            <a:r>
              <a:rPr lang="en-US" sz="1600" u="sng" spc="-20" dirty="0">
                <a:effectLst/>
                <a:latin typeface="Times New Roman" panose="02020603050405020304" pitchFamily="18" charset="0"/>
                <a:ea typeface="Times New Roman" panose="02020603050405020304" pitchFamily="18" charset="0"/>
              </a:rPr>
              <a:t> </a:t>
            </a:r>
            <a:r>
              <a:rPr lang="en-US" sz="1600" u="sng" dirty="0">
                <a:effectLst/>
                <a:latin typeface="Times New Roman" panose="02020603050405020304" pitchFamily="18" charset="0"/>
                <a:ea typeface="Times New Roman" panose="02020603050405020304" pitchFamily="18" charset="0"/>
              </a:rPr>
              <a:t>Side</a:t>
            </a:r>
            <a:r>
              <a:rPr lang="en-US" sz="1600" u="sng" spc="-25" dirty="0">
                <a:effectLst/>
                <a:latin typeface="Times New Roman" panose="02020603050405020304" pitchFamily="18" charset="0"/>
                <a:ea typeface="Times New Roman" panose="02020603050405020304" pitchFamily="18" charset="0"/>
              </a:rPr>
              <a:t> </a:t>
            </a:r>
            <a:r>
              <a:rPr lang="en-US" sz="1600" u="sng" dirty="0">
                <a:effectLst/>
                <a:latin typeface="Times New Roman" panose="02020603050405020304" pitchFamily="18" charset="0"/>
                <a:ea typeface="Times New Roman" panose="02020603050405020304" pitchFamily="18" charset="0"/>
              </a:rPr>
              <a:t>(minimum</a:t>
            </a:r>
            <a:r>
              <a:rPr lang="en-US" sz="1600" u="sng" spc="-15" dirty="0">
                <a:effectLst/>
                <a:latin typeface="Times New Roman" panose="02020603050405020304" pitchFamily="18" charset="0"/>
                <a:ea typeface="Times New Roman" panose="02020603050405020304" pitchFamily="18" charset="0"/>
              </a:rPr>
              <a:t> </a:t>
            </a:r>
            <a:r>
              <a:rPr lang="en-US" sz="1600" u="sng" dirty="0">
                <a:effectLst/>
                <a:latin typeface="Times New Roman" panose="02020603050405020304" pitchFamily="18" charset="0"/>
                <a:ea typeface="Times New Roman" panose="02020603050405020304" pitchFamily="18" charset="0"/>
              </a:rPr>
              <a:t>requirement):</a:t>
            </a:r>
            <a:endParaRPr lang="en-IN"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127000" marR="0">
              <a:spcBef>
                <a:spcPts val="1025"/>
              </a:spcBef>
              <a:spcAft>
                <a:spcPts val="0"/>
              </a:spcAft>
            </a:pPr>
            <a:r>
              <a:rPr lang="en-US" sz="1600" b="1" dirty="0">
                <a:effectLst/>
                <a:latin typeface="Times New Roman" panose="02020603050405020304" pitchFamily="18" charset="0"/>
                <a:ea typeface="Times New Roman" panose="02020603050405020304" pitchFamily="18" charset="0"/>
              </a:rPr>
              <a:t>Processor:</a:t>
            </a:r>
            <a:r>
              <a:rPr lang="en-US" sz="1600" b="1"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Intel</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Dual Core</a:t>
            </a:r>
            <a:endParaRPr lang="en-IN" sz="1400" dirty="0">
              <a:effectLst/>
              <a:latin typeface="Times New Roman" panose="02020603050405020304" pitchFamily="18" charset="0"/>
              <a:ea typeface="Times New Roman" panose="02020603050405020304" pitchFamily="18" charset="0"/>
            </a:endParaRPr>
          </a:p>
          <a:p>
            <a:pPr marL="127000" marR="0">
              <a:spcBef>
                <a:spcPts val="915"/>
              </a:spcBef>
              <a:spcAft>
                <a:spcPts val="0"/>
              </a:spcAft>
            </a:pPr>
            <a:r>
              <a:rPr lang="en-US" sz="1600" b="1" dirty="0">
                <a:effectLst/>
                <a:latin typeface="Times New Roman" panose="02020603050405020304" pitchFamily="18" charset="0"/>
                <a:ea typeface="Times New Roman" panose="02020603050405020304" pitchFamily="18" charset="0"/>
              </a:rPr>
              <a:t>HDD:</a:t>
            </a:r>
            <a:r>
              <a:rPr lang="en-US" sz="1600" b="1"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Minimum 80GB Disk Space</a:t>
            </a:r>
            <a:endParaRPr lang="en-IN" sz="1600" dirty="0">
              <a:effectLst/>
              <a:latin typeface="Times New Roman" panose="02020603050405020304" pitchFamily="18" charset="0"/>
              <a:ea typeface="Times New Roman" panose="02020603050405020304" pitchFamily="18" charset="0"/>
            </a:endParaRPr>
          </a:p>
          <a:p>
            <a:pPr marL="127000" marR="0">
              <a:spcBef>
                <a:spcPts val="885"/>
              </a:spcBef>
              <a:spcAft>
                <a:spcPts val="0"/>
              </a:spcAft>
            </a:pPr>
            <a:r>
              <a:rPr lang="en-US" sz="1600" b="1" dirty="0">
                <a:effectLst/>
                <a:latin typeface="Times New Roman" panose="02020603050405020304" pitchFamily="18" charset="0"/>
                <a:ea typeface="Times New Roman" panose="02020603050405020304" pitchFamily="18" charset="0"/>
              </a:rPr>
              <a:t>RAM:</a:t>
            </a:r>
            <a:r>
              <a:rPr lang="en-US" sz="1600" b="1"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Minimum</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2GB</a:t>
            </a:r>
            <a:endParaRPr lang="en-IN" sz="1400" dirty="0">
              <a:effectLst/>
              <a:latin typeface="Times New Roman" panose="02020603050405020304" pitchFamily="18" charset="0"/>
              <a:ea typeface="Times New Roman" panose="02020603050405020304" pitchFamily="18" charset="0"/>
            </a:endParaRPr>
          </a:p>
          <a:p>
            <a:pPr marL="127000" marR="0">
              <a:spcBef>
                <a:spcPts val="900"/>
              </a:spcBef>
              <a:spcAft>
                <a:spcPts val="0"/>
              </a:spcAft>
            </a:pPr>
            <a:r>
              <a:rPr lang="en-US" sz="1600" b="1" dirty="0">
                <a:effectLst/>
                <a:latin typeface="Times New Roman" panose="02020603050405020304" pitchFamily="18" charset="0"/>
                <a:ea typeface="Times New Roman" panose="02020603050405020304" pitchFamily="18" charset="0"/>
              </a:rPr>
              <a:t>OS:</a:t>
            </a:r>
            <a:r>
              <a:rPr lang="en-US" sz="1600" b="1"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Windows 7, Linux</a:t>
            </a:r>
            <a:endParaRPr lang="en-IN" sz="1600" dirty="0">
              <a:effectLst/>
              <a:latin typeface="Times New Roman" panose="02020603050405020304" pitchFamily="18" charset="0"/>
              <a:ea typeface="Times New Roman" panose="02020603050405020304" pitchFamily="18" charset="0"/>
            </a:endParaRPr>
          </a:p>
          <a:p>
            <a:pPr marL="127000" marR="4620260">
              <a:lnSpc>
                <a:spcPct val="165000"/>
              </a:lnSpc>
              <a:spcBef>
                <a:spcPts val="890"/>
              </a:spcBef>
              <a:spcAft>
                <a:spcPts val="0"/>
              </a:spcAft>
            </a:pPr>
            <a:endParaRPr lang="en-IN" sz="16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9E8A4DB-1694-E217-3484-06B348EBA85A}"/>
              </a:ext>
            </a:extLst>
          </p:cNvPr>
          <p:cNvSpPr txBox="1"/>
          <p:nvPr/>
        </p:nvSpPr>
        <p:spPr>
          <a:xfrm>
            <a:off x="2157413" y="224909"/>
            <a:ext cx="5038724" cy="584775"/>
          </a:xfrm>
          <a:prstGeom prst="rect">
            <a:avLst/>
          </a:prstGeom>
          <a:noFill/>
        </p:spPr>
        <p:txBody>
          <a:bodyPr wrap="square">
            <a:spAutoFit/>
          </a:bodyPr>
          <a:lstStyle/>
          <a:p>
            <a:pPr marL="127000" marR="0" indent="0" algn="ctr">
              <a:spcBef>
                <a:spcPts val="0"/>
              </a:spcBef>
              <a:spcAft>
                <a:spcPts val="0"/>
              </a:spcAft>
            </a:pPr>
            <a:r>
              <a:rPr lang="en-US" sz="3200" b="1" u="heavy" dirty="0">
                <a:effectLst/>
                <a:uFill>
                  <a:solidFill>
                    <a:srgbClr val="000000"/>
                  </a:solidFill>
                </a:uFill>
                <a:latin typeface="Times New Roman" panose="02020603050405020304" pitchFamily="18" charset="0"/>
                <a:ea typeface="Times New Roman" panose="02020603050405020304" pitchFamily="18" charset="0"/>
              </a:rPr>
              <a:t>Operating</a:t>
            </a:r>
            <a:r>
              <a:rPr lang="en-US" sz="3200" b="1" u="heavy" spc="-25" dirty="0">
                <a:effectLst/>
                <a:uFill>
                  <a:solidFill>
                    <a:srgbClr val="000000"/>
                  </a:solidFill>
                </a:uFill>
                <a:latin typeface="Times New Roman" panose="02020603050405020304" pitchFamily="18" charset="0"/>
                <a:ea typeface="Times New Roman" panose="02020603050405020304" pitchFamily="18" charset="0"/>
              </a:rPr>
              <a:t> </a:t>
            </a:r>
            <a:r>
              <a:rPr lang="en-US" sz="3200" b="1" u="heavy" dirty="0">
                <a:effectLst/>
                <a:uFill>
                  <a:solidFill>
                    <a:srgbClr val="000000"/>
                  </a:solidFill>
                </a:uFill>
                <a:latin typeface="Times New Roman" panose="02020603050405020304" pitchFamily="18" charset="0"/>
                <a:ea typeface="Times New Roman" panose="02020603050405020304" pitchFamily="18" charset="0"/>
              </a:rPr>
              <a:t>Environment</a:t>
            </a: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539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58981" y="2556164"/>
            <a:ext cx="7467600" cy="1143000"/>
          </a:xfrm>
          <a:prstGeom prst="rect">
            <a:avLst/>
          </a:prstGeom>
          <a:ln w="38100">
            <a:solidFill>
              <a:schemeClr val="accent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sz="4800" b="1" dirty="0">
                <a:latin typeface="Times New Roman" pitchFamily="18" charset="0"/>
                <a:cs typeface="Times New Roman" pitchFamily="18" charset="0"/>
              </a:rPr>
              <a:t>UML Diagrams</a:t>
            </a:r>
          </a:p>
        </p:txBody>
      </p:sp>
    </p:spTree>
    <p:extLst>
      <p:ext uri="{BB962C8B-B14F-4D97-AF65-F5344CB8AC3E}">
        <p14:creationId xmlns:p14="http://schemas.microsoft.com/office/powerpoint/2010/main" val="188998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2900" y="283696"/>
            <a:ext cx="2838200" cy="58477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ER Diagram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210635" y="5894738"/>
            <a:ext cx="320039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Figure 1. E. R. Diagram</a:t>
            </a:r>
            <a:endParaRPr lang="en-US" sz="14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DDFACBB5-EA1E-FE8F-A5ED-277B656703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5415" y="840545"/>
            <a:ext cx="7332525" cy="4960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2333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9E3FA0-FB38-B79C-8331-D96DDB6BC9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2514" y="288728"/>
            <a:ext cx="7827665" cy="599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14450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2193</TotalTime>
  <Words>593</Words>
  <Application>Microsoft Office PowerPoint</Application>
  <PresentationFormat>On-screen Show (4:3)</PresentationFormat>
  <Paragraphs>112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Symbol</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There are two Parts</dc:title>
  <dc:creator>Windows User</dc:creator>
  <cp:lastModifiedBy>Dhiraj Shinde</cp:lastModifiedBy>
  <cp:revision>296</cp:revision>
  <dcterms:created xsi:type="dcterms:W3CDTF">2018-09-27T07:29:11Z</dcterms:created>
  <dcterms:modified xsi:type="dcterms:W3CDTF">2023-08-30T07:04:29Z</dcterms:modified>
</cp:coreProperties>
</file>