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79" r:id="rId2"/>
    <p:sldId id="307" r:id="rId28"/>
    <p:sldId id="287" r:id="rId4"/>
    <p:sldId id="290" r:id="rId5"/>
    <p:sldId id="291" r:id="rId6"/>
    <p:sldId id="292" r:id="rId7"/>
    <p:sldId id="294" r:id="rId8"/>
    <p:sldId id="295" r:id="rId9"/>
    <p:sldId id="296" r:id="rId10"/>
    <p:sldId id="297" r:id="rId11"/>
    <p:sldId id="298" r:id="rId12"/>
    <p:sldId id="299" r:id="rId13"/>
    <p:sldId id="300" r:id="rId14"/>
    <p:sldId id="301" r:id="rId15"/>
    <p:sldId id="302" r:id="rId16"/>
    <p:sldId id="305" r:id="rId17"/>
    <p:sldId id="303" r:id="rId18"/>
    <p:sldId id="273"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3C00"/>
    <a:srgbClr val="E464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280" autoAdjust="0"/>
  </p:normalViewPr>
  <p:slideViewPr>
    <p:cSldViewPr>
      <p:cViewPr varScale="1">
        <p:scale>
          <a:sx n="86" d="100"/>
          <a:sy n="86" d="100"/>
        </p:scale>
        <p:origin x="72"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openxmlformats.org/officeDocument/2006/relationships/slide" Target="slides/slide19.xml"/><Relationship Id="rId28"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3/3/2025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3/3/2025</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dirty="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B9B9059-F1D6-41D0-95CF-D21CAA096B3A}" type="datetimeFigureOut">
              <a:rPr lang="en-US"/>
              <a:t>3/3/2025</a:t>
            </a:fld>
            <a:endParaRPr dirty="0"/>
          </a:p>
        </p:txBody>
      </p:sp>
      <p:sp>
        <p:nvSpPr>
          <p:cNvPr id="6" name="Slide Number Placeholder 5"/>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B9B9059-F1D6-41D0-95CF-D21CAA096B3A}" type="datetimeFigureOut">
              <a:rPr lang="en-US"/>
              <a:t>3/3/2025</a:t>
            </a:fld>
            <a:endParaRPr dirty="0"/>
          </a:p>
        </p:txBody>
      </p:sp>
      <p:sp>
        <p:nvSpPr>
          <p:cNvPr id="6" name="Slide Number Placeholder 5"/>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B9B9059-F1D6-41D0-95CF-D21CAA096B3A}" type="datetimeFigureOut">
              <a:rPr lang="en-US"/>
              <a:t>3/3/2025</a:t>
            </a:fld>
            <a:endParaRPr dirty="0"/>
          </a:p>
        </p:txBody>
      </p:sp>
      <p:sp>
        <p:nvSpPr>
          <p:cNvPr id="6" name="Slide Number Placeholder 5"/>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3B9B9059-F1D6-41D0-95CF-D21CAA096B3A}" type="datetimeFigureOut">
              <a:rPr lang="en-US"/>
              <a:t>3/3/2025</a:t>
            </a:fld>
            <a:endParaRPr dirty="0"/>
          </a:p>
        </p:txBody>
      </p:sp>
      <p:sp>
        <p:nvSpPr>
          <p:cNvPr id="6" name="Slide Number Placeholder 5"/>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3B9B9059-F1D6-41D0-95CF-D21CAA096B3A}" type="datetimeFigureOut">
              <a:rPr lang="en-US"/>
              <a:t>3/3/2025</a:t>
            </a:fld>
            <a:endParaRPr dirty="0"/>
          </a:p>
        </p:txBody>
      </p:sp>
      <p:sp>
        <p:nvSpPr>
          <p:cNvPr id="7" name="Slide Number Placeholder 6"/>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3B9B9059-F1D6-41D0-95CF-D21CAA096B3A}" type="datetimeFigureOut">
              <a:rPr lang="en-US"/>
              <a:t>3/3/2025</a:t>
            </a:fld>
            <a:endParaRPr dirty="0"/>
          </a:p>
        </p:txBody>
      </p:sp>
      <p:sp>
        <p:nvSpPr>
          <p:cNvPr id="9" name="Slide Number Placeholder 8"/>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dirty="0"/>
          </a:p>
        </p:txBody>
      </p:sp>
      <p:sp>
        <p:nvSpPr>
          <p:cNvPr id="3" name="Date Placeholder 2"/>
          <p:cNvSpPr>
            <a:spLocks noGrp="1"/>
          </p:cNvSpPr>
          <p:nvPr>
            <p:ph type="dt" sz="half" idx="10"/>
          </p:nvPr>
        </p:nvSpPr>
        <p:spPr/>
        <p:txBody>
          <a:bodyPr/>
          <a:lstStyle/>
          <a:p>
            <a:fld id="{3B9B9059-F1D6-41D0-95CF-D21CAA096B3A}" type="datetimeFigureOut">
              <a:rPr lang="en-US"/>
              <a:t>3/3/2025</a:t>
            </a:fld>
            <a:endParaRPr dirty="0"/>
          </a:p>
        </p:txBody>
      </p:sp>
      <p:sp>
        <p:nvSpPr>
          <p:cNvPr id="5" name="Slide Number Placeholder 4"/>
          <p:cNvSpPr>
            <a:spLocks noGrp="1"/>
          </p:cNvSpPr>
          <p:nvPr>
            <p:ph type="sldNum" sz="quarter" idx="12"/>
          </p:nvPr>
        </p:nvSpPr>
        <p:spPr/>
        <p:txBody>
          <a:bodyPr/>
          <a:lstStyle/>
          <a:p>
            <a:fld id="{E5FD5434-F838-4DD4-A17B-1CB1A1850DF4}" type="slidenum">
              <a:r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dirty="0"/>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dirty="0"/>
              <a:t>Click icon to add picture</a:t>
            </a:r>
            <a:endParaRPr dirty="0"/>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E46465"/>
            </a:gs>
            <a:gs pos="100000">
              <a:srgbClr val="C00000"/>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dirty="0"/>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3/3/2025</a:t>
            </a:fld>
            <a:endParaRPr dirty="0"/>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4030015"/>
            <a:ext cx="12188824" cy="1457491"/>
          </a:xfrm>
        </p:spPr>
        <p:txBody>
          <a:bodyPr/>
          <a:lstStyle/>
          <a:p>
            <a:r>
              <a:rPr lang="en-US" dirty="0">
                <a:solidFill>
                  <a:srgbClr val="323232"/>
                </a:solidFill>
                <a:latin typeface="Arial Black" panose="020B0A04020102020204" pitchFamily="34" charset="0"/>
              </a:rPr>
              <a:t>ZOMATO RESTAURANT ANALYSIS</a:t>
            </a:r>
          </a:p>
        </p:txBody>
      </p:sp>
      <p:pic>
        <p:nvPicPr>
          <p:cNvPr id="5" name="Picture 4">
            <a:extLst>
              <a:ext uri="{FF2B5EF4-FFF2-40B4-BE49-F238E27FC236}">
                <a16:creationId xmlns:a16="http://schemas.microsoft.com/office/drawing/2014/main" id="{741DA883-F01F-9EFC-8964-9E6290C87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4030015"/>
          </a:xfrm>
          <a:prstGeom prst="rect">
            <a:avLst/>
          </a:prstGeom>
        </p:spPr>
      </p:pic>
      <p:sp>
        <p:nvSpPr>
          <p:cNvPr id="6" name="TextBox 5">
            <a:extLst>
              <a:ext uri="{FF2B5EF4-FFF2-40B4-BE49-F238E27FC236}">
                <a16:creationId xmlns:a16="http://schemas.microsoft.com/office/drawing/2014/main" id="{1BB36E0A-2E0F-7811-57D0-9A4598337433}"/>
              </a:ext>
            </a:extLst>
          </p:cNvPr>
          <p:cNvSpPr txBox="1"/>
          <p:nvPr/>
        </p:nvSpPr>
        <p:spPr>
          <a:xfrm>
            <a:off x="1053852" y="5229200"/>
            <a:ext cx="10513168" cy="369332"/>
          </a:xfrm>
          <a:prstGeom prst="rect">
            <a:avLst/>
          </a:prstGeom>
          <a:noFill/>
        </p:spPr>
        <p:txBody>
          <a:bodyPr wrap="square" rtlCol="0">
            <a:spAutoFit/>
          </a:bodyPr>
          <a:lstStyle/>
          <a:p>
            <a:pPr algn="ctr">
              <a:lnSpc>
                <a:spcPct val="90000"/>
              </a:lnSpc>
            </a:pPr>
            <a:r>
              <a:rPr lang="en-IN" sz="2000" dirty="0">
                <a:solidFill>
                  <a:srgbClr val="323232"/>
                </a:solidFill>
              </a:rPr>
              <a:t>Power BI  Calculations &amp; Analysis | Visualization </a:t>
            </a:r>
            <a:endParaRPr lang="en-IN" sz="2800" dirty="0"/>
          </a:p>
        </p:txBody>
      </p:sp>
      <p:sp>
        <p:nvSpPr>
          <p:cNvPr id="7" name="Subtitle 6">
            <a:extLst>
              <a:ext uri="{FF2B5EF4-FFF2-40B4-BE49-F238E27FC236}">
                <a16:creationId xmlns:a16="http://schemas.microsoft.com/office/drawing/2014/main" id="{6A2D41B5-EEBC-4344-8F99-7821F0A1E4D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C492-45C0-FE00-0902-98A1B1980775}"/>
              </a:ext>
            </a:extLst>
          </p:cNvPr>
          <p:cNvSpPr>
            <a:spLocks noGrp="1"/>
          </p:cNvSpPr>
          <p:nvPr>
            <p:ph type="title"/>
          </p:nvPr>
        </p:nvSpPr>
        <p:spPr/>
        <p:txBody>
          <a:bodyPr anchor="ctr"/>
          <a:lstStyle/>
          <a:p>
            <a:pPr algn="ctr"/>
            <a:r>
              <a:rPr lang="en-IN" b="1" u="sng" dirty="0">
                <a:solidFill>
                  <a:srgbClr val="323232"/>
                </a:solidFill>
              </a:rPr>
              <a:t>Cost vs Votes Comparison</a:t>
            </a:r>
          </a:p>
        </p:txBody>
      </p:sp>
      <p:sp>
        <p:nvSpPr>
          <p:cNvPr id="3" name="Content Placeholder 2">
            <a:extLst>
              <a:ext uri="{FF2B5EF4-FFF2-40B4-BE49-F238E27FC236}">
                <a16:creationId xmlns:a16="http://schemas.microsoft.com/office/drawing/2014/main" id="{9A7D4F65-6E7E-19B6-D658-8554F2583BBF}"/>
              </a:ext>
            </a:extLst>
          </p:cNvPr>
          <p:cNvSpPr>
            <a:spLocks noGrp="1"/>
          </p:cNvSpPr>
          <p:nvPr>
            <p:ph idx="1"/>
          </p:nvPr>
        </p:nvSpPr>
        <p:spPr/>
        <p:txBody>
          <a:bodyPr/>
          <a:lstStyle/>
          <a:p>
            <a:r>
              <a:rPr lang="en-US" dirty="0">
                <a:solidFill>
                  <a:srgbClr val="323232"/>
                </a:solidFill>
              </a:rPr>
              <a:t>Higher votes are observed in lower price ranges (0-1000), while expensive restaurants (10K+) receive fewer votes.</a:t>
            </a:r>
          </a:p>
          <a:p>
            <a:endParaRPr lang="en-IN" dirty="0"/>
          </a:p>
        </p:txBody>
      </p:sp>
      <p:pic>
        <p:nvPicPr>
          <p:cNvPr id="5" name="Picture 4">
            <a:extLst>
              <a:ext uri="{FF2B5EF4-FFF2-40B4-BE49-F238E27FC236}">
                <a16:creationId xmlns:a16="http://schemas.microsoft.com/office/drawing/2014/main" id="{27CED929-D568-D8E3-F9BD-1E0C2337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2852936"/>
            <a:ext cx="9865096" cy="35224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17243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8DE0-BE9B-E9EE-CEFC-DAC89B2D7AF3}"/>
              </a:ext>
            </a:extLst>
          </p:cNvPr>
          <p:cNvSpPr>
            <a:spLocks noGrp="1"/>
          </p:cNvSpPr>
          <p:nvPr>
            <p:ph type="title"/>
          </p:nvPr>
        </p:nvSpPr>
        <p:spPr/>
        <p:txBody>
          <a:bodyPr anchor="ctr"/>
          <a:lstStyle/>
          <a:p>
            <a:pPr algn="ctr"/>
            <a:r>
              <a:rPr lang="en-IN" b="1" u="sng" dirty="0">
                <a:solidFill>
                  <a:srgbClr val="323232"/>
                </a:solidFill>
              </a:rPr>
              <a:t>Monthly Restaurant Trends</a:t>
            </a:r>
          </a:p>
        </p:txBody>
      </p:sp>
      <p:sp>
        <p:nvSpPr>
          <p:cNvPr id="3" name="Content Placeholder 2">
            <a:extLst>
              <a:ext uri="{FF2B5EF4-FFF2-40B4-BE49-F238E27FC236}">
                <a16:creationId xmlns:a16="http://schemas.microsoft.com/office/drawing/2014/main" id="{160B32AB-B652-B2FD-F6E4-8C43BA64F5D2}"/>
              </a:ext>
            </a:extLst>
          </p:cNvPr>
          <p:cNvSpPr>
            <a:spLocks noGrp="1"/>
          </p:cNvSpPr>
          <p:nvPr>
            <p:ph idx="1"/>
          </p:nvPr>
        </p:nvSpPr>
        <p:spPr/>
        <p:txBody>
          <a:bodyPr/>
          <a:lstStyle/>
          <a:p>
            <a:r>
              <a:rPr lang="en-US" dirty="0">
                <a:solidFill>
                  <a:srgbClr val="323232"/>
                </a:solidFill>
              </a:rPr>
              <a:t>The number of active restaurants fluctuates slightly across months, with peaks in March and September.</a:t>
            </a:r>
          </a:p>
          <a:p>
            <a:endParaRPr lang="en-IN" dirty="0"/>
          </a:p>
        </p:txBody>
      </p:sp>
      <p:pic>
        <p:nvPicPr>
          <p:cNvPr id="5" name="Picture 4">
            <a:extLst>
              <a:ext uri="{FF2B5EF4-FFF2-40B4-BE49-F238E27FC236}">
                <a16:creationId xmlns:a16="http://schemas.microsoft.com/office/drawing/2014/main" id="{09433F7F-C9A2-E5F7-7550-EF677741D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044" y="3212976"/>
            <a:ext cx="6264696" cy="28803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97473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98A7-42F2-FC69-DCB2-70BA99CFEFBB}"/>
              </a:ext>
            </a:extLst>
          </p:cNvPr>
          <p:cNvSpPr>
            <a:spLocks noGrp="1"/>
          </p:cNvSpPr>
          <p:nvPr>
            <p:ph type="title"/>
          </p:nvPr>
        </p:nvSpPr>
        <p:spPr/>
        <p:txBody>
          <a:bodyPr anchor="ctr"/>
          <a:lstStyle/>
          <a:p>
            <a:pPr algn="ctr"/>
            <a:r>
              <a:rPr lang="en-US" b="1" u="sng" dirty="0">
                <a:solidFill>
                  <a:srgbClr val="323232"/>
                </a:solidFill>
              </a:rPr>
              <a:t>Top Cuisines by Restaurant Count</a:t>
            </a:r>
            <a:endParaRPr lang="en-IN" b="1" u="sng" dirty="0"/>
          </a:p>
        </p:txBody>
      </p:sp>
      <p:sp>
        <p:nvSpPr>
          <p:cNvPr id="3" name="Content Placeholder 2">
            <a:extLst>
              <a:ext uri="{FF2B5EF4-FFF2-40B4-BE49-F238E27FC236}">
                <a16:creationId xmlns:a16="http://schemas.microsoft.com/office/drawing/2014/main" id="{45BAACFE-8C5C-8275-2F2B-4F8B7A089C08}"/>
              </a:ext>
            </a:extLst>
          </p:cNvPr>
          <p:cNvSpPr>
            <a:spLocks noGrp="1"/>
          </p:cNvSpPr>
          <p:nvPr>
            <p:ph idx="1"/>
          </p:nvPr>
        </p:nvSpPr>
        <p:spPr/>
        <p:txBody>
          <a:bodyPr/>
          <a:lstStyle/>
          <a:p>
            <a:pPr marL="0" indent="0">
              <a:buNone/>
            </a:pPr>
            <a:r>
              <a:rPr lang="en-US" b="1" dirty="0">
                <a:solidFill>
                  <a:srgbClr val="323232"/>
                </a:solidFill>
              </a:rPr>
              <a:t>The most common cuisines among restaurants:</a:t>
            </a:r>
          </a:p>
          <a:p>
            <a:r>
              <a:rPr lang="en-US" dirty="0">
                <a:solidFill>
                  <a:srgbClr val="323232"/>
                </a:solidFill>
              </a:rPr>
              <a:t>North Indian: 936</a:t>
            </a:r>
          </a:p>
          <a:p>
            <a:r>
              <a:rPr lang="en-US" dirty="0">
                <a:solidFill>
                  <a:srgbClr val="323232"/>
                </a:solidFill>
              </a:rPr>
              <a:t>North Indian, Chinese: 511</a:t>
            </a:r>
          </a:p>
          <a:p>
            <a:r>
              <a:rPr lang="en-US" dirty="0">
                <a:solidFill>
                  <a:srgbClr val="323232"/>
                </a:solidFill>
              </a:rPr>
              <a:t>Fast Food: 354</a:t>
            </a:r>
          </a:p>
          <a:p>
            <a:r>
              <a:rPr lang="en-US" dirty="0">
                <a:solidFill>
                  <a:srgbClr val="323232"/>
                </a:solidFill>
              </a:rPr>
              <a:t>Chinese: 334</a:t>
            </a:r>
          </a:p>
          <a:p>
            <a:endParaRPr lang="en-IN" dirty="0"/>
          </a:p>
        </p:txBody>
      </p:sp>
      <p:pic>
        <p:nvPicPr>
          <p:cNvPr id="5" name="Picture 4">
            <a:extLst>
              <a:ext uri="{FF2B5EF4-FFF2-40B4-BE49-F238E27FC236}">
                <a16:creationId xmlns:a16="http://schemas.microsoft.com/office/drawing/2014/main" id="{87106581-B5EE-66AF-A57B-D420CEFD4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2244" y="3646445"/>
            <a:ext cx="5944430" cy="26197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71797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D2A9-2994-1615-5D0B-3F383C721E85}"/>
              </a:ext>
            </a:extLst>
          </p:cNvPr>
          <p:cNvSpPr>
            <a:spLocks noGrp="1"/>
          </p:cNvSpPr>
          <p:nvPr>
            <p:ph type="title"/>
          </p:nvPr>
        </p:nvSpPr>
        <p:spPr/>
        <p:txBody>
          <a:bodyPr anchor="ctr"/>
          <a:lstStyle/>
          <a:p>
            <a:pPr algn="ctr"/>
            <a:r>
              <a:rPr lang="en-US" b="1" u="sng" dirty="0">
                <a:solidFill>
                  <a:srgbClr val="323232"/>
                </a:solidFill>
              </a:rPr>
              <a:t>Top country's by Restaurant Count</a:t>
            </a:r>
            <a:endParaRPr lang="en-IN" b="1" u="sng" dirty="0"/>
          </a:p>
        </p:txBody>
      </p:sp>
      <p:sp>
        <p:nvSpPr>
          <p:cNvPr id="3" name="Content Placeholder 2">
            <a:extLst>
              <a:ext uri="{FF2B5EF4-FFF2-40B4-BE49-F238E27FC236}">
                <a16:creationId xmlns:a16="http://schemas.microsoft.com/office/drawing/2014/main" id="{125400AD-63A2-0EC2-0F60-541DCB0310C5}"/>
              </a:ext>
            </a:extLst>
          </p:cNvPr>
          <p:cNvSpPr>
            <a:spLocks noGrp="1"/>
          </p:cNvSpPr>
          <p:nvPr>
            <p:ph idx="1"/>
          </p:nvPr>
        </p:nvSpPr>
        <p:spPr/>
        <p:txBody>
          <a:bodyPr/>
          <a:lstStyle/>
          <a:p>
            <a:pPr>
              <a:buFont typeface="Arial" panose="020B0604020202020204" pitchFamily="34" charset="0"/>
              <a:buChar char="•"/>
            </a:pPr>
            <a:r>
              <a:rPr lang="en-US" dirty="0">
                <a:solidFill>
                  <a:srgbClr val="323232"/>
                </a:solidFill>
              </a:rPr>
              <a:t>India: 8,652 restaurants (largest market)</a:t>
            </a:r>
          </a:p>
          <a:p>
            <a:pPr>
              <a:buFont typeface="Arial" panose="020B0604020202020204" pitchFamily="34" charset="0"/>
              <a:buChar char="•"/>
            </a:pPr>
            <a:r>
              <a:rPr lang="en-US" dirty="0">
                <a:solidFill>
                  <a:srgbClr val="323232"/>
                </a:solidFill>
              </a:rPr>
              <a:t>United States: 434 restaurants</a:t>
            </a:r>
          </a:p>
          <a:p>
            <a:pPr>
              <a:buFont typeface="Arial" panose="020B0604020202020204" pitchFamily="34" charset="0"/>
              <a:buChar char="•"/>
            </a:pPr>
            <a:r>
              <a:rPr lang="en-US" dirty="0">
                <a:solidFill>
                  <a:srgbClr val="323232"/>
                </a:solidFill>
              </a:rPr>
              <a:t>Other markets: UK, UAE, South Africa, Brazil, etc., with limited presence</a:t>
            </a:r>
          </a:p>
          <a:p>
            <a:endParaRPr lang="en-IN" dirty="0"/>
          </a:p>
        </p:txBody>
      </p:sp>
      <p:pic>
        <p:nvPicPr>
          <p:cNvPr id="5" name="Picture 4">
            <a:extLst>
              <a:ext uri="{FF2B5EF4-FFF2-40B4-BE49-F238E27FC236}">
                <a16:creationId xmlns:a16="http://schemas.microsoft.com/office/drawing/2014/main" id="{DBA660FF-21B3-74AA-2B08-BDCC77943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188" y="3650243"/>
            <a:ext cx="5992061" cy="2600688"/>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E073A50E-C76F-B623-730B-AD89F1EC7845}"/>
              </a:ext>
            </a:extLst>
          </p:cNvPr>
          <p:cNvSpPr txBox="1"/>
          <p:nvPr/>
        </p:nvSpPr>
        <p:spPr>
          <a:xfrm>
            <a:off x="981844" y="5229200"/>
            <a:ext cx="3096344" cy="1449628"/>
          </a:xfrm>
          <a:prstGeom prst="rect">
            <a:avLst/>
          </a:prstGeom>
          <a:noFill/>
        </p:spPr>
        <p:txBody>
          <a:bodyPr wrap="square" rtlCol="0">
            <a:spAutoFit/>
          </a:bodyPr>
          <a:lstStyle/>
          <a:p>
            <a:pPr>
              <a:lnSpc>
                <a:spcPct val="90000"/>
              </a:lnSpc>
            </a:pPr>
            <a:r>
              <a:rPr lang="en-US" sz="2000" i="1" dirty="0">
                <a:solidFill>
                  <a:srgbClr val="323232"/>
                </a:solidFill>
                <a:highlight>
                  <a:srgbClr val="800000"/>
                </a:highlight>
              </a:rPr>
              <a:t>Insight: Zomato has a strong foothold in India but limited expansion in international markets.</a:t>
            </a:r>
          </a:p>
          <a:p>
            <a:pPr>
              <a:lnSpc>
                <a:spcPct val="90000"/>
              </a:lnSpc>
            </a:pPr>
            <a:endParaRPr lang="en-IN" sz="1800" dirty="0">
              <a:highlight>
                <a:srgbClr val="800000"/>
              </a:highlight>
            </a:endParaRPr>
          </a:p>
        </p:txBody>
      </p:sp>
    </p:spTree>
    <p:extLst>
      <p:ext uri="{BB962C8B-B14F-4D97-AF65-F5344CB8AC3E}">
        <p14:creationId xmlns:p14="http://schemas.microsoft.com/office/powerpoint/2010/main" val="2376796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8267-0D1C-1637-BB96-B3EA3755217D}"/>
              </a:ext>
            </a:extLst>
          </p:cNvPr>
          <p:cNvSpPr>
            <a:spLocks noGrp="1"/>
          </p:cNvSpPr>
          <p:nvPr>
            <p:ph type="title"/>
          </p:nvPr>
        </p:nvSpPr>
        <p:spPr>
          <a:xfrm>
            <a:off x="405780" y="481608"/>
            <a:ext cx="10868883" cy="1219200"/>
          </a:xfrm>
        </p:spPr>
        <p:txBody>
          <a:bodyPr anchor="ctr">
            <a:normAutofit/>
          </a:bodyPr>
          <a:lstStyle/>
          <a:p>
            <a:pPr algn="ctr"/>
            <a:r>
              <a:rPr lang="en-IN" b="1" u="sng" dirty="0">
                <a:solidFill>
                  <a:srgbClr val="323232"/>
                </a:solidFill>
              </a:rPr>
              <a:t>City-wise Restaurant Distribution (India)</a:t>
            </a:r>
          </a:p>
        </p:txBody>
      </p:sp>
      <p:sp>
        <p:nvSpPr>
          <p:cNvPr id="3" name="Content Placeholder 2">
            <a:extLst>
              <a:ext uri="{FF2B5EF4-FFF2-40B4-BE49-F238E27FC236}">
                <a16:creationId xmlns:a16="http://schemas.microsoft.com/office/drawing/2014/main" id="{FC251C10-ED69-C32C-736F-E026B7123A50}"/>
              </a:ext>
            </a:extLst>
          </p:cNvPr>
          <p:cNvSpPr>
            <a:spLocks noGrp="1"/>
          </p:cNvSpPr>
          <p:nvPr>
            <p:ph idx="1"/>
          </p:nvPr>
        </p:nvSpPr>
        <p:spPr/>
        <p:txBody>
          <a:bodyPr/>
          <a:lstStyle/>
          <a:p>
            <a:pPr>
              <a:buFont typeface="Arial" panose="020B0604020202020204" pitchFamily="34" charset="0"/>
              <a:buChar char="•"/>
            </a:pPr>
            <a:r>
              <a:rPr lang="en-IN" dirty="0">
                <a:solidFill>
                  <a:srgbClr val="323232"/>
                </a:solidFill>
              </a:rPr>
              <a:t>New Delhi: 5,473 restaurants (major hub)</a:t>
            </a:r>
          </a:p>
          <a:p>
            <a:pPr>
              <a:buFont typeface="Arial" panose="020B0604020202020204" pitchFamily="34" charset="0"/>
              <a:buChar char="•"/>
            </a:pPr>
            <a:r>
              <a:rPr lang="en-IN" dirty="0">
                <a:solidFill>
                  <a:srgbClr val="323232"/>
                </a:solidFill>
              </a:rPr>
              <a:t>Gurgaon: 1,118 restaurants</a:t>
            </a:r>
          </a:p>
          <a:p>
            <a:pPr>
              <a:buFont typeface="Arial" panose="020B0604020202020204" pitchFamily="34" charset="0"/>
              <a:buChar char="•"/>
            </a:pPr>
            <a:r>
              <a:rPr lang="en-IN" dirty="0">
                <a:solidFill>
                  <a:srgbClr val="323232"/>
                </a:solidFill>
              </a:rPr>
              <a:t>Other cities: Noida, Faridabad, Ghaziabad, Lucknow, etc., with a declining number</a:t>
            </a:r>
          </a:p>
          <a:p>
            <a:endParaRPr lang="en-IN" dirty="0"/>
          </a:p>
        </p:txBody>
      </p:sp>
      <p:pic>
        <p:nvPicPr>
          <p:cNvPr id="5" name="Picture 4">
            <a:extLst>
              <a:ext uri="{FF2B5EF4-FFF2-40B4-BE49-F238E27FC236}">
                <a16:creationId xmlns:a16="http://schemas.microsoft.com/office/drawing/2014/main" id="{F3A44399-9571-A5D1-BF35-702B553F6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260" y="3720745"/>
            <a:ext cx="5953956" cy="255305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20992CD4-5E3B-7C19-7C86-E6D40E5B477B}"/>
              </a:ext>
            </a:extLst>
          </p:cNvPr>
          <p:cNvSpPr txBox="1"/>
          <p:nvPr/>
        </p:nvSpPr>
        <p:spPr>
          <a:xfrm>
            <a:off x="1125860" y="5408372"/>
            <a:ext cx="3096344" cy="1726627"/>
          </a:xfrm>
          <a:prstGeom prst="rect">
            <a:avLst/>
          </a:prstGeom>
          <a:noFill/>
        </p:spPr>
        <p:txBody>
          <a:bodyPr wrap="square" rtlCol="0">
            <a:spAutoFit/>
          </a:bodyPr>
          <a:lstStyle/>
          <a:p>
            <a:pPr>
              <a:lnSpc>
                <a:spcPct val="90000"/>
              </a:lnSpc>
            </a:pPr>
            <a:r>
              <a:rPr lang="en-US" sz="2000" i="1" dirty="0">
                <a:solidFill>
                  <a:srgbClr val="323232"/>
                </a:solidFill>
                <a:highlight>
                  <a:srgbClr val="800000"/>
                </a:highlight>
              </a:rPr>
              <a:t>Insight: High concentration in metro cities; lower presence in Tier-2 &amp; Tier-3 cities.</a:t>
            </a:r>
          </a:p>
          <a:p>
            <a:pPr>
              <a:lnSpc>
                <a:spcPct val="90000"/>
              </a:lnSpc>
            </a:pPr>
            <a:endParaRPr lang="en-US" sz="2000" i="1" dirty="0"/>
          </a:p>
          <a:p>
            <a:pPr>
              <a:lnSpc>
                <a:spcPct val="90000"/>
              </a:lnSpc>
            </a:pPr>
            <a:endParaRPr lang="en-IN" sz="1800" dirty="0"/>
          </a:p>
        </p:txBody>
      </p:sp>
    </p:spTree>
    <p:extLst>
      <p:ext uri="{BB962C8B-B14F-4D97-AF65-F5344CB8AC3E}">
        <p14:creationId xmlns:p14="http://schemas.microsoft.com/office/powerpoint/2010/main" val="3673688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5C43-3C42-7066-4C90-1FA09412311F}"/>
              </a:ext>
            </a:extLst>
          </p:cNvPr>
          <p:cNvSpPr>
            <a:spLocks noGrp="1"/>
          </p:cNvSpPr>
          <p:nvPr>
            <p:ph type="title"/>
          </p:nvPr>
        </p:nvSpPr>
        <p:spPr>
          <a:xfrm>
            <a:off x="261764" y="315540"/>
            <a:ext cx="5684307" cy="714152"/>
          </a:xfrm>
        </p:spPr>
        <p:txBody>
          <a:bodyPr anchor="ctr"/>
          <a:lstStyle/>
          <a:p>
            <a:pPr algn="ctr"/>
            <a:r>
              <a:rPr lang="en-IN" b="1" u="sng" dirty="0">
                <a:solidFill>
                  <a:srgbClr val="323232"/>
                </a:solidFill>
              </a:rPr>
              <a:t> </a:t>
            </a:r>
            <a:r>
              <a:rPr lang="en-IN" sz="3200" b="1" u="sng" dirty="0">
                <a:solidFill>
                  <a:srgbClr val="323232"/>
                </a:solidFill>
              </a:rPr>
              <a:t>Power</a:t>
            </a:r>
            <a:r>
              <a:rPr lang="en-IN" sz="2800" b="1" u="sng" dirty="0">
                <a:solidFill>
                  <a:srgbClr val="323232"/>
                </a:solidFill>
              </a:rPr>
              <a:t> </a:t>
            </a:r>
            <a:r>
              <a:rPr lang="en-IN" sz="3200" b="1" u="sng" dirty="0">
                <a:solidFill>
                  <a:srgbClr val="323232"/>
                </a:solidFill>
              </a:rPr>
              <a:t>Bi  dashboard</a:t>
            </a:r>
            <a:endParaRPr lang="en-IN" b="1" u="sng" dirty="0"/>
          </a:p>
        </p:txBody>
      </p:sp>
      <p:sp>
        <p:nvSpPr>
          <p:cNvPr id="3" name="Content Placeholder 2">
            <a:extLst>
              <a:ext uri="{FF2B5EF4-FFF2-40B4-BE49-F238E27FC236}">
                <a16:creationId xmlns:a16="http://schemas.microsoft.com/office/drawing/2014/main" id="{B5B10862-0C2E-568E-7154-A0B29E0F827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FBCC47A3-9621-4D7B-9868-B443F7BBC95B}"/>
              </a:ext>
            </a:extLst>
          </p:cNvPr>
          <p:cNvPicPr>
            <a:picLocks noChangeAspect="1"/>
          </p:cNvPicPr>
          <p:nvPr/>
        </p:nvPicPr>
        <p:blipFill>
          <a:blip r:embed="rId2"/>
          <a:stretch>
            <a:fillRect/>
          </a:stretch>
        </p:blipFill>
        <p:spPr>
          <a:xfrm>
            <a:off x="282869" y="1029692"/>
            <a:ext cx="11521280" cy="5601185"/>
          </a:xfrm>
          <a:prstGeom prst="rect">
            <a:avLst/>
          </a:prstGeom>
        </p:spPr>
      </p:pic>
    </p:spTree>
    <p:extLst>
      <p:ext uri="{BB962C8B-B14F-4D97-AF65-F5344CB8AC3E}">
        <p14:creationId xmlns:p14="http://schemas.microsoft.com/office/powerpoint/2010/main" val="3590850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EE960-0818-4773-80F2-4BDFD8811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10" y="1196752"/>
            <a:ext cx="11423004" cy="5425927"/>
          </a:xfrm>
          <a:prstGeom prst="rect">
            <a:avLst/>
          </a:prstGeom>
        </p:spPr>
      </p:pic>
      <p:sp>
        <p:nvSpPr>
          <p:cNvPr id="4" name="Title 1">
            <a:extLst>
              <a:ext uri="{FF2B5EF4-FFF2-40B4-BE49-F238E27FC236}">
                <a16:creationId xmlns:a16="http://schemas.microsoft.com/office/drawing/2014/main" id="{EF2E6E07-1D33-4F75-9F65-2F18EA0C5493}"/>
              </a:ext>
            </a:extLst>
          </p:cNvPr>
          <p:cNvSpPr txBox="1">
            <a:spLocks/>
          </p:cNvSpPr>
          <p:nvPr/>
        </p:nvSpPr>
        <p:spPr>
          <a:xfrm>
            <a:off x="261764" y="315540"/>
            <a:ext cx="5684307" cy="714152"/>
          </a:xfrm>
          <a:prstGeom prst="rect">
            <a:avLst/>
          </a:prstGeom>
        </p:spPr>
        <p:txBody>
          <a:bodyPr anchor="ctr"/>
          <a:lst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a:lstStyle>
          <a:p>
            <a:pPr algn="ctr"/>
            <a:r>
              <a:rPr lang="en-IN" b="1" u="sng" dirty="0">
                <a:solidFill>
                  <a:srgbClr val="323232"/>
                </a:solidFill>
              </a:rPr>
              <a:t> </a:t>
            </a:r>
            <a:r>
              <a:rPr lang="en-IN" sz="3200" b="1" u="sng" dirty="0">
                <a:solidFill>
                  <a:srgbClr val="323232"/>
                </a:solidFill>
              </a:rPr>
              <a:t>Tableau  dashboard</a:t>
            </a:r>
            <a:endParaRPr lang="en-IN" b="1" u="sng" dirty="0"/>
          </a:p>
        </p:txBody>
      </p:sp>
    </p:spTree>
    <p:extLst>
      <p:ext uri="{BB962C8B-B14F-4D97-AF65-F5344CB8AC3E}">
        <p14:creationId xmlns:p14="http://schemas.microsoft.com/office/powerpoint/2010/main" val="2866896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35BF-3374-00CD-53B1-333E7C65C68F}"/>
              </a:ext>
            </a:extLst>
          </p:cNvPr>
          <p:cNvSpPr>
            <a:spLocks noGrp="1"/>
          </p:cNvSpPr>
          <p:nvPr>
            <p:ph type="title"/>
          </p:nvPr>
        </p:nvSpPr>
        <p:spPr/>
        <p:txBody>
          <a:bodyPr anchor="ctr"/>
          <a:lstStyle/>
          <a:p>
            <a:pPr algn="ctr"/>
            <a:r>
              <a:rPr lang="en-IN" b="1" u="sng" dirty="0">
                <a:solidFill>
                  <a:srgbClr val="323232"/>
                </a:solidFill>
              </a:rPr>
              <a:t>conclusion</a:t>
            </a:r>
          </a:p>
        </p:txBody>
      </p:sp>
      <p:sp>
        <p:nvSpPr>
          <p:cNvPr id="3" name="Content Placeholder 2">
            <a:extLst>
              <a:ext uri="{FF2B5EF4-FFF2-40B4-BE49-F238E27FC236}">
                <a16:creationId xmlns:a16="http://schemas.microsoft.com/office/drawing/2014/main" id="{50467673-E99F-AFC7-B17E-FF3F9579C8C3}"/>
              </a:ext>
            </a:extLst>
          </p:cNvPr>
          <p:cNvSpPr>
            <a:spLocks noGrp="1"/>
          </p:cNvSpPr>
          <p:nvPr>
            <p:ph idx="1"/>
          </p:nvPr>
        </p:nvSpPr>
        <p:spPr/>
        <p:txBody>
          <a:bodyPr/>
          <a:lstStyle/>
          <a:p>
            <a:r>
              <a:rPr lang="en-US" dirty="0">
                <a:solidFill>
                  <a:srgbClr val="323232"/>
                </a:solidFill>
              </a:rPr>
              <a:t>Focus on improving customer ratings</a:t>
            </a:r>
          </a:p>
          <a:p>
            <a:r>
              <a:rPr lang="en-US" dirty="0">
                <a:solidFill>
                  <a:srgbClr val="323232"/>
                </a:solidFill>
              </a:rPr>
              <a:t>Increase online delivery adoption</a:t>
            </a:r>
          </a:p>
          <a:p>
            <a:r>
              <a:rPr lang="en-US" dirty="0">
                <a:solidFill>
                  <a:srgbClr val="323232"/>
                </a:solidFill>
              </a:rPr>
              <a:t>Optimize pricing strategies</a:t>
            </a:r>
          </a:p>
          <a:p>
            <a:r>
              <a:rPr lang="en-US" dirty="0">
                <a:solidFill>
                  <a:srgbClr val="323232"/>
                </a:solidFill>
              </a:rPr>
              <a:t>Target popular cuisines for better engagement</a:t>
            </a:r>
          </a:p>
          <a:p>
            <a:endParaRPr lang="en-IN" dirty="0"/>
          </a:p>
        </p:txBody>
      </p:sp>
      <p:pic>
        <p:nvPicPr>
          <p:cNvPr id="4" name="Picture 3">
            <a:extLst>
              <a:ext uri="{FF2B5EF4-FFF2-40B4-BE49-F238E27FC236}">
                <a16:creationId xmlns:a16="http://schemas.microsoft.com/office/drawing/2014/main" id="{F1326399-3C2F-00FE-6FCD-117270775446}"/>
              </a:ext>
            </a:extLst>
          </p:cNvPr>
          <p:cNvPicPr>
            <a:picLocks noChangeAspect="1"/>
          </p:cNvPicPr>
          <p:nvPr/>
        </p:nvPicPr>
        <p:blipFill>
          <a:blip r:embed="rId2">
            <a:alphaModFix amt="70000"/>
          </a:blip>
          <a:stretch>
            <a:fillRect/>
          </a:stretch>
        </p:blipFill>
        <p:spPr>
          <a:xfrm>
            <a:off x="261764" y="4437112"/>
            <a:ext cx="3491948" cy="2254813"/>
          </a:xfrm>
          <a:prstGeom prst="rect">
            <a:avLst/>
          </a:prstGeom>
          <a:ln>
            <a:noFill/>
          </a:ln>
          <a:effectLst>
            <a:softEdge rad="112500"/>
          </a:effectLst>
        </p:spPr>
      </p:pic>
      <p:pic>
        <p:nvPicPr>
          <p:cNvPr id="5" name="Picture 4">
            <a:extLst>
              <a:ext uri="{FF2B5EF4-FFF2-40B4-BE49-F238E27FC236}">
                <a16:creationId xmlns:a16="http://schemas.microsoft.com/office/drawing/2014/main" id="{233A3A15-CE7E-4F86-4F6F-177FEE1842CD}"/>
              </a:ext>
            </a:extLst>
          </p:cNvPr>
          <p:cNvPicPr>
            <a:picLocks noChangeAspect="1"/>
          </p:cNvPicPr>
          <p:nvPr/>
        </p:nvPicPr>
        <p:blipFill>
          <a:blip r:embed="rId3">
            <a:alphaModFix amt="85000"/>
          </a:blip>
          <a:stretch>
            <a:fillRect/>
          </a:stretch>
        </p:blipFill>
        <p:spPr>
          <a:xfrm>
            <a:off x="4078188" y="4644845"/>
            <a:ext cx="2994143" cy="1736031"/>
          </a:xfrm>
          <a:prstGeom prst="rect">
            <a:avLst/>
          </a:prstGeom>
          <a:ln>
            <a:noFill/>
          </a:ln>
          <a:effectLst>
            <a:softEdge rad="112500"/>
          </a:effectLst>
        </p:spPr>
      </p:pic>
      <p:pic>
        <p:nvPicPr>
          <p:cNvPr id="6" name="Picture 5">
            <a:extLst>
              <a:ext uri="{FF2B5EF4-FFF2-40B4-BE49-F238E27FC236}">
                <a16:creationId xmlns:a16="http://schemas.microsoft.com/office/drawing/2014/main" id="{B6FD1F23-FBF5-BED6-11A1-087B32AEBC58}"/>
              </a:ext>
            </a:extLst>
          </p:cNvPr>
          <p:cNvPicPr>
            <a:picLocks noChangeAspect="1"/>
          </p:cNvPicPr>
          <p:nvPr/>
        </p:nvPicPr>
        <p:blipFill>
          <a:blip r:embed="rId4">
            <a:alphaModFix amt="70000"/>
          </a:blip>
          <a:stretch>
            <a:fillRect/>
          </a:stretch>
        </p:blipFill>
        <p:spPr>
          <a:xfrm>
            <a:off x="8830716" y="1127697"/>
            <a:ext cx="2933700" cy="2228850"/>
          </a:xfrm>
          <a:prstGeom prst="rect">
            <a:avLst/>
          </a:prstGeom>
          <a:ln>
            <a:noFill/>
          </a:ln>
          <a:effectLst>
            <a:softEdge rad="112500"/>
          </a:effectLst>
        </p:spPr>
      </p:pic>
      <p:pic>
        <p:nvPicPr>
          <p:cNvPr id="7" name="Picture 6">
            <a:extLst>
              <a:ext uri="{FF2B5EF4-FFF2-40B4-BE49-F238E27FC236}">
                <a16:creationId xmlns:a16="http://schemas.microsoft.com/office/drawing/2014/main" id="{FCEDDBD6-4F09-0091-5BB4-A34837A17CAD}"/>
              </a:ext>
            </a:extLst>
          </p:cNvPr>
          <p:cNvPicPr>
            <a:picLocks noChangeAspect="1"/>
          </p:cNvPicPr>
          <p:nvPr/>
        </p:nvPicPr>
        <p:blipFill>
          <a:blip r:embed="rId5">
            <a:alphaModFix amt="70000"/>
          </a:blip>
          <a:stretch>
            <a:fillRect/>
          </a:stretch>
        </p:blipFill>
        <p:spPr>
          <a:xfrm>
            <a:off x="7724729" y="4368502"/>
            <a:ext cx="3122211" cy="2305633"/>
          </a:xfrm>
          <a:prstGeom prst="rect">
            <a:avLst/>
          </a:prstGeom>
          <a:ln>
            <a:noFill/>
          </a:ln>
          <a:effectLst>
            <a:softEdge rad="112500"/>
          </a:effectLst>
        </p:spPr>
      </p:pic>
    </p:spTree>
    <p:extLst>
      <p:ext uri="{BB962C8B-B14F-4D97-AF65-F5344CB8AC3E}">
        <p14:creationId xmlns:p14="http://schemas.microsoft.com/office/powerpoint/2010/main" val="3263260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object 2"/>
          <p:cNvGrpSpPr/>
          <p:nvPr/>
        </p:nvGrpSpPr>
        <p:grpSpPr>
          <a:xfrm>
            <a:off x="405247" y="933905"/>
            <a:ext cx="10200300" cy="5212619"/>
            <a:chOff x="447675" y="1017701"/>
            <a:chExt cx="10160635" cy="5129530"/>
          </a:xfrm>
        </p:grpSpPr>
        <p:sp>
          <p:nvSpPr>
            <p:cNvPr id="3" name="object 3"/>
            <p:cNvSpPr/>
            <p:nvPr/>
          </p:nvSpPr>
          <p:spPr>
            <a:xfrm>
              <a:off x="457200" y="1017701"/>
              <a:ext cx="10141585" cy="614680"/>
            </a:xfrm>
            <a:custGeom>
              <a:avLst/>
              <a:gdLst/>
              <a:ahLst/>
              <a:cxnLst/>
              <a:rect l="l" t="t" r="r" b="b"/>
              <a:pathLst>
                <a:path w="10141585" h="614680">
                  <a:moveTo>
                    <a:pt x="1157325" y="0"/>
                  </a:moveTo>
                  <a:lnTo>
                    <a:pt x="0" y="0"/>
                  </a:lnTo>
                  <a:lnTo>
                    <a:pt x="0" y="614629"/>
                  </a:lnTo>
                  <a:lnTo>
                    <a:pt x="1157325" y="614629"/>
                  </a:lnTo>
                  <a:lnTo>
                    <a:pt x="1157325" y="0"/>
                  </a:lnTo>
                  <a:close/>
                </a:path>
                <a:path w="10141585" h="614680">
                  <a:moveTo>
                    <a:pt x="4184269" y="0"/>
                  </a:moveTo>
                  <a:lnTo>
                    <a:pt x="2670810" y="0"/>
                  </a:lnTo>
                  <a:lnTo>
                    <a:pt x="1157351" y="0"/>
                  </a:lnTo>
                  <a:lnTo>
                    <a:pt x="1157351" y="614629"/>
                  </a:lnTo>
                  <a:lnTo>
                    <a:pt x="2670810" y="614629"/>
                  </a:lnTo>
                  <a:lnTo>
                    <a:pt x="4184269" y="614629"/>
                  </a:lnTo>
                  <a:lnTo>
                    <a:pt x="4184269" y="0"/>
                  </a:lnTo>
                  <a:close/>
                </a:path>
                <a:path w="10141585" h="614680">
                  <a:moveTo>
                    <a:pt x="7211301" y="0"/>
                  </a:moveTo>
                  <a:lnTo>
                    <a:pt x="5697855" y="0"/>
                  </a:lnTo>
                  <a:lnTo>
                    <a:pt x="4184396" y="0"/>
                  </a:lnTo>
                  <a:lnTo>
                    <a:pt x="4184396" y="614629"/>
                  </a:lnTo>
                  <a:lnTo>
                    <a:pt x="5697855" y="614629"/>
                  </a:lnTo>
                  <a:lnTo>
                    <a:pt x="7211301" y="614629"/>
                  </a:lnTo>
                  <a:lnTo>
                    <a:pt x="7211301" y="0"/>
                  </a:lnTo>
                  <a:close/>
                </a:path>
                <a:path w="10141585" h="614680">
                  <a:moveTo>
                    <a:pt x="8724773" y="0"/>
                  </a:moveTo>
                  <a:lnTo>
                    <a:pt x="7211314" y="0"/>
                  </a:lnTo>
                  <a:lnTo>
                    <a:pt x="7211314" y="614629"/>
                  </a:lnTo>
                  <a:lnTo>
                    <a:pt x="8724773" y="614629"/>
                  </a:lnTo>
                  <a:lnTo>
                    <a:pt x="8724773" y="0"/>
                  </a:lnTo>
                  <a:close/>
                </a:path>
                <a:path w="10141585" h="614680">
                  <a:moveTo>
                    <a:pt x="10141585" y="0"/>
                  </a:moveTo>
                  <a:lnTo>
                    <a:pt x="8724900" y="0"/>
                  </a:lnTo>
                  <a:lnTo>
                    <a:pt x="8724900" y="614629"/>
                  </a:lnTo>
                  <a:lnTo>
                    <a:pt x="10141585" y="614629"/>
                  </a:lnTo>
                  <a:lnTo>
                    <a:pt x="10141585" y="0"/>
                  </a:lnTo>
                  <a:close/>
                </a:path>
              </a:pathLst>
            </a:custGeom>
            <a:solidFill>
              <a:srgbClr val="000000"/>
            </a:solidFill>
          </p:spPr>
          <p:txBody>
            <a:bodyPr wrap="square" lIns="0" tIns="0" rIns="0" bIns="0" rtlCol="0"/>
            <a:lstStyle/>
            <a:p>
              <a:endParaRPr sz="2399"/>
            </a:p>
          </p:txBody>
        </p:sp>
        <p:sp>
          <p:nvSpPr>
            <p:cNvPr id="4" name="object 4"/>
            <p:cNvSpPr/>
            <p:nvPr/>
          </p:nvSpPr>
          <p:spPr>
            <a:xfrm>
              <a:off x="452437" y="1632331"/>
              <a:ext cx="10151110" cy="4510405"/>
            </a:xfrm>
            <a:custGeom>
              <a:avLst/>
              <a:gdLst/>
              <a:ahLst/>
              <a:cxnLst/>
              <a:rect l="l" t="t" r="r" b="b"/>
              <a:pathLst>
                <a:path w="10151110" h="4510405">
                  <a:moveTo>
                    <a:pt x="1162113" y="0"/>
                  </a:moveTo>
                  <a:lnTo>
                    <a:pt x="1162113" y="4509998"/>
                  </a:lnTo>
                </a:path>
                <a:path w="10151110" h="4510405">
                  <a:moveTo>
                    <a:pt x="2675572" y="0"/>
                  </a:moveTo>
                  <a:lnTo>
                    <a:pt x="2675572" y="4509998"/>
                  </a:lnTo>
                </a:path>
                <a:path w="10151110" h="4510405">
                  <a:moveTo>
                    <a:pt x="4189158" y="0"/>
                  </a:moveTo>
                  <a:lnTo>
                    <a:pt x="4189158" y="4509998"/>
                  </a:lnTo>
                </a:path>
                <a:path w="10151110" h="4510405">
                  <a:moveTo>
                    <a:pt x="5702617" y="0"/>
                  </a:moveTo>
                  <a:lnTo>
                    <a:pt x="5702617" y="4509998"/>
                  </a:lnTo>
                </a:path>
                <a:path w="10151110" h="4510405">
                  <a:moveTo>
                    <a:pt x="7216076" y="0"/>
                  </a:moveTo>
                  <a:lnTo>
                    <a:pt x="7216076" y="4509998"/>
                  </a:lnTo>
                </a:path>
                <a:path w="10151110" h="4510405">
                  <a:moveTo>
                    <a:pt x="8729662" y="0"/>
                  </a:moveTo>
                  <a:lnTo>
                    <a:pt x="8729662" y="4509998"/>
                  </a:lnTo>
                </a:path>
                <a:path w="10151110" h="4510405">
                  <a:moveTo>
                    <a:pt x="4762" y="0"/>
                  </a:moveTo>
                  <a:lnTo>
                    <a:pt x="4762" y="4509998"/>
                  </a:lnTo>
                </a:path>
                <a:path w="10151110" h="4510405">
                  <a:moveTo>
                    <a:pt x="10146347" y="0"/>
                  </a:moveTo>
                  <a:lnTo>
                    <a:pt x="10146347" y="4509998"/>
                  </a:lnTo>
                </a:path>
                <a:path w="10151110" h="4510405">
                  <a:moveTo>
                    <a:pt x="0" y="4505236"/>
                  </a:moveTo>
                  <a:lnTo>
                    <a:pt x="10151046" y="4505236"/>
                  </a:lnTo>
                </a:path>
              </a:pathLst>
            </a:custGeom>
            <a:ln w="9525">
              <a:solidFill>
                <a:srgbClr val="E7E6E6"/>
              </a:solidFill>
              <a:prstDash val="sysDash"/>
            </a:ln>
          </p:spPr>
          <p:txBody>
            <a:bodyPr wrap="square" lIns="0" tIns="0" rIns="0" bIns="0" rtlCol="0"/>
            <a:lstStyle/>
            <a:p>
              <a:endParaRPr sz="2399"/>
            </a:p>
          </p:txBody>
        </p:sp>
      </p:grpSp>
      <p:graphicFrame>
        <p:nvGraphicFramePr>
          <p:cNvPr id="5" name="object 5"/>
          <p:cNvGraphicFramePr>
            <a:graphicFrameLocks noGrp="1"/>
          </p:cNvGraphicFramePr>
          <p:nvPr/>
        </p:nvGraphicFramePr>
        <p:xfrm>
          <a:off x="851313" y="1018330"/>
          <a:ext cx="9217161" cy="316782"/>
        </p:xfrm>
        <a:graphic>
          <a:graphicData uri="http://schemas.openxmlformats.org/drawingml/2006/table">
            <a:tbl>
              <a:tblPr firstRow="1" bandRow="1">
                <a:tableStyleId>{2D5ABB26-0587-4C30-8999-92F81FD0307C}</a:tableStyleId>
              </a:tblPr>
              <a:tblGrid>
                <a:gridCol w="861470">
                  <a:extLst>
                    <a:ext uri="{9D8B030D-6E8A-4147-A177-3AD203B41FA5}">
                      <a16:colId xmlns:a16="http://schemas.microsoft.com/office/drawing/2014/main" val="20000"/>
                    </a:ext>
                  </a:extLst>
                </a:gridCol>
                <a:gridCol w="1403618">
                  <a:extLst>
                    <a:ext uri="{9D8B030D-6E8A-4147-A177-3AD203B41FA5}">
                      <a16:colId xmlns:a16="http://schemas.microsoft.com/office/drawing/2014/main" val="20001"/>
                    </a:ext>
                  </a:extLst>
                </a:gridCol>
                <a:gridCol w="1536300">
                  <a:extLst>
                    <a:ext uri="{9D8B030D-6E8A-4147-A177-3AD203B41FA5}">
                      <a16:colId xmlns:a16="http://schemas.microsoft.com/office/drawing/2014/main" val="20002"/>
                    </a:ext>
                  </a:extLst>
                </a:gridCol>
                <a:gridCol w="1524238">
                  <a:extLst>
                    <a:ext uri="{9D8B030D-6E8A-4147-A177-3AD203B41FA5}">
                      <a16:colId xmlns:a16="http://schemas.microsoft.com/office/drawing/2014/main" val="20003"/>
                    </a:ext>
                  </a:extLst>
                </a:gridCol>
                <a:gridCol w="1482974">
                  <a:extLst>
                    <a:ext uri="{9D8B030D-6E8A-4147-A177-3AD203B41FA5}">
                      <a16:colId xmlns:a16="http://schemas.microsoft.com/office/drawing/2014/main" val="20004"/>
                    </a:ext>
                  </a:extLst>
                </a:gridCol>
                <a:gridCol w="1493765">
                  <a:extLst>
                    <a:ext uri="{9D8B030D-6E8A-4147-A177-3AD203B41FA5}">
                      <a16:colId xmlns:a16="http://schemas.microsoft.com/office/drawing/2014/main" val="20005"/>
                    </a:ext>
                  </a:extLst>
                </a:gridCol>
                <a:gridCol w="914796">
                  <a:extLst>
                    <a:ext uri="{9D8B030D-6E8A-4147-A177-3AD203B41FA5}">
                      <a16:colId xmlns:a16="http://schemas.microsoft.com/office/drawing/2014/main" val="20006"/>
                    </a:ext>
                  </a:extLst>
                </a:gridCol>
              </a:tblGrid>
              <a:tr h="316782">
                <a:tc>
                  <a:txBody>
                    <a:bodyPr/>
                    <a:lstStyle/>
                    <a:p>
                      <a:pPr marL="31750">
                        <a:lnSpc>
                          <a:spcPct val="100000"/>
                        </a:lnSpc>
                        <a:spcBef>
                          <a:spcPts val="685"/>
                        </a:spcBef>
                      </a:pPr>
                      <a:r>
                        <a:rPr sz="1400" b="1" spc="-25" dirty="0">
                          <a:solidFill>
                            <a:srgbClr val="FFFFFF"/>
                          </a:solidFill>
                          <a:latin typeface="Calibri"/>
                          <a:cs typeface="Calibri"/>
                        </a:rPr>
                        <a:t>Mon</a:t>
                      </a:r>
                      <a:endParaRPr sz="1400">
                        <a:latin typeface="Calibri"/>
                        <a:cs typeface="Calibri"/>
                      </a:endParaRPr>
                    </a:p>
                  </a:txBody>
                  <a:tcPr marL="0" marR="0" marT="86972" marB="0">
                    <a:solidFill>
                      <a:srgbClr val="000000"/>
                    </a:solidFill>
                  </a:tcPr>
                </a:tc>
                <a:tc>
                  <a:txBody>
                    <a:bodyPr/>
                    <a:lstStyle/>
                    <a:p>
                      <a:pPr marR="83820" algn="ctr">
                        <a:lnSpc>
                          <a:spcPct val="100000"/>
                        </a:lnSpc>
                        <a:spcBef>
                          <a:spcPts val="685"/>
                        </a:spcBef>
                      </a:pPr>
                      <a:r>
                        <a:rPr sz="1400" b="1" spc="-25" dirty="0">
                          <a:solidFill>
                            <a:schemeClr val="bg2"/>
                          </a:solidFill>
                          <a:latin typeface="Calibri"/>
                          <a:cs typeface="Calibri"/>
                        </a:rPr>
                        <a:t>Tue</a:t>
                      </a:r>
                      <a:endParaRPr sz="1400" dirty="0">
                        <a:solidFill>
                          <a:schemeClr val="bg2"/>
                        </a:solidFill>
                        <a:latin typeface="Calibri"/>
                        <a:cs typeface="Calibri"/>
                      </a:endParaRPr>
                    </a:p>
                  </a:txBody>
                  <a:tcPr marL="0" marR="0" marT="86972" marB="0">
                    <a:solidFill>
                      <a:srgbClr val="000000"/>
                    </a:solidFill>
                  </a:tcPr>
                </a:tc>
                <a:tc>
                  <a:txBody>
                    <a:bodyPr/>
                    <a:lstStyle/>
                    <a:p>
                      <a:pPr marL="2540" algn="ctr">
                        <a:lnSpc>
                          <a:spcPct val="100000"/>
                        </a:lnSpc>
                        <a:spcBef>
                          <a:spcPts val="685"/>
                        </a:spcBef>
                      </a:pPr>
                      <a:r>
                        <a:rPr sz="1400" b="1" spc="-25" dirty="0">
                          <a:solidFill>
                            <a:srgbClr val="FFFFFF"/>
                          </a:solidFill>
                          <a:latin typeface="Calibri"/>
                          <a:cs typeface="Calibri"/>
                        </a:rPr>
                        <a:t>Wed</a:t>
                      </a:r>
                      <a:endParaRPr sz="1400">
                        <a:latin typeface="Calibri"/>
                        <a:cs typeface="Calibri"/>
                      </a:endParaRPr>
                    </a:p>
                  </a:txBody>
                  <a:tcPr marL="0" marR="0" marT="86972" marB="0">
                    <a:solidFill>
                      <a:srgbClr val="000000"/>
                    </a:solidFill>
                  </a:tcPr>
                </a:tc>
                <a:tc>
                  <a:txBody>
                    <a:bodyPr/>
                    <a:lstStyle/>
                    <a:p>
                      <a:pPr marR="20320" algn="ctr">
                        <a:lnSpc>
                          <a:spcPct val="100000"/>
                        </a:lnSpc>
                        <a:spcBef>
                          <a:spcPts val="685"/>
                        </a:spcBef>
                      </a:pPr>
                      <a:r>
                        <a:rPr sz="1400" b="1" spc="-25" dirty="0">
                          <a:solidFill>
                            <a:srgbClr val="FFFFFF"/>
                          </a:solidFill>
                          <a:latin typeface="Calibri"/>
                          <a:cs typeface="Calibri"/>
                        </a:rPr>
                        <a:t>Thu</a:t>
                      </a:r>
                      <a:endParaRPr sz="1400">
                        <a:latin typeface="Calibri"/>
                        <a:cs typeface="Calibri"/>
                      </a:endParaRPr>
                    </a:p>
                  </a:txBody>
                  <a:tcPr marL="0" marR="0" marT="86972" marB="0">
                    <a:solidFill>
                      <a:srgbClr val="000000"/>
                    </a:solidFill>
                  </a:tcPr>
                </a:tc>
                <a:tc>
                  <a:txBody>
                    <a:bodyPr/>
                    <a:lstStyle/>
                    <a:p>
                      <a:pPr algn="ctr">
                        <a:lnSpc>
                          <a:spcPct val="100000"/>
                        </a:lnSpc>
                        <a:spcBef>
                          <a:spcPts val="685"/>
                        </a:spcBef>
                      </a:pPr>
                      <a:r>
                        <a:rPr sz="1400" b="1" spc="-25" dirty="0">
                          <a:solidFill>
                            <a:srgbClr val="FFFFFF"/>
                          </a:solidFill>
                          <a:latin typeface="Calibri"/>
                          <a:cs typeface="Calibri"/>
                        </a:rPr>
                        <a:t>Fri</a:t>
                      </a:r>
                      <a:endParaRPr sz="1400">
                        <a:latin typeface="Calibri"/>
                        <a:cs typeface="Calibri"/>
                      </a:endParaRPr>
                    </a:p>
                  </a:txBody>
                  <a:tcPr marL="0" marR="0" marT="86972" marB="0">
                    <a:solidFill>
                      <a:srgbClr val="000000"/>
                    </a:solidFill>
                  </a:tcPr>
                </a:tc>
                <a:tc>
                  <a:txBody>
                    <a:bodyPr/>
                    <a:lstStyle/>
                    <a:p>
                      <a:pPr marL="45720" algn="ctr">
                        <a:lnSpc>
                          <a:spcPct val="100000"/>
                        </a:lnSpc>
                        <a:spcBef>
                          <a:spcPts val="685"/>
                        </a:spcBef>
                      </a:pPr>
                      <a:r>
                        <a:rPr sz="1400" b="1" spc="-25" dirty="0">
                          <a:solidFill>
                            <a:schemeClr val="tx1"/>
                          </a:solidFill>
                          <a:latin typeface="Calibri"/>
                          <a:cs typeface="Calibri"/>
                        </a:rPr>
                        <a:t>Sat</a:t>
                      </a:r>
                      <a:endParaRPr sz="1400" dirty="0">
                        <a:solidFill>
                          <a:schemeClr val="tx1"/>
                        </a:solidFill>
                        <a:latin typeface="Calibri"/>
                        <a:cs typeface="Calibri"/>
                      </a:endParaRPr>
                    </a:p>
                  </a:txBody>
                  <a:tcPr marL="0" marR="0" marT="86972" marB="0">
                    <a:solidFill>
                      <a:srgbClr val="000000"/>
                    </a:solidFill>
                  </a:tcPr>
                </a:tc>
                <a:tc>
                  <a:txBody>
                    <a:bodyPr/>
                    <a:lstStyle/>
                    <a:p>
                      <a:pPr marL="601345">
                        <a:lnSpc>
                          <a:spcPct val="100000"/>
                        </a:lnSpc>
                        <a:spcBef>
                          <a:spcPts val="685"/>
                        </a:spcBef>
                      </a:pPr>
                      <a:r>
                        <a:rPr sz="1400" b="1" spc="-25" dirty="0">
                          <a:solidFill>
                            <a:srgbClr val="FFFFFF"/>
                          </a:solidFill>
                          <a:latin typeface="Calibri"/>
                          <a:cs typeface="Calibri"/>
                        </a:rPr>
                        <a:t>Sun</a:t>
                      </a:r>
                      <a:endParaRPr sz="1400" dirty="0">
                        <a:latin typeface="Calibri"/>
                        <a:cs typeface="Calibri"/>
                      </a:endParaRPr>
                    </a:p>
                  </a:txBody>
                  <a:tcPr marL="0" marR="0" marT="86972" marB="0">
                    <a:solidFill>
                      <a:srgbClr val="000000"/>
                    </a:solidFill>
                  </a:tcPr>
                </a:tc>
                <a:extLst>
                  <a:ext uri="{0D108BD9-81ED-4DB2-BD59-A6C34878D82A}">
                    <a16:rowId xmlns:a16="http://schemas.microsoft.com/office/drawing/2014/main" val="10000"/>
                  </a:ext>
                </a:extLst>
              </a:tr>
            </a:tbl>
          </a:graphicData>
        </a:graphic>
      </p:graphicFrame>
      <p:sp>
        <p:nvSpPr>
          <p:cNvPr id="6" name="object 6"/>
          <p:cNvSpPr/>
          <p:nvPr/>
        </p:nvSpPr>
        <p:spPr>
          <a:xfrm>
            <a:off x="561829" y="2057758"/>
            <a:ext cx="1247450" cy="466603"/>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sz="2399" dirty="0"/>
          </a:p>
        </p:txBody>
      </p:sp>
      <p:sp>
        <p:nvSpPr>
          <p:cNvPr id="7" name="object 7"/>
          <p:cNvSpPr txBox="1"/>
          <p:nvPr/>
        </p:nvSpPr>
        <p:spPr>
          <a:xfrm>
            <a:off x="645309" y="2132985"/>
            <a:ext cx="857662" cy="289692"/>
          </a:xfrm>
          <a:prstGeom prst="rect">
            <a:avLst/>
          </a:prstGeom>
        </p:spPr>
        <p:txBody>
          <a:bodyPr vert="horz" wrap="square" lIns="0" tIns="12697" rIns="0" bIns="0" rtlCol="0">
            <a:spAutoFit/>
          </a:bodyPr>
          <a:lstStyle/>
          <a:p>
            <a:pPr marL="12696">
              <a:spcBef>
                <a:spcPts val="100"/>
              </a:spcBef>
            </a:pPr>
            <a:r>
              <a:rPr lang="en-US" sz="1799" spc="-110" dirty="0">
                <a:solidFill>
                  <a:srgbClr val="323232"/>
                </a:solidFill>
                <a:latin typeface="Calibri"/>
                <a:cs typeface="Calibri"/>
              </a:rPr>
              <a:t>  </a:t>
            </a:r>
            <a:r>
              <a:rPr lang="en-US" sz="1799" spc="-110" dirty="0">
                <a:latin typeface="Calibri"/>
                <a:cs typeface="Calibri"/>
              </a:rPr>
              <a:t>04 Feb</a:t>
            </a:r>
            <a:endParaRPr sz="1799" dirty="0">
              <a:latin typeface="Calibri"/>
              <a:cs typeface="Calibri"/>
            </a:endParaRPr>
          </a:p>
        </p:txBody>
      </p:sp>
      <p:grpSp>
        <p:nvGrpSpPr>
          <p:cNvPr id="8" name="object 8"/>
          <p:cNvGrpSpPr/>
          <p:nvPr/>
        </p:nvGrpSpPr>
        <p:grpSpPr>
          <a:xfrm>
            <a:off x="561828" y="2001260"/>
            <a:ext cx="9865330" cy="1190315"/>
            <a:chOff x="561975" y="2000250"/>
            <a:chExt cx="9867900" cy="1190625"/>
          </a:xfrm>
        </p:grpSpPr>
        <p:sp>
          <p:nvSpPr>
            <p:cNvPr id="9" name="object 9"/>
            <p:cNvSpPr/>
            <p:nvPr/>
          </p:nvSpPr>
          <p:spPr>
            <a:xfrm>
              <a:off x="9391650" y="202882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sz="2399"/>
            </a:p>
          </p:txBody>
        </p:sp>
        <p:sp>
          <p:nvSpPr>
            <p:cNvPr id="10" name="object 10"/>
            <p:cNvSpPr/>
            <p:nvPr/>
          </p:nvSpPr>
          <p:spPr>
            <a:xfrm>
              <a:off x="9686925" y="2000249"/>
              <a:ext cx="742950" cy="466725"/>
            </a:xfrm>
            <a:custGeom>
              <a:avLst/>
              <a:gdLst/>
              <a:ahLst/>
              <a:cxnLst/>
              <a:rect l="l" t="t" r="r" b="b"/>
              <a:pathLst>
                <a:path w="742950" h="466725">
                  <a:moveTo>
                    <a:pt x="447675" y="233299"/>
                  </a:moveTo>
                  <a:lnTo>
                    <a:pt x="223901" y="0"/>
                  </a:lnTo>
                  <a:lnTo>
                    <a:pt x="0" y="0"/>
                  </a:lnTo>
                  <a:lnTo>
                    <a:pt x="223901" y="233299"/>
                  </a:lnTo>
                  <a:lnTo>
                    <a:pt x="0" y="466725"/>
                  </a:lnTo>
                  <a:lnTo>
                    <a:pt x="223901" y="466725"/>
                  </a:lnTo>
                  <a:lnTo>
                    <a:pt x="447675" y="233299"/>
                  </a:lnTo>
                  <a:close/>
                </a:path>
                <a:path w="742950" h="466725">
                  <a:moveTo>
                    <a:pt x="742950" y="233299"/>
                  </a:moveTo>
                  <a:lnTo>
                    <a:pt x="514350" y="0"/>
                  </a:lnTo>
                  <a:lnTo>
                    <a:pt x="285750" y="0"/>
                  </a:lnTo>
                  <a:lnTo>
                    <a:pt x="514350" y="233299"/>
                  </a:lnTo>
                  <a:lnTo>
                    <a:pt x="285750" y="466725"/>
                  </a:lnTo>
                  <a:lnTo>
                    <a:pt x="514350" y="466725"/>
                  </a:lnTo>
                  <a:lnTo>
                    <a:pt x="742950" y="233299"/>
                  </a:lnTo>
                  <a:close/>
                </a:path>
              </a:pathLst>
            </a:custGeom>
            <a:solidFill>
              <a:srgbClr val="F1C86F"/>
            </a:solidFill>
          </p:spPr>
          <p:txBody>
            <a:bodyPr wrap="square" lIns="0" tIns="0" rIns="0" bIns="0" rtlCol="0"/>
            <a:lstStyle/>
            <a:p>
              <a:endParaRPr sz="2399"/>
            </a:p>
          </p:txBody>
        </p:sp>
        <p:sp>
          <p:nvSpPr>
            <p:cNvPr id="11" name="object 11"/>
            <p:cNvSpPr/>
            <p:nvPr/>
          </p:nvSpPr>
          <p:spPr>
            <a:xfrm>
              <a:off x="561975" y="2724150"/>
              <a:ext cx="1247775" cy="466725"/>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sz="2399"/>
            </a:p>
          </p:txBody>
        </p:sp>
      </p:grpSp>
      <p:sp>
        <p:nvSpPr>
          <p:cNvPr id="12" name="object 12"/>
          <p:cNvSpPr txBox="1"/>
          <p:nvPr/>
        </p:nvSpPr>
        <p:spPr>
          <a:xfrm>
            <a:off x="645309" y="2798927"/>
            <a:ext cx="801161" cy="300277"/>
          </a:xfrm>
          <a:prstGeom prst="rect">
            <a:avLst/>
          </a:prstGeom>
        </p:spPr>
        <p:txBody>
          <a:bodyPr vert="horz" wrap="square" lIns="0" tIns="12697" rIns="0" bIns="0" rtlCol="0">
            <a:spAutoFit/>
          </a:bodyPr>
          <a:lstStyle/>
          <a:p>
            <a:pPr marL="12696">
              <a:spcBef>
                <a:spcPts val="100"/>
              </a:spcBef>
            </a:pPr>
            <a:r>
              <a:rPr lang="en-US" sz="1799" spc="-150" dirty="0">
                <a:latin typeface="Calibri"/>
                <a:cs typeface="Calibri"/>
              </a:rPr>
              <a:t>   11 Feb</a:t>
            </a:r>
            <a:endParaRPr sz="1799" dirty="0">
              <a:latin typeface="Calibri"/>
              <a:cs typeface="Calibri"/>
            </a:endParaRPr>
          </a:p>
        </p:txBody>
      </p:sp>
      <p:sp>
        <p:nvSpPr>
          <p:cNvPr id="13" name="object 13"/>
          <p:cNvSpPr/>
          <p:nvPr/>
        </p:nvSpPr>
        <p:spPr>
          <a:xfrm>
            <a:off x="561828" y="3429001"/>
            <a:ext cx="1237928" cy="466603"/>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sz="2399"/>
          </a:p>
        </p:txBody>
      </p:sp>
      <p:sp>
        <p:nvSpPr>
          <p:cNvPr id="14" name="object 14"/>
          <p:cNvSpPr txBox="1"/>
          <p:nvPr/>
        </p:nvSpPr>
        <p:spPr>
          <a:xfrm>
            <a:off x="636739" y="3534382"/>
            <a:ext cx="739582" cy="254491"/>
          </a:xfrm>
          <a:prstGeom prst="rect">
            <a:avLst/>
          </a:prstGeom>
        </p:spPr>
        <p:txBody>
          <a:bodyPr vert="horz" wrap="square" lIns="0" tIns="15871" rIns="0" bIns="0" rtlCol="0">
            <a:spAutoFit/>
          </a:bodyPr>
          <a:lstStyle/>
          <a:p>
            <a:pPr marL="12696">
              <a:spcBef>
                <a:spcPts val="125"/>
              </a:spcBef>
            </a:pPr>
            <a:r>
              <a:rPr lang="en-US" sz="1550" dirty="0">
                <a:solidFill>
                  <a:srgbClr val="323232"/>
                </a:solidFill>
                <a:latin typeface="Calibri"/>
                <a:cs typeface="Calibri"/>
              </a:rPr>
              <a:t>  </a:t>
            </a:r>
            <a:r>
              <a:rPr lang="en-US" sz="1550" dirty="0">
                <a:latin typeface="Calibri"/>
                <a:cs typeface="Calibri"/>
              </a:rPr>
              <a:t>18 Feb</a:t>
            </a:r>
            <a:endParaRPr sz="1550" dirty="0">
              <a:latin typeface="Calibri"/>
              <a:cs typeface="Calibri"/>
            </a:endParaRPr>
          </a:p>
        </p:txBody>
      </p:sp>
      <p:sp>
        <p:nvSpPr>
          <p:cNvPr id="15" name="object 15"/>
          <p:cNvSpPr/>
          <p:nvPr/>
        </p:nvSpPr>
        <p:spPr>
          <a:xfrm>
            <a:off x="561829" y="4095577"/>
            <a:ext cx="1247450" cy="466603"/>
          </a:xfrm>
          <a:custGeom>
            <a:avLst/>
            <a:gdLst/>
            <a:ahLst/>
            <a:cxnLst/>
            <a:rect l="l" t="t" r="r" b="b"/>
            <a:pathLst>
              <a:path w="1247775" h="466725">
                <a:moveTo>
                  <a:pt x="1014476" y="0"/>
                </a:moveTo>
                <a:lnTo>
                  <a:pt x="0" y="0"/>
                </a:lnTo>
                <a:lnTo>
                  <a:pt x="0" y="466725"/>
                </a:lnTo>
                <a:lnTo>
                  <a:pt x="1014476" y="466725"/>
                </a:lnTo>
                <a:lnTo>
                  <a:pt x="1247775" y="233425"/>
                </a:lnTo>
                <a:lnTo>
                  <a:pt x="1014476" y="0"/>
                </a:lnTo>
                <a:close/>
              </a:path>
            </a:pathLst>
          </a:custGeom>
          <a:solidFill>
            <a:srgbClr val="585858"/>
          </a:solidFill>
        </p:spPr>
        <p:txBody>
          <a:bodyPr wrap="square" lIns="0" tIns="0" rIns="0" bIns="0" rtlCol="0"/>
          <a:lstStyle/>
          <a:p>
            <a:endParaRPr sz="2399"/>
          </a:p>
        </p:txBody>
      </p:sp>
      <p:sp>
        <p:nvSpPr>
          <p:cNvPr id="16" name="object 16"/>
          <p:cNvSpPr txBox="1"/>
          <p:nvPr/>
        </p:nvSpPr>
        <p:spPr>
          <a:xfrm>
            <a:off x="677368" y="4173344"/>
            <a:ext cx="909082" cy="300277"/>
          </a:xfrm>
          <a:prstGeom prst="rect">
            <a:avLst/>
          </a:prstGeom>
        </p:spPr>
        <p:txBody>
          <a:bodyPr vert="horz" wrap="square" lIns="0" tIns="12697" rIns="0" bIns="0" rtlCol="0">
            <a:spAutoFit/>
          </a:bodyPr>
          <a:lstStyle/>
          <a:p>
            <a:pPr marL="38089">
              <a:spcBef>
                <a:spcPts val="100"/>
              </a:spcBef>
            </a:pPr>
            <a:r>
              <a:rPr lang="en-US" sz="1799" spc="-10" dirty="0">
                <a:solidFill>
                  <a:srgbClr val="323232"/>
                </a:solidFill>
                <a:latin typeface="Calibri"/>
                <a:cs typeface="Calibri"/>
              </a:rPr>
              <a:t> </a:t>
            </a:r>
            <a:r>
              <a:rPr lang="en-US" sz="1799" spc="-10" dirty="0">
                <a:latin typeface="Calibri"/>
                <a:cs typeface="Calibri"/>
              </a:rPr>
              <a:t>25 Feb</a:t>
            </a:r>
            <a:endParaRPr sz="1799" dirty="0">
              <a:latin typeface="Calibri"/>
              <a:cs typeface="Calibri"/>
            </a:endParaRPr>
          </a:p>
        </p:txBody>
      </p:sp>
      <p:sp>
        <p:nvSpPr>
          <p:cNvPr id="17" name="object 17"/>
          <p:cNvSpPr/>
          <p:nvPr/>
        </p:nvSpPr>
        <p:spPr>
          <a:xfrm>
            <a:off x="580873" y="4762153"/>
            <a:ext cx="1237928" cy="466603"/>
          </a:xfrm>
          <a:custGeom>
            <a:avLst/>
            <a:gdLst/>
            <a:ahLst/>
            <a:cxnLst/>
            <a:rect l="l" t="t" r="r" b="b"/>
            <a:pathLst>
              <a:path w="1238250" h="466725">
                <a:moveTo>
                  <a:pt x="1004951" y="0"/>
                </a:moveTo>
                <a:lnTo>
                  <a:pt x="0" y="0"/>
                </a:lnTo>
                <a:lnTo>
                  <a:pt x="0" y="466725"/>
                </a:lnTo>
                <a:lnTo>
                  <a:pt x="1004951" y="466725"/>
                </a:lnTo>
                <a:lnTo>
                  <a:pt x="1238250" y="233299"/>
                </a:lnTo>
                <a:lnTo>
                  <a:pt x="1004951" y="0"/>
                </a:lnTo>
                <a:close/>
              </a:path>
            </a:pathLst>
          </a:custGeom>
          <a:solidFill>
            <a:srgbClr val="585858"/>
          </a:solidFill>
        </p:spPr>
        <p:txBody>
          <a:bodyPr wrap="square" lIns="0" tIns="0" rIns="0" bIns="0" rtlCol="0"/>
          <a:lstStyle/>
          <a:p>
            <a:endParaRPr sz="2399"/>
          </a:p>
        </p:txBody>
      </p:sp>
      <p:sp>
        <p:nvSpPr>
          <p:cNvPr id="18" name="object 18"/>
          <p:cNvSpPr txBox="1"/>
          <p:nvPr/>
        </p:nvSpPr>
        <p:spPr>
          <a:xfrm>
            <a:off x="707840" y="4796116"/>
            <a:ext cx="994084" cy="254553"/>
          </a:xfrm>
          <a:prstGeom prst="rect">
            <a:avLst/>
          </a:prstGeom>
        </p:spPr>
        <p:txBody>
          <a:bodyPr vert="horz" wrap="square" lIns="0" tIns="15871" rIns="0" bIns="0" rtlCol="0">
            <a:spAutoFit/>
          </a:bodyPr>
          <a:lstStyle/>
          <a:p>
            <a:pPr marL="12696">
              <a:spcBef>
                <a:spcPts val="125"/>
              </a:spcBef>
            </a:pPr>
            <a:r>
              <a:rPr lang="en-US" sz="1550" spc="-120" dirty="0">
                <a:solidFill>
                  <a:srgbClr val="323232"/>
                </a:solidFill>
                <a:latin typeface="Calibri"/>
                <a:cs typeface="Calibri"/>
              </a:rPr>
              <a:t> </a:t>
            </a:r>
            <a:r>
              <a:rPr lang="en-US" sz="1550" spc="-120" dirty="0">
                <a:latin typeface="Calibri"/>
                <a:cs typeface="Calibri"/>
              </a:rPr>
              <a:t>04 Mar</a:t>
            </a:r>
            <a:endParaRPr sz="1550" dirty="0">
              <a:latin typeface="Calibri"/>
              <a:cs typeface="Calibri"/>
            </a:endParaRPr>
          </a:p>
        </p:txBody>
      </p:sp>
      <p:sp>
        <p:nvSpPr>
          <p:cNvPr id="21" name="object 21"/>
          <p:cNvSpPr/>
          <p:nvPr/>
        </p:nvSpPr>
        <p:spPr>
          <a:xfrm>
            <a:off x="2104476" y="2724334"/>
            <a:ext cx="7484700" cy="457081"/>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sz="2399" dirty="0"/>
          </a:p>
        </p:txBody>
      </p:sp>
      <p:sp>
        <p:nvSpPr>
          <p:cNvPr id="22" name="object 22"/>
          <p:cNvSpPr txBox="1"/>
          <p:nvPr/>
        </p:nvSpPr>
        <p:spPr>
          <a:xfrm>
            <a:off x="2180910" y="2795371"/>
            <a:ext cx="4777597" cy="289692"/>
          </a:xfrm>
          <a:prstGeom prst="rect">
            <a:avLst/>
          </a:prstGeom>
        </p:spPr>
        <p:txBody>
          <a:bodyPr vert="horz" wrap="square" lIns="0" tIns="12697" rIns="0" bIns="0" rtlCol="0">
            <a:spAutoFit/>
          </a:bodyPr>
          <a:lstStyle/>
          <a:p>
            <a:pPr marL="12696">
              <a:spcBef>
                <a:spcPts val="100"/>
              </a:spcBef>
            </a:pPr>
            <a:r>
              <a:rPr sz="1799" spc="-120" dirty="0">
                <a:solidFill>
                  <a:srgbClr val="323232"/>
                </a:solidFill>
                <a:latin typeface="Calibri"/>
                <a:cs typeface="Calibri"/>
              </a:rPr>
              <a:t>Implementation</a:t>
            </a:r>
            <a:r>
              <a:rPr sz="1799" spc="10" dirty="0">
                <a:solidFill>
                  <a:srgbClr val="323232"/>
                </a:solidFill>
                <a:latin typeface="Calibri"/>
                <a:cs typeface="Calibri"/>
              </a:rPr>
              <a:t> </a:t>
            </a:r>
            <a:r>
              <a:rPr sz="1799" spc="-95" dirty="0">
                <a:solidFill>
                  <a:srgbClr val="323232"/>
                </a:solidFill>
                <a:latin typeface="Calibri"/>
                <a:cs typeface="Calibri"/>
              </a:rPr>
              <a:t>of</a:t>
            </a:r>
            <a:r>
              <a:rPr sz="1799" spc="65" dirty="0">
                <a:solidFill>
                  <a:srgbClr val="323232"/>
                </a:solidFill>
                <a:latin typeface="Calibri"/>
                <a:cs typeface="Calibri"/>
              </a:rPr>
              <a:t> </a:t>
            </a:r>
            <a:r>
              <a:rPr sz="1799" spc="-45" dirty="0">
                <a:solidFill>
                  <a:srgbClr val="323232"/>
                </a:solidFill>
                <a:latin typeface="Calibri"/>
                <a:cs typeface="Calibri"/>
              </a:rPr>
              <a:t>KPI’s</a:t>
            </a:r>
            <a:r>
              <a:rPr sz="1799" spc="-95" dirty="0">
                <a:solidFill>
                  <a:srgbClr val="323232"/>
                </a:solidFill>
                <a:latin typeface="Calibri"/>
                <a:cs typeface="Calibri"/>
              </a:rPr>
              <a:t> </a:t>
            </a:r>
            <a:r>
              <a:rPr sz="1799" spc="-75" dirty="0">
                <a:solidFill>
                  <a:srgbClr val="323232"/>
                </a:solidFill>
                <a:latin typeface="Calibri"/>
                <a:cs typeface="Calibri"/>
              </a:rPr>
              <a:t>using</a:t>
            </a:r>
            <a:r>
              <a:rPr sz="1799" spc="-60" dirty="0">
                <a:solidFill>
                  <a:srgbClr val="323232"/>
                </a:solidFill>
                <a:latin typeface="Calibri"/>
                <a:cs typeface="Calibri"/>
              </a:rPr>
              <a:t> </a:t>
            </a:r>
            <a:r>
              <a:rPr sz="1799" spc="-55" dirty="0">
                <a:solidFill>
                  <a:srgbClr val="323232"/>
                </a:solidFill>
                <a:latin typeface="Calibri"/>
                <a:cs typeface="Calibri"/>
              </a:rPr>
              <a:t>Excel</a:t>
            </a:r>
            <a:r>
              <a:rPr lang="en-US" sz="1799" spc="-55" dirty="0">
                <a:solidFill>
                  <a:srgbClr val="323232"/>
                </a:solidFill>
                <a:latin typeface="Calibri"/>
                <a:cs typeface="Calibri"/>
              </a:rPr>
              <a:t> and MySQL</a:t>
            </a:r>
            <a:endParaRPr sz="1799" dirty="0">
              <a:latin typeface="Calibri"/>
              <a:cs typeface="Calibri"/>
            </a:endParaRPr>
          </a:p>
        </p:txBody>
      </p:sp>
      <p:grpSp>
        <p:nvGrpSpPr>
          <p:cNvPr id="23" name="object 23"/>
          <p:cNvGrpSpPr/>
          <p:nvPr/>
        </p:nvGrpSpPr>
        <p:grpSpPr>
          <a:xfrm>
            <a:off x="2104477" y="2057758"/>
            <a:ext cx="8370295" cy="1114135"/>
            <a:chOff x="2105025" y="2057400"/>
            <a:chExt cx="8372475" cy="1114425"/>
          </a:xfrm>
        </p:grpSpPr>
        <p:sp>
          <p:nvSpPr>
            <p:cNvPr id="24" name="object 24"/>
            <p:cNvSpPr/>
            <p:nvPr/>
          </p:nvSpPr>
          <p:spPr>
            <a:xfrm>
              <a:off x="9496425" y="2714625"/>
              <a:ext cx="457200" cy="457200"/>
            </a:xfrm>
            <a:custGeom>
              <a:avLst/>
              <a:gdLst/>
              <a:ahLst/>
              <a:cxnLst/>
              <a:rect l="l" t="t" r="r" b="b"/>
              <a:pathLst>
                <a:path w="457200" h="457200">
                  <a:moveTo>
                    <a:pt x="228600" y="0"/>
                  </a:moveTo>
                  <a:lnTo>
                    <a:pt x="0" y="0"/>
                  </a:lnTo>
                  <a:lnTo>
                    <a:pt x="228600" y="228600"/>
                  </a:lnTo>
                  <a:lnTo>
                    <a:pt x="0" y="457200"/>
                  </a:lnTo>
                  <a:lnTo>
                    <a:pt x="228600" y="457200"/>
                  </a:lnTo>
                  <a:lnTo>
                    <a:pt x="457200" y="228600"/>
                  </a:lnTo>
                  <a:lnTo>
                    <a:pt x="228600" y="0"/>
                  </a:lnTo>
                  <a:close/>
                </a:path>
              </a:pathLst>
            </a:custGeom>
            <a:solidFill>
              <a:srgbClr val="F16F6F"/>
            </a:solidFill>
          </p:spPr>
          <p:txBody>
            <a:bodyPr wrap="square" lIns="0" tIns="0" rIns="0" bIns="0" rtlCol="0"/>
            <a:lstStyle/>
            <a:p>
              <a:endParaRPr sz="2399"/>
            </a:p>
          </p:txBody>
        </p:sp>
        <p:sp>
          <p:nvSpPr>
            <p:cNvPr id="25" name="object 25"/>
            <p:cNvSpPr/>
            <p:nvPr/>
          </p:nvSpPr>
          <p:spPr>
            <a:xfrm>
              <a:off x="9734550" y="2676524"/>
              <a:ext cx="742950" cy="466725"/>
            </a:xfrm>
            <a:custGeom>
              <a:avLst/>
              <a:gdLst/>
              <a:ahLst/>
              <a:cxnLst/>
              <a:rect l="l" t="t" r="r" b="b"/>
              <a:pathLst>
                <a:path w="742950" h="466725">
                  <a:moveTo>
                    <a:pt x="457200" y="233299"/>
                  </a:moveTo>
                  <a:lnTo>
                    <a:pt x="228600" y="0"/>
                  </a:lnTo>
                  <a:lnTo>
                    <a:pt x="0" y="0"/>
                  </a:lnTo>
                  <a:lnTo>
                    <a:pt x="228600" y="233299"/>
                  </a:lnTo>
                  <a:lnTo>
                    <a:pt x="0" y="466725"/>
                  </a:lnTo>
                  <a:lnTo>
                    <a:pt x="228600" y="466725"/>
                  </a:lnTo>
                  <a:lnTo>
                    <a:pt x="457200" y="233299"/>
                  </a:lnTo>
                  <a:close/>
                </a:path>
                <a:path w="742950" h="466725">
                  <a:moveTo>
                    <a:pt x="742950" y="233299"/>
                  </a:moveTo>
                  <a:lnTo>
                    <a:pt x="519176" y="0"/>
                  </a:lnTo>
                  <a:lnTo>
                    <a:pt x="295275" y="0"/>
                  </a:lnTo>
                  <a:lnTo>
                    <a:pt x="519176" y="233299"/>
                  </a:lnTo>
                  <a:lnTo>
                    <a:pt x="295275" y="466725"/>
                  </a:lnTo>
                  <a:lnTo>
                    <a:pt x="519176" y="466725"/>
                  </a:lnTo>
                  <a:lnTo>
                    <a:pt x="742950" y="233299"/>
                  </a:lnTo>
                  <a:close/>
                </a:path>
              </a:pathLst>
            </a:custGeom>
            <a:solidFill>
              <a:srgbClr val="F1C86F"/>
            </a:solidFill>
          </p:spPr>
          <p:txBody>
            <a:bodyPr wrap="square" lIns="0" tIns="0" rIns="0" bIns="0" rtlCol="0"/>
            <a:lstStyle/>
            <a:p>
              <a:endParaRPr sz="2399"/>
            </a:p>
          </p:txBody>
        </p:sp>
        <p:sp>
          <p:nvSpPr>
            <p:cNvPr id="26" name="object 26"/>
            <p:cNvSpPr/>
            <p:nvPr/>
          </p:nvSpPr>
          <p:spPr>
            <a:xfrm>
              <a:off x="2105025" y="2057400"/>
              <a:ext cx="7391400" cy="457200"/>
            </a:xfrm>
            <a:custGeom>
              <a:avLst/>
              <a:gdLst/>
              <a:ahLst/>
              <a:cxnLst/>
              <a:rect l="l" t="t" r="r" b="b"/>
              <a:pathLst>
                <a:path w="7391400" h="457200">
                  <a:moveTo>
                    <a:pt x="7162800" y="0"/>
                  </a:moveTo>
                  <a:lnTo>
                    <a:pt x="0" y="0"/>
                  </a:lnTo>
                  <a:lnTo>
                    <a:pt x="0" y="457200"/>
                  </a:lnTo>
                  <a:lnTo>
                    <a:pt x="7162800" y="457200"/>
                  </a:lnTo>
                  <a:lnTo>
                    <a:pt x="7391400" y="228600"/>
                  </a:lnTo>
                  <a:lnTo>
                    <a:pt x="7162800" y="0"/>
                  </a:lnTo>
                  <a:close/>
                </a:path>
              </a:pathLst>
            </a:custGeom>
            <a:solidFill>
              <a:srgbClr val="F19370"/>
            </a:solidFill>
          </p:spPr>
          <p:txBody>
            <a:bodyPr wrap="square" lIns="0" tIns="0" rIns="0" bIns="0" rtlCol="0"/>
            <a:lstStyle/>
            <a:p>
              <a:endParaRPr sz="2399"/>
            </a:p>
          </p:txBody>
        </p:sp>
      </p:grpSp>
      <p:sp>
        <p:nvSpPr>
          <p:cNvPr id="27" name="object 27"/>
          <p:cNvSpPr txBox="1"/>
          <p:nvPr/>
        </p:nvSpPr>
        <p:spPr>
          <a:xfrm>
            <a:off x="2180911" y="2129430"/>
            <a:ext cx="5069155" cy="300277"/>
          </a:xfrm>
          <a:prstGeom prst="rect">
            <a:avLst/>
          </a:prstGeom>
        </p:spPr>
        <p:txBody>
          <a:bodyPr vert="horz" wrap="square" lIns="0" tIns="12697" rIns="0" bIns="0" rtlCol="0">
            <a:spAutoFit/>
          </a:bodyPr>
          <a:lstStyle/>
          <a:p>
            <a:pPr marL="12696">
              <a:spcBef>
                <a:spcPts val="100"/>
              </a:spcBef>
            </a:pPr>
            <a:r>
              <a:rPr sz="1799" spc="-70" dirty="0">
                <a:solidFill>
                  <a:srgbClr val="323232"/>
                </a:solidFill>
                <a:latin typeface="Calibri"/>
                <a:cs typeface="Calibri"/>
              </a:rPr>
              <a:t>Project</a:t>
            </a:r>
            <a:r>
              <a:rPr sz="1799" spc="-50" dirty="0">
                <a:solidFill>
                  <a:srgbClr val="323232"/>
                </a:solidFill>
                <a:latin typeface="Calibri"/>
                <a:cs typeface="Calibri"/>
              </a:rPr>
              <a:t> </a:t>
            </a:r>
            <a:r>
              <a:rPr sz="1799" spc="-10" dirty="0">
                <a:solidFill>
                  <a:srgbClr val="323232"/>
                </a:solidFill>
                <a:latin typeface="Calibri"/>
                <a:cs typeface="Calibri"/>
              </a:rPr>
              <a:t>Kick-</a:t>
            </a:r>
            <a:r>
              <a:rPr sz="1799" spc="-100" dirty="0">
                <a:solidFill>
                  <a:srgbClr val="323232"/>
                </a:solidFill>
                <a:latin typeface="Calibri"/>
                <a:cs typeface="Calibri"/>
              </a:rPr>
              <a:t>off</a:t>
            </a:r>
            <a:r>
              <a:rPr sz="1799" spc="-90" dirty="0">
                <a:solidFill>
                  <a:srgbClr val="323232"/>
                </a:solidFill>
                <a:latin typeface="Calibri"/>
                <a:cs typeface="Calibri"/>
              </a:rPr>
              <a:t> </a:t>
            </a:r>
            <a:r>
              <a:rPr sz="1799" spc="-135" dirty="0">
                <a:solidFill>
                  <a:srgbClr val="323232"/>
                </a:solidFill>
                <a:latin typeface="Calibri"/>
                <a:cs typeface="Calibri"/>
              </a:rPr>
              <a:t>Meeting</a:t>
            </a:r>
            <a:r>
              <a:rPr sz="1799" spc="20" dirty="0">
                <a:solidFill>
                  <a:srgbClr val="323232"/>
                </a:solidFill>
                <a:latin typeface="Calibri"/>
                <a:cs typeface="Calibri"/>
              </a:rPr>
              <a:t> </a:t>
            </a:r>
            <a:r>
              <a:rPr sz="1799" spc="-140" dirty="0">
                <a:solidFill>
                  <a:srgbClr val="323232"/>
                </a:solidFill>
                <a:latin typeface="Calibri"/>
                <a:cs typeface="Calibri"/>
              </a:rPr>
              <a:t>&amp;</a:t>
            </a:r>
            <a:r>
              <a:rPr sz="1799" spc="20" dirty="0">
                <a:solidFill>
                  <a:srgbClr val="323232"/>
                </a:solidFill>
                <a:latin typeface="Calibri"/>
                <a:cs typeface="Calibri"/>
              </a:rPr>
              <a:t> </a:t>
            </a:r>
            <a:r>
              <a:rPr sz="1799" spc="-120" dirty="0">
                <a:solidFill>
                  <a:srgbClr val="323232"/>
                </a:solidFill>
                <a:latin typeface="Calibri"/>
                <a:cs typeface="Calibri"/>
              </a:rPr>
              <a:t>Understand</a:t>
            </a:r>
            <a:r>
              <a:rPr sz="1799" spc="-70" dirty="0">
                <a:solidFill>
                  <a:srgbClr val="323232"/>
                </a:solidFill>
                <a:latin typeface="Calibri"/>
                <a:cs typeface="Calibri"/>
              </a:rPr>
              <a:t> </a:t>
            </a:r>
            <a:r>
              <a:rPr sz="1799" spc="-125" dirty="0">
                <a:solidFill>
                  <a:srgbClr val="323232"/>
                </a:solidFill>
                <a:latin typeface="Calibri"/>
                <a:cs typeface="Calibri"/>
              </a:rPr>
              <a:t>the</a:t>
            </a:r>
            <a:r>
              <a:rPr sz="1799" spc="-25" dirty="0">
                <a:solidFill>
                  <a:srgbClr val="323232"/>
                </a:solidFill>
                <a:latin typeface="Calibri"/>
                <a:cs typeface="Calibri"/>
              </a:rPr>
              <a:t> </a:t>
            </a:r>
            <a:r>
              <a:rPr sz="1799" spc="-90" dirty="0">
                <a:solidFill>
                  <a:srgbClr val="323232"/>
                </a:solidFill>
                <a:latin typeface="Calibri"/>
                <a:cs typeface="Calibri"/>
              </a:rPr>
              <a:t>Dataset</a:t>
            </a:r>
            <a:r>
              <a:rPr sz="1799" spc="105" dirty="0">
                <a:solidFill>
                  <a:srgbClr val="323232"/>
                </a:solidFill>
                <a:latin typeface="Calibri"/>
                <a:cs typeface="Calibri"/>
              </a:rPr>
              <a:t> </a:t>
            </a:r>
            <a:r>
              <a:rPr sz="1799" spc="-145" dirty="0">
                <a:solidFill>
                  <a:srgbClr val="323232"/>
                </a:solidFill>
                <a:latin typeface="Calibri"/>
                <a:cs typeface="Calibri"/>
              </a:rPr>
              <a:t>and</a:t>
            </a:r>
            <a:r>
              <a:rPr sz="1799" spc="15" dirty="0">
                <a:solidFill>
                  <a:srgbClr val="323232"/>
                </a:solidFill>
                <a:latin typeface="Calibri"/>
                <a:cs typeface="Calibri"/>
              </a:rPr>
              <a:t> </a:t>
            </a:r>
            <a:r>
              <a:rPr sz="1799" spc="-10" dirty="0">
                <a:solidFill>
                  <a:srgbClr val="323232"/>
                </a:solidFill>
                <a:latin typeface="Calibri"/>
                <a:cs typeface="Calibri"/>
              </a:rPr>
              <a:t>KPI’s</a:t>
            </a:r>
            <a:endParaRPr sz="1799" dirty="0">
              <a:latin typeface="Calibri"/>
              <a:cs typeface="Calibri"/>
            </a:endParaRPr>
          </a:p>
        </p:txBody>
      </p:sp>
      <p:sp>
        <p:nvSpPr>
          <p:cNvPr id="28" name="object 28"/>
          <p:cNvSpPr/>
          <p:nvPr/>
        </p:nvSpPr>
        <p:spPr>
          <a:xfrm>
            <a:off x="2104476" y="3400432"/>
            <a:ext cx="7484700" cy="457081"/>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sz="2399"/>
          </a:p>
        </p:txBody>
      </p:sp>
      <p:sp>
        <p:nvSpPr>
          <p:cNvPr id="29" name="object 29"/>
          <p:cNvSpPr txBox="1"/>
          <p:nvPr/>
        </p:nvSpPr>
        <p:spPr>
          <a:xfrm>
            <a:off x="2180911" y="3474137"/>
            <a:ext cx="3189409" cy="300277"/>
          </a:xfrm>
          <a:prstGeom prst="rect">
            <a:avLst/>
          </a:prstGeom>
        </p:spPr>
        <p:txBody>
          <a:bodyPr vert="horz" wrap="square" lIns="0" tIns="12697" rIns="0" bIns="0" rtlCol="0">
            <a:spAutoFit/>
          </a:bodyPr>
          <a:lstStyle/>
          <a:p>
            <a:pPr marL="12696">
              <a:spcBef>
                <a:spcPts val="100"/>
              </a:spcBef>
            </a:pPr>
            <a:r>
              <a:rPr sz="1799" spc="-120" dirty="0">
                <a:solidFill>
                  <a:srgbClr val="323232"/>
                </a:solidFill>
                <a:latin typeface="Calibri"/>
                <a:cs typeface="Calibri"/>
              </a:rPr>
              <a:t>Implementation</a:t>
            </a:r>
            <a:r>
              <a:rPr sz="1799" spc="10" dirty="0">
                <a:solidFill>
                  <a:srgbClr val="323232"/>
                </a:solidFill>
                <a:latin typeface="Calibri"/>
                <a:cs typeface="Calibri"/>
              </a:rPr>
              <a:t> </a:t>
            </a:r>
            <a:r>
              <a:rPr sz="1799" spc="-95" dirty="0">
                <a:solidFill>
                  <a:srgbClr val="323232"/>
                </a:solidFill>
                <a:latin typeface="Calibri"/>
                <a:cs typeface="Calibri"/>
              </a:rPr>
              <a:t>of</a:t>
            </a:r>
            <a:r>
              <a:rPr sz="1799" spc="65" dirty="0">
                <a:solidFill>
                  <a:srgbClr val="323232"/>
                </a:solidFill>
                <a:latin typeface="Calibri"/>
                <a:cs typeface="Calibri"/>
              </a:rPr>
              <a:t> </a:t>
            </a:r>
            <a:r>
              <a:rPr sz="1799" spc="-45" dirty="0">
                <a:solidFill>
                  <a:srgbClr val="323232"/>
                </a:solidFill>
                <a:latin typeface="Calibri"/>
                <a:cs typeface="Calibri"/>
              </a:rPr>
              <a:t>KPI’s</a:t>
            </a:r>
            <a:r>
              <a:rPr sz="1799" spc="-95" dirty="0">
                <a:solidFill>
                  <a:srgbClr val="323232"/>
                </a:solidFill>
                <a:latin typeface="Calibri"/>
                <a:cs typeface="Calibri"/>
              </a:rPr>
              <a:t> </a:t>
            </a:r>
            <a:r>
              <a:rPr sz="1799" spc="-75" dirty="0">
                <a:solidFill>
                  <a:srgbClr val="323232"/>
                </a:solidFill>
                <a:latin typeface="Calibri"/>
                <a:cs typeface="Calibri"/>
              </a:rPr>
              <a:t>using</a:t>
            </a:r>
            <a:r>
              <a:rPr sz="1799" spc="-60" dirty="0">
                <a:solidFill>
                  <a:srgbClr val="323232"/>
                </a:solidFill>
                <a:latin typeface="Calibri"/>
                <a:cs typeface="Calibri"/>
              </a:rPr>
              <a:t> </a:t>
            </a:r>
            <a:r>
              <a:rPr lang="en-US" sz="1799" spc="-90" dirty="0" err="1">
                <a:solidFill>
                  <a:srgbClr val="323232"/>
                </a:solidFill>
                <a:latin typeface="Calibri"/>
                <a:cs typeface="Calibri"/>
              </a:rPr>
              <a:t>PowerBi</a:t>
            </a:r>
            <a:endParaRPr sz="1799" dirty="0">
              <a:latin typeface="Calibri"/>
              <a:cs typeface="Calibri"/>
            </a:endParaRPr>
          </a:p>
        </p:txBody>
      </p:sp>
      <p:grpSp>
        <p:nvGrpSpPr>
          <p:cNvPr id="30" name="object 30"/>
          <p:cNvGrpSpPr/>
          <p:nvPr/>
        </p:nvGrpSpPr>
        <p:grpSpPr>
          <a:xfrm>
            <a:off x="2104476" y="3308442"/>
            <a:ext cx="8465520" cy="1190315"/>
            <a:chOff x="2105025" y="3305175"/>
            <a:chExt cx="8467725" cy="1190625"/>
          </a:xfrm>
        </p:grpSpPr>
        <p:sp>
          <p:nvSpPr>
            <p:cNvPr id="31" name="object 31"/>
            <p:cNvSpPr/>
            <p:nvPr/>
          </p:nvSpPr>
          <p:spPr>
            <a:xfrm>
              <a:off x="9553575" y="3305175"/>
              <a:ext cx="457200" cy="466725"/>
            </a:xfrm>
            <a:custGeom>
              <a:avLst/>
              <a:gdLst/>
              <a:ahLst/>
              <a:cxnLst/>
              <a:rect l="l" t="t" r="r" b="b"/>
              <a:pathLst>
                <a:path w="457200" h="466725">
                  <a:moveTo>
                    <a:pt x="228600" y="0"/>
                  </a:moveTo>
                  <a:lnTo>
                    <a:pt x="0" y="0"/>
                  </a:lnTo>
                  <a:lnTo>
                    <a:pt x="228600" y="233299"/>
                  </a:lnTo>
                  <a:lnTo>
                    <a:pt x="0" y="466725"/>
                  </a:lnTo>
                  <a:lnTo>
                    <a:pt x="228600" y="466725"/>
                  </a:lnTo>
                  <a:lnTo>
                    <a:pt x="457200" y="233299"/>
                  </a:lnTo>
                  <a:lnTo>
                    <a:pt x="228600" y="0"/>
                  </a:lnTo>
                  <a:close/>
                </a:path>
              </a:pathLst>
            </a:custGeom>
            <a:solidFill>
              <a:srgbClr val="F16F6F"/>
            </a:solidFill>
          </p:spPr>
          <p:txBody>
            <a:bodyPr wrap="square" lIns="0" tIns="0" rIns="0" bIns="0" rtlCol="0"/>
            <a:lstStyle/>
            <a:p>
              <a:endParaRPr sz="2399"/>
            </a:p>
          </p:txBody>
        </p:sp>
        <p:sp>
          <p:nvSpPr>
            <p:cNvPr id="32" name="object 32"/>
            <p:cNvSpPr/>
            <p:nvPr/>
          </p:nvSpPr>
          <p:spPr>
            <a:xfrm>
              <a:off x="9839325" y="3305174"/>
              <a:ext cx="733425" cy="476250"/>
            </a:xfrm>
            <a:custGeom>
              <a:avLst/>
              <a:gdLst/>
              <a:ahLst/>
              <a:cxnLst/>
              <a:rect l="l" t="t" r="r" b="b"/>
              <a:pathLst>
                <a:path w="733425" h="476250">
                  <a:moveTo>
                    <a:pt x="457200" y="242824"/>
                  </a:moveTo>
                  <a:lnTo>
                    <a:pt x="228600" y="9525"/>
                  </a:lnTo>
                  <a:lnTo>
                    <a:pt x="0" y="9525"/>
                  </a:lnTo>
                  <a:lnTo>
                    <a:pt x="228600" y="242824"/>
                  </a:lnTo>
                  <a:lnTo>
                    <a:pt x="0" y="476250"/>
                  </a:lnTo>
                  <a:lnTo>
                    <a:pt x="228600" y="476250"/>
                  </a:lnTo>
                  <a:lnTo>
                    <a:pt x="457200" y="242824"/>
                  </a:lnTo>
                  <a:close/>
                </a:path>
                <a:path w="733425" h="476250">
                  <a:moveTo>
                    <a:pt x="733425" y="233299"/>
                  </a:moveTo>
                  <a:lnTo>
                    <a:pt x="504825" y="0"/>
                  </a:lnTo>
                  <a:lnTo>
                    <a:pt x="276225" y="0"/>
                  </a:lnTo>
                  <a:lnTo>
                    <a:pt x="504825" y="233299"/>
                  </a:lnTo>
                  <a:lnTo>
                    <a:pt x="276225" y="466725"/>
                  </a:lnTo>
                  <a:lnTo>
                    <a:pt x="504825" y="466725"/>
                  </a:lnTo>
                  <a:lnTo>
                    <a:pt x="733425" y="233299"/>
                  </a:lnTo>
                  <a:close/>
                </a:path>
              </a:pathLst>
            </a:custGeom>
            <a:solidFill>
              <a:srgbClr val="F1C86F"/>
            </a:solidFill>
          </p:spPr>
          <p:txBody>
            <a:bodyPr wrap="square" lIns="0" tIns="0" rIns="0" bIns="0" rtlCol="0"/>
            <a:lstStyle/>
            <a:p>
              <a:endParaRPr sz="2399"/>
            </a:p>
          </p:txBody>
        </p:sp>
        <p:sp>
          <p:nvSpPr>
            <p:cNvPr id="33" name="object 33"/>
            <p:cNvSpPr/>
            <p:nvPr/>
          </p:nvSpPr>
          <p:spPr>
            <a:xfrm>
              <a:off x="2105025" y="4038600"/>
              <a:ext cx="7486650" cy="457200"/>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sz="2399"/>
            </a:p>
          </p:txBody>
        </p:sp>
      </p:grpSp>
      <p:sp>
        <p:nvSpPr>
          <p:cNvPr id="34" name="object 34"/>
          <p:cNvSpPr txBox="1"/>
          <p:nvPr/>
        </p:nvSpPr>
        <p:spPr>
          <a:xfrm>
            <a:off x="2180910" y="4116208"/>
            <a:ext cx="3985509" cy="300277"/>
          </a:xfrm>
          <a:prstGeom prst="rect">
            <a:avLst/>
          </a:prstGeom>
        </p:spPr>
        <p:txBody>
          <a:bodyPr vert="horz" wrap="square" lIns="0" tIns="12697" rIns="0" bIns="0" rtlCol="0">
            <a:spAutoFit/>
          </a:bodyPr>
          <a:lstStyle/>
          <a:p>
            <a:pPr marL="12696" algn="ctr">
              <a:spcBef>
                <a:spcPts val="100"/>
              </a:spcBef>
            </a:pPr>
            <a:r>
              <a:rPr sz="1799" spc="-120" dirty="0">
                <a:solidFill>
                  <a:srgbClr val="323232"/>
                </a:solidFill>
                <a:latin typeface="Calibri"/>
                <a:cs typeface="Calibri"/>
              </a:rPr>
              <a:t>Implementation</a:t>
            </a:r>
            <a:r>
              <a:rPr sz="1799" spc="15" dirty="0">
                <a:solidFill>
                  <a:srgbClr val="323232"/>
                </a:solidFill>
                <a:latin typeface="Calibri"/>
                <a:cs typeface="Calibri"/>
              </a:rPr>
              <a:t> </a:t>
            </a:r>
            <a:r>
              <a:rPr sz="1799" spc="-95" dirty="0">
                <a:solidFill>
                  <a:srgbClr val="323232"/>
                </a:solidFill>
                <a:latin typeface="Calibri"/>
                <a:cs typeface="Calibri"/>
              </a:rPr>
              <a:t>of</a:t>
            </a:r>
            <a:r>
              <a:rPr sz="1799" spc="60" dirty="0">
                <a:solidFill>
                  <a:srgbClr val="323232"/>
                </a:solidFill>
                <a:latin typeface="Calibri"/>
                <a:cs typeface="Calibri"/>
              </a:rPr>
              <a:t> </a:t>
            </a:r>
            <a:r>
              <a:rPr sz="1799" spc="-45" dirty="0">
                <a:solidFill>
                  <a:srgbClr val="323232"/>
                </a:solidFill>
                <a:latin typeface="Calibri"/>
                <a:cs typeface="Calibri"/>
              </a:rPr>
              <a:t>KPI’s</a:t>
            </a:r>
            <a:r>
              <a:rPr sz="1799" spc="-95" dirty="0">
                <a:solidFill>
                  <a:srgbClr val="323232"/>
                </a:solidFill>
                <a:latin typeface="Calibri"/>
                <a:cs typeface="Calibri"/>
              </a:rPr>
              <a:t> </a:t>
            </a:r>
            <a:r>
              <a:rPr sz="1799" spc="-75" dirty="0">
                <a:solidFill>
                  <a:srgbClr val="323232"/>
                </a:solidFill>
                <a:latin typeface="Calibri"/>
                <a:cs typeface="Calibri"/>
              </a:rPr>
              <a:t>using</a:t>
            </a:r>
            <a:r>
              <a:rPr sz="1799" spc="-55" dirty="0">
                <a:solidFill>
                  <a:srgbClr val="323232"/>
                </a:solidFill>
                <a:latin typeface="Calibri"/>
                <a:cs typeface="Calibri"/>
              </a:rPr>
              <a:t> </a:t>
            </a:r>
            <a:r>
              <a:rPr lang="en-US" sz="1799" spc="-240" dirty="0">
                <a:solidFill>
                  <a:srgbClr val="323232"/>
                </a:solidFill>
                <a:latin typeface="Calibri"/>
                <a:cs typeface="Calibri"/>
              </a:rPr>
              <a:t>T a b l e a u</a:t>
            </a:r>
            <a:endParaRPr sz="1799" dirty="0">
              <a:latin typeface="Calibri"/>
              <a:cs typeface="Calibri"/>
            </a:endParaRPr>
          </a:p>
        </p:txBody>
      </p:sp>
      <p:sp>
        <p:nvSpPr>
          <p:cNvPr id="35" name="object 35"/>
          <p:cNvSpPr/>
          <p:nvPr/>
        </p:nvSpPr>
        <p:spPr>
          <a:xfrm>
            <a:off x="2104476" y="4771675"/>
            <a:ext cx="7484700" cy="457081"/>
          </a:xfrm>
          <a:custGeom>
            <a:avLst/>
            <a:gdLst/>
            <a:ahLst/>
            <a:cxnLst/>
            <a:rect l="l" t="t" r="r" b="b"/>
            <a:pathLst>
              <a:path w="7486650" h="457200">
                <a:moveTo>
                  <a:pt x="7258050" y="0"/>
                </a:moveTo>
                <a:lnTo>
                  <a:pt x="0" y="0"/>
                </a:lnTo>
                <a:lnTo>
                  <a:pt x="0" y="457200"/>
                </a:lnTo>
                <a:lnTo>
                  <a:pt x="7258050" y="457200"/>
                </a:lnTo>
                <a:lnTo>
                  <a:pt x="7486650" y="228600"/>
                </a:lnTo>
                <a:lnTo>
                  <a:pt x="7258050" y="0"/>
                </a:lnTo>
                <a:close/>
              </a:path>
            </a:pathLst>
          </a:custGeom>
          <a:solidFill>
            <a:srgbClr val="F19370"/>
          </a:solidFill>
        </p:spPr>
        <p:txBody>
          <a:bodyPr wrap="square" lIns="0" tIns="0" rIns="0" bIns="0" rtlCol="0"/>
          <a:lstStyle/>
          <a:p>
            <a:endParaRPr sz="2399"/>
          </a:p>
        </p:txBody>
      </p:sp>
      <p:sp>
        <p:nvSpPr>
          <p:cNvPr id="36" name="object 36"/>
          <p:cNvSpPr txBox="1"/>
          <p:nvPr/>
        </p:nvSpPr>
        <p:spPr>
          <a:xfrm>
            <a:off x="2180911" y="4851093"/>
            <a:ext cx="3269398" cy="300277"/>
          </a:xfrm>
          <a:prstGeom prst="rect">
            <a:avLst/>
          </a:prstGeom>
        </p:spPr>
        <p:txBody>
          <a:bodyPr vert="horz" wrap="square" lIns="0" tIns="12697" rIns="0" bIns="0" rtlCol="0">
            <a:spAutoFit/>
          </a:bodyPr>
          <a:lstStyle/>
          <a:p>
            <a:pPr marL="12696">
              <a:spcBef>
                <a:spcPts val="100"/>
              </a:spcBef>
            </a:pPr>
            <a:r>
              <a:rPr lang="en-US" sz="1799" spc="-120" dirty="0">
                <a:solidFill>
                  <a:srgbClr val="323232"/>
                </a:solidFill>
                <a:latin typeface="Calibri"/>
                <a:cs typeface="Calibri"/>
              </a:rPr>
              <a:t>Final Presentation </a:t>
            </a:r>
            <a:endParaRPr sz="1799" dirty="0">
              <a:latin typeface="Calibri"/>
              <a:cs typeface="Calibri"/>
            </a:endParaRPr>
          </a:p>
        </p:txBody>
      </p:sp>
      <p:grpSp>
        <p:nvGrpSpPr>
          <p:cNvPr id="39" name="object 39"/>
          <p:cNvGrpSpPr/>
          <p:nvPr/>
        </p:nvGrpSpPr>
        <p:grpSpPr>
          <a:xfrm>
            <a:off x="9528269" y="3619449"/>
            <a:ext cx="1095090" cy="2304645"/>
            <a:chOff x="9534525" y="3619500"/>
            <a:chExt cx="1095375" cy="2305050"/>
          </a:xfrm>
        </p:grpSpPr>
        <p:sp>
          <p:nvSpPr>
            <p:cNvPr id="40" name="object 40"/>
            <p:cNvSpPr/>
            <p:nvPr/>
          </p:nvSpPr>
          <p:spPr>
            <a:xfrm>
              <a:off x="9534525" y="4029074"/>
              <a:ext cx="485775" cy="1895475"/>
            </a:xfrm>
            <a:custGeom>
              <a:avLst/>
              <a:gdLst/>
              <a:ahLst/>
              <a:cxnLst/>
              <a:rect l="l" t="t" r="r" b="b"/>
              <a:pathLst>
                <a:path w="485775" h="1895475">
                  <a:moveTo>
                    <a:pt x="447675" y="233299"/>
                  </a:moveTo>
                  <a:lnTo>
                    <a:pt x="223901" y="0"/>
                  </a:lnTo>
                  <a:lnTo>
                    <a:pt x="0" y="0"/>
                  </a:lnTo>
                  <a:lnTo>
                    <a:pt x="223901" y="233299"/>
                  </a:lnTo>
                  <a:lnTo>
                    <a:pt x="0" y="466725"/>
                  </a:lnTo>
                  <a:lnTo>
                    <a:pt x="223901" y="466725"/>
                  </a:lnTo>
                  <a:lnTo>
                    <a:pt x="447675" y="233299"/>
                  </a:lnTo>
                  <a:close/>
                </a:path>
                <a:path w="485775" h="1895475">
                  <a:moveTo>
                    <a:pt x="466725" y="1662112"/>
                  </a:moveTo>
                  <a:lnTo>
                    <a:pt x="242951" y="1428750"/>
                  </a:lnTo>
                  <a:lnTo>
                    <a:pt x="19050" y="1428750"/>
                  </a:lnTo>
                  <a:lnTo>
                    <a:pt x="242951" y="1662112"/>
                  </a:lnTo>
                  <a:lnTo>
                    <a:pt x="19050" y="1895475"/>
                  </a:lnTo>
                  <a:lnTo>
                    <a:pt x="242951" y="1895475"/>
                  </a:lnTo>
                  <a:lnTo>
                    <a:pt x="466725" y="1662112"/>
                  </a:lnTo>
                  <a:close/>
                </a:path>
                <a:path w="485775" h="1895475">
                  <a:moveTo>
                    <a:pt x="485775" y="976249"/>
                  </a:moveTo>
                  <a:lnTo>
                    <a:pt x="257175" y="742950"/>
                  </a:lnTo>
                  <a:lnTo>
                    <a:pt x="28575" y="742950"/>
                  </a:lnTo>
                  <a:lnTo>
                    <a:pt x="257175" y="976249"/>
                  </a:lnTo>
                  <a:lnTo>
                    <a:pt x="28575" y="1209675"/>
                  </a:lnTo>
                  <a:lnTo>
                    <a:pt x="257175" y="1209675"/>
                  </a:lnTo>
                  <a:lnTo>
                    <a:pt x="485775" y="976249"/>
                  </a:lnTo>
                  <a:close/>
                </a:path>
              </a:pathLst>
            </a:custGeom>
            <a:solidFill>
              <a:srgbClr val="F16F6F"/>
            </a:solidFill>
          </p:spPr>
          <p:txBody>
            <a:bodyPr wrap="square" lIns="0" tIns="0" rIns="0" bIns="0" rtlCol="0"/>
            <a:lstStyle/>
            <a:p>
              <a:endParaRPr sz="2399"/>
            </a:p>
          </p:txBody>
        </p:sp>
        <p:sp>
          <p:nvSpPr>
            <p:cNvPr id="41" name="object 41"/>
            <p:cNvSpPr/>
            <p:nvPr/>
          </p:nvSpPr>
          <p:spPr>
            <a:xfrm>
              <a:off x="9839325" y="3619499"/>
              <a:ext cx="790575" cy="2286000"/>
            </a:xfrm>
            <a:custGeom>
              <a:avLst/>
              <a:gdLst/>
              <a:ahLst/>
              <a:cxnLst/>
              <a:rect l="l" t="t" r="r" b="b"/>
              <a:pathLst>
                <a:path w="790575" h="2286000">
                  <a:moveTo>
                    <a:pt x="476250" y="1385824"/>
                  </a:moveTo>
                  <a:lnTo>
                    <a:pt x="252476" y="1152525"/>
                  </a:lnTo>
                  <a:lnTo>
                    <a:pt x="28575" y="1152525"/>
                  </a:lnTo>
                  <a:lnTo>
                    <a:pt x="252476" y="1385824"/>
                  </a:lnTo>
                  <a:lnTo>
                    <a:pt x="28575" y="1619250"/>
                  </a:lnTo>
                  <a:lnTo>
                    <a:pt x="252476" y="1619250"/>
                  </a:lnTo>
                  <a:lnTo>
                    <a:pt x="476250" y="1385824"/>
                  </a:lnTo>
                  <a:close/>
                </a:path>
                <a:path w="790575" h="2286000">
                  <a:moveTo>
                    <a:pt x="504825" y="2052637"/>
                  </a:moveTo>
                  <a:lnTo>
                    <a:pt x="281051" y="1819275"/>
                  </a:lnTo>
                  <a:lnTo>
                    <a:pt x="57150" y="1819275"/>
                  </a:lnTo>
                  <a:lnTo>
                    <a:pt x="281051" y="2052637"/>
                  </a:lnTo>
                  <a:lnTo>
                    <a:pt x="57150" y="2286000"/>
                  </a:lnTo>
                  <a:lnTo>
                    <a:pt x="281051" y="2286000"/>
                  </a:lnTo>
                  <a:lnTo>
                    <a:pt x="504825" y="2052637"/>
                  </a:lnTo>
                  <a:close/>
                </a:path>
                <a:path w="790575" h="2286000">
                  <a:moveTo>
                    <a:pt x="714375" y="614299"/>
                  </a:moveTo>
                  <a:lnTo>
                    <a:pt x="490601" y="381000"/>
                  </a:lnTo>
                  <a:lnTo>
                    <a:pt x="337388" y="381000"/>
                  </a:lnTo>
                  <a:lnTo>
                    <a:pt x="352425" y="233299"/>
                  </a:lnTo>
                  <a:lnTo>
                    <a:pt x="328676" y="0"/>
                  </a:lnTo>
                  <a:lnTo>
                    <a:pt x="304800" y="0"/>
                  </a:lnTo>
                  <a:lnTo>
                    <a:pt x="328676" y="233299"/>
                  </a:lnTo>
                  <a:lnTo>
                    <a:pt x="313563" y="381000"/>
                  </a:lnTo>
                  <a:lnTo>
                    <a:pt x="266700" y="381000"/>
                  </a:lnTo>
                  <a:lnTo>
                    <a:pt x="309041" y="425132"/>
                  </a:lnTo>
                  <a:lnTo>
                    <a:pt x="305676" y="458089"/>
                  </a:lnTo>
                  <a:lnTo>
                    <a:pt x="228600" y="381000"/>
                  </a:lnTo>
                  <a:lnTo>
                    <a:pt x="0" y="381000"/>
                  </a:lnTo>
                  <a:lnTo>
                    <a:pt x="228600" y="609600"/>
                  </a:lnTo>
                  <a:lnTo>
                    <a:pt x="0" y="838200"/>
                  </a:lnTo>
                  <a:lnTo>
                    <a:pt x="228600" y="838200"/>
                  </a:lnTo>
                  <a:lnTo>
                    <a:pt x="457200" y="609600"/>
                  </a:lnTo>
                  <a:lnTo>
                    <a:pt x="314325" y="466725"/>
                  </a:lnTo>
                  <a:lnTo>
                    <a:pt x="328676" y="466725"/>
                  </a:lnTo>
                  <a:lnTo>
                    <a:pt x="330619" y="447611"/>
                  </a:lnTo>
                  <a:lnTo>
                    <a:pt x="490601" y="614299"/>
                  </a:lnTo>
                  <a:lnTo>
                    <a:pt x="266700" y="847725"/>
                  </a:lnTo>
                  <a:lnTo>
                    <a:pt x="490601" y="847725"/>
                  </a:lnTo>
                  <a:lnTo>
                    <a:pt x="714375" y="614299"/>
                  </a:lnTo>
                  <a:close/>
                </a:path>
                <a:path w="790575" h="2286000">
                  <a:moveTo>
                    <a:pt x="781050" y="2043112"/>
                  </a:moveTo>
                  <a:lnTo>
                    <a:pt x="557276" y="1809750"/>
                  </a:lnTo>
                  <a:lnTo>
                    <a:pt x="333375" y="1809750"/>
                  </a:lnTo>
                  <a:lnTo>
                    <a:pt x="557276" y="2043112"/>
                  </a:lnTo>
                  <a:lnTo>
                    <a:pt x="333375" y="2276475"/>
                  </a:lnTo>
                  <a:lnTo>
                    <a:pt x="557276" y="2276475"/>
                  </a:lnTo>
                  <a:lnTo>
                    <a:pt x="781050" y="2043112"/>
                  </a:lnTo>
                  <a:close/>
                </a:path>
                <a:path w="790575" h="2286000">
                  <a:moveTo>
                    <a:pt x="790575" y="1376299"/>
                  </a:moveTo>
                  <a:lnTo>
                    <a:pt x="566801" y="1143000"/>
                  </a:lnTo>
                  <a:lnTo>
                    <a:pt x="342900" y="1143000"/>
                  </a:lnTo>
                  <a:lnTo>
                    <a:pt x="566801" y="1376299"/>
                  </a:lnTo>
                  <a:lnTo>
                    <a:pt x="342900" y="1609725"/>
                  </a:lnTo>
                  <a:lnTo>
                    <a:pt x="566801" y="1609725"/>
                  </a:lnTo>
                  <a:lnTo>
                    <a:pt x="790575" y="1376299"/>
                  </a:lnTo>
                  <a:close/>
                </a:path>
              </a:pathLst>
            </a:custGeom>
            <a:solidFill>
              <a:srgbClr val="F1C86F"/>
            </a:solidFill>
          </p:spPr>
          <p:txBody>
            <a:bodyPr wrap="square" lIns="0" tIns="0" rIns="0" bIns="0" rtlCol="0"/>
            <a:lstStyle/>
            <a:p>
              <a:endParaRPr sz="2399"/>
            </a:p>
          </p:txBody>
        </p:sp>
      </p:grpSp>
      <p:sp>
        <p:nvSpPr>
          <p:cNvPr id="42" name="object 42"/>
          <p:cNvSpPr txBox="1">
            <a:spLocks noGrp="1"/>
          </p:cNvSpPr>
          <p:nvPr>
            <p:ph type="title"/>
          </p:nvPr>
        </p:nvSpPr>
        <p:spPr>
          <a:xfrm>
            <a:off x="161882" y="181133"/>
            <a:ext cx="3052209" cy="581562"/>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7298" rIns="0" bIns="0" rtlCol="0" anchor="b" anchorCtr="0">
            <a:spAutoFit/>
          </a:bodyPr>
          <a:lstStyle/>
          <a:p>
            <a:pPr marL="95221">
              <a:lnSpc>
                <a:spcPct val="100000"/>
              </a:lnSpc>
              <a:spcBef>
                <a:spcPts val="215"/>
              </a:spcBef>
            </a:pPr>
            <a:r>
              <a:rPr spc="-55" dirty="0">
                <a:solidFill>
                  <a:srgbClr val="323232"/>
                </a:solidFill>
                <a:latin typeface="+mj-lt"/>
                <a:cs typeface="Trebuchet MS"/>
              </a:rPr>
              <a:t>Timeline</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2743200"/>
            <a:ext cx="7315200" cy="914400"/>
          </a:xfrm>
          <a:prstGeom prst="rect">
            <a:avLst/>
          </a:prstGeom>
          <a:noFill/>
        </p:spPr>
        <p:txBody>
          <a:bodyPr wrap="none">
            <a:spAutoFit/>
          </a:bodyPr>
          <a:lstStyle/>
          <a:p>
            <a:r>
              <a:t>Presented by Mr. Shriniwas Saraf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162" y="482600"/>
            <a:ext cx="10360501" cy="1219200"/>
          </a:xfrm>
          <a:prstGeom prst="rect">
            <a:avLst/>
          </a:prstGeom>
          <a:noFill/>
        </p:spPr>
        <p:txBody>
          <a:bodyPr wrap="none">
            <a:spAutoFit/>
          </a:bodyPr>
          <a:lstStyle/>
          <a:p/>
        </p:txBody>
      </p:sp>
      <p:sp>
        <p:nvSpPr>
          <p:cNvPr id="4" name="TextBox 3"/>
          <p:cNvSpPr txBox="1"/>
          <p:nvPr/>
        </p:nvSpPr>
        <p:spPr>
          <a:xfrm>
            <a:off x="914400" y="2743200"/>
            <a:ext cx="7315200" cy="914400"/>
          </a:xfrm>
          <a:prstGeom prst="rect">
            <a:avLst/>
          </a:prstGeom>
          <a:noFill/>
        </p:spPr>
        <p:txBody>
          <a:bodyPr wrap="none">
            <a:spAutoFit/>
          </a:bodyPr>
          <a:lstStyle/>
          <a:p>
            <a:r>
              <a:t>Presented by Mr. Shriniwas Saraf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ctr"/>
          <a:lstStyle/>
          <a:p>
            <a:pPr algn="ctr"/>
            <a:r>
              <a:rPr lang="en-US" b="1" u="sng" dirty="0">
                <a:solidFill>
                  <a:srgbClr val="323232"/>
                </a:solidFill>
              </a:rPr>
              <a:t>Overview</a:t>
            </a:r>
          </a:p>
        </p:txBody>
      </p:sp>
      <p:sp>
        <p:nvSpPr>
          <p:cNvPr id="14" name="Content Placeholder 13"/>
          <p:cNvSpPr>
            <a:spLocks noGrp="1"/>
          </p:cNvSpPr>
          <p:nvPr>
            <p:ph idx="1"/>
          </p:nvPr>
        </p:nvSpPr>
        <p:spPr/>
        <p:txBody>
          <a:bodyPr/>
          <a:lstStyle/>
          <a:p>
            <a:r>
              <a:rPr lang="en-US" dirty="0">
                <a:solidFill>
                  <a:srgbClr val="323232"/>
                </a:solidFill>
              </a:rPr>
              <a:t>Introduction</a:t>
            </a:r>
          </a:p>
          <a:p>
            <a:r>
              <a:rPr lang="en-US" dirty="0">
                <a:solidFill>
                  <a:srgbClr val="323232"/>
                </a:solidFill>
              </a:rPr>
              <a:t>Objective</a:t>
            </a:r>
          </a:p>
          <a:p>
            <a:r>
              <a:rPr lang="en-US" dirty="0">
                <a:solidFill>
                  <a:srgbClr val="323232"/>
                </a:solidFill>
              </a:rPr>
              <a:t>Data overview</a:t>
            </a:r>
          </a:p>
          <a:p>
            <a:r>
              <a:rPr lang="en-US" dirty="0">
                <a:solidFill>
                  <a:srgbClr val="323232"/>
                </a:solidFill>
              </a:rPr>
              <a:t>Insights &amp; findings</a:t>
            </a:r>
          </a:p>
          <a:p>
            <a:r>
              <a:rPr lang="en-US" dirty="0">
                <a:solidFill>
                  <a:srgbClr val="323232"/>
                </a:solidFill>
              </a:rPr>
              <a:t>Dashboard</a:t>
            </a:r>
          </a:p>
          <a:p>
            <a:r>
              <a:rPr lang="en-US" dirty="0">
                <a:solidFill>
                  <a:srgbClr val="323232"/>
                </a:solidFill>
              </a:rPr>
              <a:t>Conclusion </a:t>
            </a:r>
          </a:p>
          <a:p>
            <a:endParaRPr lang="en-US" dirty="0"/>
          </a:p>
          <a:p>
            <a:endParaRPr lang="en-US" dirty="0"/>
          </a:p>
        </p:txBody>
      </p:sp>
      <p:pic>
        <p:nvPicPr>
          <p:cNvPr id="2" name="Picture 1">
            <a:extLst>
              <a:ext uri="{FF2B5EF4-FFF2-40B4-BE49-F238E27FC236}">
                <a16:creationId xmlns:a16="http://schemas.microsoft.com/office/drawing/2014/main" id="{DA914381-B6E1-CF58-264A-2A38B4F6B628}"/>
              </a:ext>
            </a:extLst>
          </p:cNvPr>
          <p:cNvPicPr>
            <a:picLocks noChangeAspect="1"/>
          </p:cNvPicPr>
          <p:nvPr/>
        </p:nvPicPr>
        <p:blipFill>
          <a:blip r:embed="rId2">
            <a:alphaModFix amt="85000"/>
          </a:blip>
          <a:stretch>
            <a:fillRect/>
          </a:stretch>
        </p:blipFill>
        <p:spPr>
          <a:xfrm>
            <a:off x="4798268" y="1790699"/>
            <a:ext cx="6192688" cy="4470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F708-5DDD-8D35-27EE-D38A4E6E5F1F}"/>
              </a:ext>
            </a:extLst>
          </p:cNvPr>
          <p:cNvSpPr>
            <a:spLocks noGrp="1"/>
          </p:cNvSpPr>
          <p:nvPr>
            <p:ph type="title"/>
          </p:nvPr>
        </p:nvSpPr>
        <p:spPr/>
        <p:txBody>
          <a:bodyPr anchor="ctr"/>
          <a:lstStyle/>
          <a:p>
            <a:pPr algn="ctr"/>
            <a:r>
              <a:rPr lang="en-IN" b="1" u="sng" dirty="0">
                <a:solidFill>
                  <a:srgbClr val="323232"/>
                </a:solidFill>
              </a:rPr>
              <a:t>Introduction </a:t>
            </a:r>
          </a:p>
        </p:txBody>
      </p:sp>
      <p:sp>
        <p:nvSpPr>
          <p:cNvPr id="3" name="Content Placeholder 2">
            <a:extLst>
              <a:ext uri="{FF2B5EF4-FFF2-40B4-BE49-F238E27FC236}">
                <a16:creationId xmlns:a16="http://schemas.microsoft.com/office/drawing/2014/main" id="{84336EBB-CC1A-1E20-6F65-ACDE62D4374E}"/>
              </a:ext>
            </a:extLst>
          </p:cNvPr>
          <p:cNvSpPr>
            <a:spLocks noGrp="1"/>
          </p:cNvSpPr>
          <p:nvPr>
            <p:ph idx="1"/>
          </p:nvPr>
        </p:nvSpPr>
        <p:spPr/>
        <p:txBody>
          <a:bodyPr/>
          <a:lstStyle/>
          <a:p>
            <a:r>
              <a:rPr lang="en-US" b="1" dirty="0">
                <a:solidFill>
                  <a:srgbClr val="323232"/>
                </a:solidFill>
              </a:rPr>
              <a:t>Founded:</a:t>
            </a:r>
            <a:r>
              <a:rPr lang="en-US" dirty="0">
                <a:solidFill>
                  <a:srgbClr val="323232"/>
                </a:solidFill>
              </a:rPr>
              <a:t> 2008</a:t>
            </a:r>
            <a:br>
              <a:rPr lang="en-US" dirty="0"/>
            </a:br>
            <a:r>
              <a:rPr lang="en-US" b="1" dirty="0">
                <a:solidFill>
                  <a:srgbClr val="323232"/>
                </a:solidFill>
              </a:rPr>
              <a:t>Headquarters:</a:t>
            </a:r>
            <a:r>
              <a:rPr lang="en-US" dirty="0">
                <a:solidFill>
                  <a:srgbClr val="323232"/>
                </a:solidFill>
              </a:rPr>
              <a:t> Gurugram, India</a:t>
            </a:r>
          </a:p>
          <a:p>
            <a:r>
              <a:rPr lang="en-US" dirty="0">
                <a:solidFill>
                  <a:srgbClr val="323232"/>
                </a:solidFill>
              </a:rPr>
              <a:t>Zomato is a leading online food delivery and restaurant discovery platform that connects customers with restaurants in over 1,000 cities worldwide. It provides services such as food delivery, restaurant reviews, table reservations, and cloud kitchen solutions. With a strong focus on technology and customer experience, Zomato has revolutionized the food industry by offering a seamless ordering experience through its mobile app and website.</a:t>
            </a:r>
          </a:p>
          <a:p>
            <a:endParaRPr lang="en-IN" dirty="0"/>
          </a:p>
        </p:txBody>
      </p:sp>
      <p:pic>
        <p:nvPicPr>
          <p:cNvPr id="5" name="Picture 4">
            <a:extLst>
              <a:ext uri="{FF2B5EF4-FFF2-40B4-BE49-F238E27FC236}">
                <a16:creationId xmlns:a16="http://schemas.microsoft.com/office/drawing/2014/main" id="{1D091BC6-78CA-5F50-C66F-78679C529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644" y="0"/>
            <a:ext cx="4006181" cy="2657417"/>
          </a:xfrm>
          <a:prstGeom prst="rect">
            <a:avLst/>
          </a:prstGeom>
        </p:spPr>
      </p:pic>
    </p:spTree>
    <p:extLst>
      <p:ext uri="{BB962C8B-B14F-4D97-AF65-F5344CB8AC3E}">
        <p14:creationId xmlns:p14="http://schemas.microsoft.com/office/powerpoint/2010/main" val="3392002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610D-A69C-A260-C888-149E9C983F42}"/>
              </a:ext>
            </a:extLst>
          </p:cNvPr>
          <p:cNvSpPr>
            <a:spLocks noGrp="1"/>
          </p:cNvSpPr>
          <p:nvPr>
            <p:ph type="title"/>
          </p:nvPr>
        </p:nvSpPr>
        <p:spPr/>
        <p:txBody>
          <a:bodyPr anchor="ctr"/>
          <a:lstStyle/>
          <a:p>
            <a:pPr algn="ctr"/>
            <a:r>
              <a:rPr lang="en-IN" b="1" u="sng" dirty="0">
                <a:solidFill>
                  <a:srgbClr val="323232"/>
                </a:solidFill>
              </a:rPr>
              <a:t>objective</a:t>
            </a:r>
          </a:p>
        </p:txBody>
      </p:sp>
      <p:sp>
        <p:nvSpPr>
          <p:cNvPr id="3" name="Content Placeholder 2">
            <a:extLst>
              <a:ext uri="{FF2B5EF4-FFF2-40B4-BE49-F238E27FC236}">
                <a16:creationId xmlns:a16="http://schemas.microsoft.com/office/drawing/2014/main" id="{1427D5CD-6DE6-3F91-4A31-01367BB31C2A}"/>
              </a:ext>
            </a:extLst>
          </p:cNvPr>
          <p:cNvSpPr>
            <a:spLocks noGrp="1"/>
          </p:cNvSpPr>
          <p:nvPr>
            <p:ph idx="1"/>
          </p:nvPr>
        </p:nvSpPr>
        <p:spPr/>
        <p:txBody>
          <a:bodyPr>
            <a:normAutofit fontScale="77500" lnSpcReduction="20000"/>
          </a:bodyPr>
          <a:lstStyle/>
          <a:p>
            <a:r>
              <a:rPr lang="en-US" dirty="0">
                <a:solidFill>
                  <a:srgbClr val="323232"/>
                </a:solidFill>
              </a:rPr>
              <a:t>The primary goal of this analysis is to derive meaningful insights from Zomato’s restaurant data to understand key trends and performance indicators.</a:t>
            </a:r>
            <a:endParaRPr lang="en-US" b="1" dirty="0"/>
          </a:p>
          <a:p>
            <a:pPr>
              <a:buFont typeface="+mj-lt"/>
              <a:buAutoNum type="arabicPeriod"/>
            </a:pPr>
            <a:r>
              <a:rPr lang="en-US" b="1" dirty="0">
                <a:solidFill>
                  <a:srgbClr val="323232"/>
                </a:solidFill>
              </a:rPr>
              <a:t>Evaluate Restaurant Performance</a:t>
            </a:r>
            <a:r>
              <a:rPr lang="en-US" dirty="0">
                <a:solidFill>
                  <a:srgbClr val="323232"/>
                </a:solidFill>
              </a:rPr>
              <a:t> – Analyze customer ratings, votes, and reviews to assess restaurant quality.</a:t>
            </a:r>
          </a:p>
          <a:p>
            <a:pPr>
              <a:buFont typeface="+mj-lt"/>
              <a:buAutoNum type="arabicPeriod"/>
            </a:pPr>
            <a:r>
              <a:rPr lang="en-US" b="1" dirty="0">
                <a:solidFill>
                  <a:srgbClr val="323232"/>
                </a:solidFill>
              </a:rPr>
              <a:t>Identify Market Trends</a:t>
            </a:r>
            <a:r>
              <a:rPr lang="en-US" dirty="0">
                <a:solidFill>
                  <a:srgbClr val="323232"/>
                </a:solidFill>
              </a:rPr>
              <a:t> – Understand cuisine popularity, pricing patterns, and customer preferences.</a:t>
            </a:r>
          </a:p>
          <a:p>
            <a:pPr>
              <a:buFont typeface="+mj-lt"/>
              <a:buAutoNum type="arabicPeriod"/>
            </a:pPr>
            <a:r>
              <a:rPr lang="en-US" b="1" dirty="0">
                <a:solidFill>
                  <a:srgbClr val="323232"/>
                </a:solidFill>
              </a:rPr>
              <a:t>Online Delivery &amp; Table Booking Trends</a:t>
            </a:r>
            <a:r>
              <a:rPr lang="en-US" dirty="0">
                <a:solidFill>
                  <a:srgbClr val="323232"/>
                </a:solidFill>
              </a:rPr>
              <a:t> – Examine the adoption of online delivery and table reservations.</a:t>
            </a:r>
          </a:p>
          <a:p>
            <a:pPr>
              <a:buFont typeface="+mj-lt"/>
              <a:buAutoNum type="arabicPeriod"/>
            </a:pPr>
            <a:r>
              <a:rPr lang="en-US" b="1" dirty="0">
                <a:solidFill>
                  <a:srgbClr val="323232"/>
                </a:solidFill>
              </a:rPr>
              <a:t>Cost vs. Customer Engagement</a:t>
            </a:r>
            <a:r>
              <a:rPr lang="en-US" dirty="0">
                <a:solidFill>
                  <a:srgbClr val="323232"/>
                </a:solidFill>
              </a:rPr>
              <a:t> – Analyze the relationship between pricing and customer votes.</a:t>
            </a:r>
          </a:p>
          <a:p>
            <a:pPr>
              <a:buFont typeface="+mj-lt"/>
              <a:buAutoNum type="arabicPeriod"/>
            </a:pPr>
            <a:r>
              <a:rPr lang="en-US" b="1" dirty="0">
                <a:solidFill>
                  <a:srgbClr val="323232"/>
                </a:solidFill>
              </a:rPr>
              <a:t>Geographical Insights</a:t>
            </a:r>
            <a:r>
              <a:rPr lang="en-US" dirty="0">
                <a:solidFill>
                  <a:srgbClr val="323232"/>
                </a:solidFill>
              </a:rPr>
              <a:t> – Study restaurant distribution across cities and countries.</a:t>
            </a:r>
          </a:p>
          <a:p>
            <a:pPr>
              <a:buFont typeface="+mj-lt"/>
              <a:buAutoNum type="arabicPeriod"/>
            </a:pPr>
            <a:r>
              <a:rPr lang="en-US" b="1" dirty="0">
                <a:solidFill>
                  <a:srgbClr val="323232"/>
                </a:solidFill>
              </a:rPr>
              <a:t>Recommendations for Growth</a:t>
            </a:r>
            <a:r>
              <a:rPr lang="en-US" dirty="0">
                <a:solidFill>
                  <a:srgbClr val="323232"/>
                </a:solidFill>
              </a:rPr>
              <a:t> – Provide actionable strategies for restaurant owners and Zomato to improve services and increase engagement.</a:t>
            </a:r>
          </a:p>
          <a:p>
            <a:endParaRPr lang="en-IN" dirty="0"/>
          </a:p>
        </p:txBody>
      </p:sp>
    </p:spTree>
    <p:extLst>
      <p:ext uri="{BB962C8B-B14F-4D97-AF65-F5344CB8AC3E}">
        <p14:creationId xmlns:p14="http://schemas.microsoft.com/office/powerpoint/2010/main" val="7597489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0876-0EBA-F091-551F-C656F4997F18}"/>
              </a:ext>
            </a:extLst>
          </p:cNvPr>
          <p:cNvSpPr>
            <a:spLocks noGrp="1"/>
          </p:cNvSpPr>
          <p:nvPr>
            <p:ph type="title"/>
          </p:nvPr>
        </p:nvSpPr>
        <p:spPr/>
        <p:txBody>
          <a:bodyPr anchor="ctr"/>
          <a:lstStyle/>
          <a:p>
            <a:pPr algn="ctr"/>
            <a:r>
              <a:rPr lang="en-IN" b="1" u="sng" dirty="0">
                <a:solidFill>
                  <a:srgbClr val="323232"/>
                </a:solidFill>
              </a:rPr>
              <a:t>Data overview</a:t>
            </a:r>
          </a:p>
        </p:txBody>
      </p:sp>
      <p:sp>
        <p:nvSpPr>
          <p:cNvPr id="3" name="Content Placeholder 2">
            <a:extLst>
              <a:ext uri="{FF2B5EF4-FFF2-40B4-BE49-F238E27FC236}">
                <a16:creationId xmlns:a16="http://schemas.microsoft.com/office/drawing/2014/main" id="{91C12157-FF84-84C3-AC7E-52E6A52B957A}"/>
              </a:ext>
            </a:extLst>
          </p:cNvPr>
          <p:cNvSpPr>
            <a:spLocks noGrp="1"/>
          </p:cNvSpPr>
          <p:nvPr>
            <p:ph idx="1"/>
          </p:nvPr>
        </p:nvSpPr>
        <p:spPr/>
        <p:txBody>
          <a:bodyPr/>
          <a:lstStyle/>
          <a:p>
            <a:pPr marL="0" indent="0">
              <a:buNone/>
            </a:pPr>
            <a:r>
              <a:rPr lang="en-US" dirty="0">
                <a:solidFill>
                  <a:srgbClr val="323232"/>
                </a:solidFill>
              </a:rPr>
              <a:t>The dataset includes:</a:t>
            </a:r>
          </a:p>
          <a:p>
            <a:r>
              <a:rPr lang="en-US" dirty="0">
                <a:solidFill>
                  <a:srgbClr val="323232"/>
                </a:solidFill>
              </a:rPr>
              <a:t> Restaurant details (ID, Name, Location)</a:t>
            </a:r>
          </a:p>
          <a:p>
            <a:r>
              <a:rPr lang="en-US" dirty="0">
                <a:solidFill>
                  <a:srgbClr val="323232"/>
                </a:solidFill>
              </a:rPr>
              <a:t> Cuisines and pricing information</a:t>
            </a:r>
          </a:p>
          <a:p>
            <a:r>
              <a:rPr lang="en-US" dirty="0">
                <a:solidFill>
                  <a:srgbClr val="323232"/>
                </a:solidFill>
              </a:rPr>
              <a:t> Online delivery &amp; table booking availability</a:t>
            </a:r>
          </a:p>
          <a:p>
            <a:r>
              <a:rPr lang="en-US" dirty="0">
                <a:solidFill>
                  <a:srgbClr val="323232"/>
                </a:solidFill>
              </a:rPr>
              <a:t> Customer ratings and votes</a:t>
            </a:r>
          </a:p>
          <a:p>
            <a:r>
              <a:rPr lang="en-US" dirty="0">
                <a:solidFill>
                  <a:srgbClr val="323232"/>
                </a:solidFill>
              </a:rPr>
              <a:t> Date of opening </a:t>
            </a:r>
          </a:p>
          <a:p>
            <a:endParaRPr lang="en-IN" dirty="0"/>
          </a:p>
        </p:txBody>
      </p:sp>
    </p:spTree>
    <p:extLst>
      <p:ext uri="{BB962C8B-B14F-4D97-AF65-F5344CB8AC3E}">
        <p14:creationId xmlns:p14="http://schemas.microsoft.com/office/powerpoint/2010/main" val="15645239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2958-9157-A63B-09A4-C7597F249976}"/>
              </a:ext>
            </a:extLst>
          </p:cNvPr>
          <p:cNvSpPr>
            <a:spLocks noGrp="1"/>
          </p:cNvSpPr>
          <p:nvPr>
            <p:ph type="title"/>
          </p:nvPr>
        </p:nvSpPr>
        <p:spPr/>
        <p:txBody>
          <a:bodyPr anchor="ctr"/>
          <a:lstStyle/>
          <a:p>
            <a:pPr algn="ctr"/>
            <a:r>
              <a:rPr lang="en-IN" b="1" u="sng" dirty="0">
                <a:solidFill>
                  <a:srgbClr val="323232"/>
                </a:solidFill>
              </a:rPr>
              <a:t>Key metrics</a:t>
            </a:r>
          </a:p>
        </p:txBody>
      </p:sp>
      <p:sp>
        <p:nvSpPr>
          <p:cNvPr id="19" name="Content Placeholder 18">
            <a:extLst>
              <a:ext uri="{FF2B5EF4-FFF2-40B4-BE49-F238E27FC236}">
                <a16:creationId xmlns:a16="http://schemas.microsoft.com/office/drawing/2014/main" id="{3A517972-46C9-38CB-46F8-7FBF0BCB129F}"/>
              </a:ext>
            </a:extLst>
          </p:cNvPr>
          <p:cNvSpPr>
            <a:spLocks noGrp="1"/>
          </p:cNvSpPr>
          <p:nvPr>
            <p:ph idx="1"/>
          </p:nvPr>
        </p:nvSpPr>
        <p:spPr/>
        <p:txBody>
          <a:bodyPr/>
          <a:lstStyle/>
          <a:p>
            <a:r>
              <a:rPr lang="en-US" dirty="0">
                <a:solidFill>
                  <a:srgbClr val="323232"/>
                </a:solidFill>
              </a:rPr>
              <a:t>Total Restaurants: 9,551</a:t>
            </a:r>
          </a:p>
          <a:p>
            <a:r>
              <a:rPr lang="en-US" dirty="0">
                <a:solidFill>
                  <a:srgbClr val="323232"/>
                </a:solidFill>
              </a:rPr>
              <a:t>Countries Covered: 15</a:t>
            </a:r>
          </a:p>
          <a:p>
            <a:r>
              <a:rPr lang="en-US" dirty="0">
                <a:solidFill>
                  <a:srgbClr val="323232"/>
                </a:solidFill>
              </a:rPr>
              <a:t>Cities Covered: 141</a:t>
            </a:r>
          </a:p>
          <a:p>
            <a:r>
              <a:rPr lang="en-US" dirty="0">
                <a:solidFill>
                  <a:srgbClr val="323232"/>
                </a:solidFill>
              </a:rPr>
              <a:t>Unique Cuisines: 1,825</a:t>
            </a:r>
          </a:p>
          <a:p>
            <a:r>
              <a:rPr lang="en-US" dirty="0">
                <a:solidFill>
                  <a:srgbClr val="323232"/>
                </a:solidFill>
              </a:rPr>
              <a:t>Total Votes: 1M</a:t>
            </a:r>
          </a:p>
          <a:p>
            <a:r>
              <a:rPr lang="en-US" dirty="0">
                <a:solidFill>
                  <a:srgbClr val="323232"/>
                </a:solidFill>
              </a:rPr>
              <a:t>Average Rating: 2.89</a:t>
            </a:r>
          </a:p>
          <a:p>
            <a:endParaRPr lang="en-IN" dirty="0"/>
          </a:p>
        </p:txBody>
      </p:sp>
      <p:pic>
        <p:nvPicPr>
          <p:cNvPr id="21" name="Picture 20">
            <a:extLst>
              <a:ext uri="{FF2B5EF4-FFF2-40B4-BE49-F238E27FC236}">
                <a16:creationId xmlns:a16="http://schemas.microsoft.com/office/drawing/2014/main" id="{6C5D7A94-EECC-8857-B77D-0091BD19A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7232"/>
            <a:ext cx="12188825" cy="969091"/>
          </a:xfrm>
          <a:prstGeom prst="rect">
            <a:avLst/>
          </a:prstGeom>
        </p:spPr>
      </p:pic>
    </p:spTree>
    <p:extLst>
      <p:ext uri="{BB962C8B-B14F-4D97-AF65-F5344CB8AC3E}">
        <p14:creationId xmlns:p14="http://schemas.microsoft.com/office/powerpoint/2010/main" val="4148080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D572C-31AE-74C8-6280-71DC60454A34}"/>
              </a:ext>
            </a:extLst>
          </p:cNvPr>
          <p:cNvSpPr>
            <a:spLocks noGrp="1"/>
          </p:cNvSpPr>
          <p:nvPr>
            <p:ph type="title"/>
          </p:nvPr>
        </p:nvSpPr>
        <p:spPr/>
        <p:txBody>
          <a:bodyPr anchor="ctr"/>
          <a:lstStyle/>
          <a:p>
            <a:pPr algn="ctr"/>
            <a:r>
              <a:rPr lang="en-IN" b="1" u="sng" dirty="0">
                <a:solidFill>
                  <a:srgbClr val="323232"/>
                </a:solidFill>
              </a:rPr>
              <a:t>Table booking trend</a:t>
            </a:r>
          </a:p>
        </p:txBody>
      </p:sp>
      <p:sp>
        <p:nvSpPr>
          <p:cNvPr id="3" name="Content Placeholder 2">
            <a:extLst>
              <a:ext uri="{FF2B5EF4-FFF2-40B4-BE49-F238E27FC236}">
                <a16:creationId xmlns:a16="http://schemas.microsoft.com/office/drawing/2014/main" id="{FC9C6DD1-FC63-F14E-67FD-C262505A5CD9}"/>
              </a:ext>
            </a:extLst>
          </p:cNvPr>
          <p:cNvSpPr>
            <a:spLocks noGrp="1"/>
          </p:cNvSpPr>
          <p:nvPr>
            <p:ph idx="1"/>
          </p:nvPr>
        </p:nvSpPr>
        <p:spPr/>
        <p:txBody>
          <a:bodyPr/>
          <a:lstStyle/>
          <a:p>
            <a:r>
              <a:rPr lang="en-US" dirty="0">
                <a:solidFill>
                  <a:srgbClr val="323232"/>
                </a:solidFill>
              </a:rPr>
              <a:t>Only 12.12% of restaurants offer table booking, while 87.88% do not.</a:t>
            </a:r>
          </a:p>
          <a:p>
            <a:endParaRPr lang="en-IN" dirty="0"/>
          </a:p>
        </p:txBody>
      </p:sp>
      <p:pic>
        <p:nvPicPr>
          <p:cNvPr id="5" name="Picture 4">
            <a:extLst>
              <a:ext uri="{FF2B5EF4-FFF2-40B4-BE49-F238E27FC236}">
                <a16:creationId xmlns:a16="http://schemas.microsoft.com/office/drawing/2014/main" id="{E397EEA0-5748-1BD0-486B-70B4E92DB50A}"/>
              </a:ext>
            </a:extLst>
          </p:cNvPr>
          <p:cNvPicPr>
            <a:picLocks noChangeAspect="1"/>
          </p:cNvPicPr>
          <p:nvPr/>
        </p:nvPicPr>
        <p:blipFill>
          <a:blip r:embed="rId2">
            <a:extLst>
              <a:ext uri="{28A0092B-C50C-407E-A947-70E740481C1C}">
                <a14:useLocalDpi xmlns:a14="http://schemas.microsoft.com/office/drawing/2010/main" val="0"/>
              </a:ext>
            </a:extLst>
          </a:blip>
          <a:srcRect l="4205" t="4832" r="7486" b="3354"/>
          <a:stretch/>
        </p:blipFill>
        <p:spPr>
          <a:xfrm>
            <a:off x="2638027" y="2492895"/>
            <a:ext cx="6048673" cy="410445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0FCA50D-7738-FC69-E841-023E7F57E58E}"/>
              </a:ext>
            </a:extLst>
          </p:cNvPr>
          <p:cNvPicPr>
            <a:picLocks noChangeAspect="1"/>
          </p:cNvPicPr>
          <p:nvPr/>
        </p:nvPicPr>
        <p:blipFill>
          <a:blip r:embed="rId3">
            <a:alphaModFix amt="85000"/>
          </a:blip>
          <a:stretch>
            <a:fillRect/>
          </a:stretch>
        </p:blipFill>
        <p:spPr>
          <a:xfrm>
            <a:off x="9190756" y="3140968"/>
            <a:ext cx="2634170" cy="2160240"/>
          </a:xfrm>
          <a:prstGeom prst="rect">
            <a:avLst/>
          </a:prstGeom>
          <a:ln>
            <a:noFill/>
          </a:ln>
          <a:effectLst>
            <a:softEdge rad="112500"/>
          </a:effectLst>
        </p:spPr>
      </p:pic>
    </p:spTree>
    <p:extLst>
      <p:ext uri="{BB962C8B-B14F-4D97-AF65-F5344CB8AC3E}">
        <p14:creationId xmlns:p14="http://schemas.microsoft.com/office/powerpoint/2010/main" val="2800098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1CD4-968E-E750-06F4-D35328DE0C88}"/>
              </a:ext>
            </a:extLst>
          </p:cNvPr>
          <p:cNvSpPr>
            <a:spLocks noGrp="1"/>
          </p:cNvSpPr>
          <p:nvPr>
            <p:ph type="title"/>
          </p:nvPr>
        </p:nvSpPr>
        <p:spPr/>
        <p:txBody>
          <a:bodyPr anchor="ctr"/>
          <a:lstStyle/>
          <a:p>
            <a:pPr algn="ctr"/>
            <a:r>
              <a:rPr lang="en-IN" u="sng" dirty="0">
                <a:solidFill>
                  <a:srgbClr val="323232"/>
                </a:solidFill>
              </a:rPr>
              <a:t>Online Delivery Distribution</a:t>
            </a:r>
          </a:p>
        </p:txBody>
      </p:sp>
      <p:sp>
        <p:nvSpPr>
          <p:cNvPr id="3" name="Content Placeholder 2">
            <a:extLst>
              <a:ext uri="{FF2B5EF4-FFF2-40B4-BE49-F238E27FC236}">
                <a16:creationId xmlns:a16="http://schemas.microsoft.com/office/drawing/2014/main" id="{BE9091AF-CAD8-5AA1-FBD3-E17628BF2860}"/>
              </a:ext>
            </a:extLst>
          </p:cNvPr>
          <p:cNvSpPr>
            <a:spLocks noGrp="1"/>
          </p:cNvSpPr>
          <p:nvPr>
            <p:ph idx="1"/>
          </p:nvPr>
        </p:nvSpPr>
        <p:spPr/>
        <p:txBody>
          <a:bodyPr/>
          <a:lstStyle/>
          <a:p>
            <a:r>
              <a:rPr lang="en-US" dirty="0">
                <a:solidFill>
                  <a:srgbClr val="323232"/>
                </a:solidFill>
              </a:rPr>
              <a:t>25.66% of restaurants provide online delivery, whereas 74.34% do not.</a:t>
            </a:r>
          </a:p>
          <a:p>
            <a:endParaRPr lang="en-IN" dirty="0"/>
          </a:p>
        </p:txBody>
      </p:sp>
      <p:pic>
        <p:nvPicPr>
          <p:cNvPr id="5" name="Picture 4">
            <a:extLst>
              <a:ext uri="{FF2B5EF4-FFF2-40B4-BE49-F238E27FC236}">
                <a16:creationId xmlns:a16="http://schemas.microsoft.com/office/drawing/2014/main" id="{3BC1A84A-D020-1EFE-D987-36D1775EF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12" y="2748761"/>
            <a:ext cx="5115639" cy="377242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D1FBC87-E565-1DD7-F147-095800BCD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572" y="2050787"/>
            <a:ext cx="4876800" cy="4876800"/>
          </a:xfrm>
          <a:prstGeom prst="rect">
            <a:avLst/>
          </a:prstGeom>
        </p:spPr>
      </p:pic>
    </p:spTree>
    <p:extLst>
      <p:ext uri="{BB962C8B-B14F-4D97-AF65-F5344CB8AC3E}">
        <p14:creationId xmlns:p14="http://schemas.microsoft.com/office/powerpoint/2010/main" val="10212137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potx" id="{50B211C3-0308-4A23-B662-EA2AE6F4DF70}" vid="{1581190B-70AB-4E5E-B6DA-D42AF0078983}"/>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TotalTime>
  <Words>602</Words>
  <Application>Microsoft Office PowerPoint</Application>
  <PresentationFormat>Custom</PresentationFormat>
  <Paragraphs>90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Cambria</vt:lpstr>
      <vt:lpstr>Red Radial 16x9</vt:lpstr>
      <vt:lpstr>ZOMATO RESTAURANT ANALYSIS</vt:lpstr>
      <vt:lpstr>Presented By</vt:lpstr>
      <vt:lpstr>Overview</vt:lpstr>
      <vt:lpstr>Introduction </vt:lpstr>
      <vt:lpstr>objective</vt:lpstr>
      <vt:lpstr>Data overview</vt:lpstr>
      <vt:lpstr>Key metrics</vt:lpstr>
      <vt:lpstr>Table booking trend</vt:lpstr>
      <vt:lpstr>Online Delivery Distribution</vt:lpstr>
      <vt:lpstr>Cost vs Votes Comparison</vt:lpstr>
      <vt:lpstr>Monthly Restaurant Trends</vt:lpstr>
      <vt:lpstr>Top Cuisines by Restaurant Count</vt:lpstr>
      <vt:lpstr>Top country's by Restaurant Count</vt:lpstr>
      <vt:lpstr>City-wise Restaurant Distribution (India)</vt:lpstr>
      <vt:lpstr> Power Bi  dashboard</vt:lpstr>
      <vt:lpstr>PowerPoint Presentation</vt:lpstr>
      <vt:lpstr>conclusion</vt:lpstr>
      <vt:lpstr>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ankit yadav</dc:creator>
  <cp:lastModifiedBy>Pratiksha Kudachi</cp:lastModifiedBy>
  <cp:revision>16</cp:revision>
  <dcterms:created xsi:type="dcterms:W3CDTF">2025-03-01T14:23:09Z</dcterms:created>
  <dcterms:modified xsi:type="dcterms:W3CDTF">2025-03-03T06:51:54Z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