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5" r:id="rId17"/>
    <p:sldId id="270" r:id="rId18"/>
    <p:sldId id="276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4623-F191-4FEF-B78E-B3F6132B58CE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4A28-706D-459E-BA6B-8DAC0168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904999"/>
          </a:xfrm>
        </p:spPr>
        <p:txBody>
          <a:bodyPr/>
          <a:lstStyle/>
          <a:p>
            <a:r>
              <a:rPr lang="en-US" dirty="0" smtClean="0"/>
              <a:t>IMDB Movie Rating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Ajay </a:t>
            </a:r>
            <a:r>
              <a:rPr lang="en-US" dirty="0" err="1" smtClean="0">
                <a:solidFill>
                  <a:schemeClr val="tx1"/>
                </a:solidFill>
              </a:rPr>
              <a:t>Iyer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Bhavya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Rohan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Pais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Shriniwas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Ayyer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from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                                                        0</a:t>
            </a:r>
            <a:endParaRPr lang="en-US" sz="2200" dirty="0" smtClean="0"/>
          </a:p>
          <a:p>
            <a:r>
              <a:rPr lang="en-US" sz="2800" dirty="0" smtClean="0"/>
              <a:t>Therefore</a:t>
            </a:r>
            <a:r>
              <a:rPr lang="en-US" sz="2800" dirty="0" smtClean="0"/>
              <a:t>, P</a:t>
            </a:r>
            <a:r>
              <a:rPr lang="en-US" sz="2000" dirty="0" smtClean="0"/>
              <a:t>1</a:t>
            </a:r>
            <a:r>
              <a:rPr lang="en-US" sz="2800" dirty="0" smtClean="0"/>
              <a:t> = P (X &gt;0) = </a:t>
            </a:r>
            <a:r>
              <a:rPr lang="en-US" sz="2800" dirty="0" smtClean="0"/>
              <a:t>1-  ∑   P</a:t>
            </a:r>
            <a:r>
              <a:rPr lang="en-US" sz="2000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/>
              <a:t>(x </a:t>
            </a:r>
            <a:r>
              <a:rPr lang="en-US" sz="2800" dirty="0" smtClean="0"/>
              <a:t>,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err="1" smtClean="0"/>
              <a:t>i</a:t>
            </a:r>
            <a:r>
              <a:rPr lang="en-US" sz="2800" dirty="0" smtClean="0"/>
              <a:t>,  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smtClean="0"/>
              <a:t>s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x =-∞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predict that Inception will cross Shawshank at time instant ‘t</a:t>
            </a:r>
            <a:r>
              <a:rPr lang="en-US" sz="2000" dirty="0"/>
              <a:t>n</a:t>
            </a:r>
            <a:r>
              <a:rPr lang="en-US" sz="2800" dirty="0"/>
              <a:t>’ and the probability of our prediction coming true is P</a:t>
            </a:r>
            <a:r>
              <a:rPr lang="en-US" sz="2000" dirty="0"/>
              <a:t>1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/>
              <a:t>Case 2 : At time ‘t</a:t>
            </a:r>
            <a:r>
              <a:rPr lang="en-US" sz="2400" dirty="0"/>
              <a:t>n</a:t>
            </a:r>
            <a:r>
              <a:rPr lang="en-US" sz="4000" dirty="0"/>
              <a:t>’ V</a:t>
            </a:r>
            <a:r>
              <a:rPr lang="en-US" sz="2400" dirty="0"/>
              <a:t>s</a:t>
            </a:r>
            <a:r>
              <a:rPr lang="en-US" sz="4000" dirty="0"/>
              <a:t> = V</a:t>
            </a:r>
            <a:r>
              <a:rPr lang="en-US" sz="2400" dirty="0"/>
              <a:t>i</a:t>
            </a:r>
            <a:r>
              <a:rPr lang="en-US" sz="4000" dirty="0"/>
              <a:t> , </a:t>
            </a:r>
            <a:r>
              <a:rPr lang="en-US" sz="4000" dirty="0" err="1"/>
              <a:t>R</a:t>
            </a:r>
            <a:r>
              <a:rPr lang="en-US" sz="2400" dirty="0" err="1"/>
              <a:t>s</a:t>
            </a:r>
            <a:r>
              <a:rPr lang="en-US" sz="4000" dirty="0" err="1"/>
              <a:t>≠R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</a:t>
            </a:r>
            <a:r>
              <a:rPr lang="en-US" sz="2000" dirty="0" smtClean="0"/>
              <a:t>i</a:t>
            </a:r>
            <a:r>
              <a:rPr lang="en-US" sz="2800" dirty="0" smtClean="0"/>
              <a:t> &gt; W</a:t>
            </a:r>
            <a:r>
              <a:rPr lang="en-US" sz="2000" dirty="0" smtClean="0"/>
              <a:t>s</a:t>
            </a:r>
            <a:r>
              <a:rPr lang="en-US" sz="2800" dirty="0" smtClean="0"/>
              <a:t> only if R</a:t>
            </a:r>
            <a:r>
              <a:rPr lang="en-US" sz="2000" dirty="0" smtClean="0"/>
              <a:t>i</a:t>
            </a:r>
            <a:r>
              <a:rPr lang="en-US" sz="2800" dirty="0" smtClean="0"/>
              <a:t> &gt; R</a:t>
            </a:r>
            <a:r>
              <a:rPr lang="en-US" sz="2000" dirty="0" smtClean="0"/>
              <a:t>s</a:t>
            </a:r>
          </a:p>
          <a:p>
            <a:r>
              <a:rPr lang="en-US" sz="2800" dirty="0" smtClean="0"/>
              <a:t>Therefore, P( Inception &gt; Shawshank 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= </a:t>
            </a:r>
            <a:r>
              <a:rPr lang="en-US" sz="2800" dirty="0" smtClean="0"/>
              <a:t>P ( </a:t>
            </a:r>
            <a:r>
              <a:rPr lang="en-US" sz="2800" dirty="0" smtClean="0"/>
              <a:t>W</a:t>
            </a:r>
            <a:r>
              <a:rPr lang="en-US" sz="2000" dirty="0" smtClean="0"/>
              <a:t>i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)&gt; W</a:t>
            </a:r>
            <a:r>
              <a:rPr lang="en-US" sz="2000" dirty="0" smtClean="0"/>
              <a:t>s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)) </a:t>
            </a:r>
            <a:r>
              <a:rPr lang="en-US" sz="2800" dirty="0" smtClean="0"/>
              <a:t>→ P(R</a:t>
            </a:r>
            <a:r>
              <a:rPr lang="en-US" sz="2000" dirty="0" smtClean="0"/>
              <a:t>i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)&gt;R</a:t>
            </a:r>
            <a:r>
              <a:rPr lang="en-US" sz="2000" dirty="0" smtClean="0"/>
              <a:t>s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))                                                                         </a:t>
            </a:r>
          </a:p>
          <a:p>
            <a:r>
              <a:rPr lang="en-US" sz="2800" dirty="0" smtClean="0"/>
              <a:t>R</a:t>
            </a:r>
            <a:r>
              <a:rPr lang="en-US" sz="2000" dirty="0" smtClean="0"/>
              <a:t>s</a:t>
            </a:r>
            <a:r>
              <a:rPr lang="en-US" sz="2800" dirty="0" smtClean="0"/>
              <a:t>(t) and </a:t>
            </a:r>
            <a:r>
              <a:rPr lang="en-US" sz="2800" dirty="0" err="1" smtClean="0"/>
              <a:t>R</a:t>
            </a:r>
            <a:r>
              <a:rPr lang="en-US" sz="2000" dirty="0" err="1" smtClean="0"/>
              <a:t>i</a:t>
            </a:r>
            <a:r>
              <a:rPr lang="en-US" sz="2800" dirty="0" smtClean="0"/>
              <a:t>(t)      Markov chains with 91 states from 1.0 – 10.0</a:t>
            </a:r>
          </a:p>
          <a:p>
            <a:r>
              <a:rPr lang="en-US" sz="2800" dirty="0" smtClean="0"/>
              <a:t>Therefore </a:t>
            </a:r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r>
              <a:rPr lang="en-US" sz="2800" dirty="0" smtClean="0"/>
              <a:t> = P (</a:t>
            </a:r>
            <a:r>
              <a:rPr lang="en-US" sz="2800" dirty="0" err="1" smtClean="0"/>
              <a:t>W</a:t>
            </a:r>
            <a:r>
              <a:rPr lang="en-US" sz="2000" dirty="0" err="1" smtClean="0"/>
              <a:t>i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 &gt;W</a:t>
            </a:r>
            <a:r>
              <a:rPr lang="en-US" sz="2000" dirty="0" smtClean="0"/>
              <a:t>s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)) =</a:t>
            </a:r>
          </a:p>
          <a:p>
            <a:pPr>
              <a:buNone/>
            </a:pPr>
            <a:r>
              <a:rPr lang="en-US" sz="2800" dirty="0" smtClean="0"/>
              <a:t>      9.9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∑     P(</a:t>
            </a:r>
            <a:r>
              <a:rPr lang="en-US" sz="2800" dirty="0" err="1" smtClean="0"/>
              <a:t>R</a:t>
            </a:r>
            <a:r>
              <a:rPr lang="en-US" sz="2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 &gt; k |R</a:t>
            </a:r>
            <a:r>
              <a:rPr lang="en-US" sz="2000" dirty="0" smtClean="0"/>
              <a:t>s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000" dirty="0" err="1" smtClean="0"/>
              <a:t>n</a:t>
            </a:r>
            <a:r>
              <a:rPr lang="en-US" sz="2800" dirty="0" smtClean="0"/>
              <a:t>) = k</a:t>
            </a:r>
            <a:r>
              <a:rPr lang="en-US" sz="2800" dirty="0" smtClean="0"/>
              <a:t>)*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ns</a:t>
            </a:r>
            <a:r>
              <a:rPr lang="en-US" sz="2800" dirty="0" smtClean="0"/>
              <a:t> (k)</a:t>
            </a:r>
          </a:p>
          <a:p>
            <a:pPr>
              <a:buNone/>
            </a:pPr>
            <a:r>
              <a:rPr lang="en-US" sz="2800" dirty="0" smtClean="0"/>
              <a:t>     k=6.9</a:t>
            </a:r>
            <a:endParaRPr lang="en-US" sz="2800" dirty="0" smtClean="0"/>
          </a:p>
          <a:p>
            <a:endParaRPr lang="en-US" sz="2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971800" y="30480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Case 3:</a:t>
            </a:r>
            <a:r>
              <a:rPr lang="en-US" sz="4000" u="sng" dirty="0" smtClean="0"/>
              <a:t>At time ‘</a:t>
            </a:r>
            <a:r>
              <a:rPr lang="en-US" sz="4000" u="sng" dirty="0" err="1" smtClean="0"/>
              <a:t>t</a:t>
            </a:r>
            <a:r>
              <a:rPr lang="en-US" sz="2400" u="sng" dirty="0" err="1" smtClean="0"/>
              <a:t>n</a:t>
            </a:r>
            <a:r>
              <a:rPr lang="en-US" sz="4000" u="sng" dirty="0" smtClean="0"/>
              <a:t>’ V</a:t>
            </a:r>
            <a:r>
              <a:rPr lang="en-US" sz="2400" u="sng" dirty="0" smtClean="0"/>
              <a:t>i</a:t>
            </a:r>
            <a:r>
              <a:rPr lang="en-US" sz="4000" u="sng" dirty="0" smtClean="0"/>
              <a:t> &gt; V</a:t>
            </a:r>
            <a:r>
              <a:rPr lang="en-US" sz="2400" u="sng" dirty="0" smtClean="0"/>
              <a:t>s</a:t>
            </a:r>
            <a:r>
              <a:rPr lang="en-US" sz="4000" u="sng" dirty="0" smtClean="0"/>
              <a:t> ,R</a:t>
            </a:r>
            <a:r>
              <a:rPr lang="en-US" sz="2400" u="sng" dirty="0" smtClean="0"/>
              <a:t>i</a:t>
            </a:r>
            <a:r>
              <a:rPr lang="en-US" sz="4000" u="sng" dirty="0" smtClean="0"/>
              <a:t>&gt; R</a:t>
            </a:r>
            <a:r>
              <a:rPr lang="en-US" sz="2400" u="sng" dirty="0" smtClean="0"/>
              <a:t>s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 smtClean="0"/>
              <a:t>and R are the only parameters that affect the weighted average of a </a:t>
            </a:r>
            <a:r>
              <a:rPr lang="en-US" dirty="0" smtClean="0"/>
              <a:t>movie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easily conclude that </a:t>
            </a:r>
            <a:r>
              <a:rPr lang="en-US" dirty="0" err="1" smtClean="0"/>
              <a:t>W</a:t>
            </a:r>
            <a:r>
              <a:rPr lang="en-US" sz="2000" dirty="0" err="1" smtClean="0"/>
              <a:t>i</a:t>
            </a:r>
            <a:r>
              <a:rPr lang="en-US" dirty="0" smtClean="0"/>
              <a:t>(t) &gt; W</a:t>
            </a:r>
            <a:r>
              <a:rPr lang="en-US" sz="2000" dirty="0" smtClean="0"/>
              <a:t>s</a:t>
            </a:r>
            <a:r>
              <a:rPr lang="en-US" dirty="0" smtClean="0"/>
              <a:t>(t)</a:t>
            </a:r>
            <a:r>
              <a:rPr lang="en-US" dirty="0"/>
              <a:t> </a:t>
            </a:r>
            <a:r>
              <a:rPr lang="en-US" dirty="0" smtClean="0"/>
              <a:t>with probability P</a:t>
            </a:r>
            <a:r>
              <a:rPr lang="en-US" sz="2000" dirty="0" smtClean="0"/>
              <a:t>3</a:t>
            </a:r>
            <a:r>
              <a:rPr lang="en-US" dirty="0" smtClean="0"/>
              <a:t>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Case 4: </a:t>
            </a:r>
            <a:r>
              <a:rPr lang="en-US" u="sng" dirty="0" smtClean="0"/>
              <a:t>At time ‘</a:t>
            </a:r>
            <a:r>
              <a:rPr lang="en-US" u="sng" dirty="0" err="1" smtClean="0"/>
              <a:t>t</a:t>
            </a:r>
            <a:r>
              <a:rPr lang="en-US" sz="2700" u="sng" dirty="0" err="1" smtClean="0"/>
              <a:t>n</a:t>
            </a:r>
            <a:r>
              <a:rPr lang="en-US" u="sng" dirty="0" smtClean="0"/>
              <a:t>’ R</a:t>
            </a:r>
            <a:r>
              <a:rPr lang="en-US" sz="2700" u="sng" dirty="0" smtClean="0"/>
              <a:t>s</a:t>
            </a:r>
            <a:r>
              <a:rPr lang="en-US" u="sng" dirty="0" smtClean="0"/>
              <a:t>&gt;</a:t>
            </a:r>
            <a:r>
              <a:rPr lang="en-US" u="sng" dirty="0" err="1" smtClean="0"/>
              <a:t>R</a:t>
            </a:r>
            <a:r>
              <a:rPr lang="en-US" sz="2700" u="sng" dirty="0" err="1" smtClean="0"/>
              <a:t>i</a:t>
            </a:r>
            <a:r>
              <a:rPr lang="en-US" u="sng" dirty="0" smtClean="0"/>
              <a:t> , V</a:t>
            </a:r>
            <a:r>
              <a:rPr lang="en-US" sz="2700" u="sng" dirty="0" smtClean="0"/>
              <a:t>i</a:t>
            </a:r>
            <a:r>
              <a:rPr lang="en-US" u="sng" dirty="0" smtClean="0"/>
              <a:t> ≠ V</a:t>
            </a:r>
            <a:r>
              <a:rPr lang="en-US" sz="2700" u="sng" dirty="0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</a:t>
            </a:r>
            <a:r>
              <a:rPr lang="en-US" sz="1800" dirty="0" smtClean="0"/>
              <a:t>s</a:t>
            </a:r>
            <a:r>
              <a:rPr lang="en-US" sz="2400" dirty="0" smtClean="0"/>
              <a:t> = R</a:t>
            </a:r>
            <a:r>
              <a:rPr lang="en-US" sz="1800" dirty="0" smtClean="0"/>
              <a:t>i</a:t>
            </a:r>
            <a:r>
              <a:rPr lang="en-US" sz="2400" dirty="0" smtClean="0"/>
              <a:t> + X       ;where X ={ 0.1 to 1.1 }</a:t>
            </a:r>
          </a:p>
          <a:p>
            <a:r>
              <a:rPr lang="en-US" sz="2400" dirty="0" smtClean="0"/>
              <a:t>V</a:t>
            </a:r>
            <a:r>
              <a:rPr lang="en-US" sz="1800" dirty="0" smtClean="0"/>
              <a:t>i</a:t>
            </a:r>
            <a:r>
              <a:rPr lang="en-US" sz="2400" dirty="0" smtClean="0"/>
              <a:t> = V</a:t>
            </a:r>
            <a:r>
              <a:rPr lang="en-US" sz="1800" dirty="0" smtClean="0"/>
              <a:t>s</a:t>
            </a:r>
            <a:r>
              <a:rPr lang="en-US" sz="2400" dirty="0" smtClean="0"/>
              <a:t> + Y </a:t>
            </a:r>
            <a:r>
              <a:rPr lang="en-US" sz="2400" dirty="0" smtClean="0"/>
              <a:t>      ;where Y ={…-2,-1,0,1,2,3,…}</a:t>
            </a:r>
          </a:p>
          <a:p>
            <a:r>
              <a:rPr lang="en-US" sz="2400" dirty="0" smtClean="0"/>
              <a:t>V</a:t>
            </a:r>
            <a:r>
              <a:rPr lang="en-US" sz="1800" dirty="0" smtClean="0"/>
              <a:t>i</a:t>
            </a:r>
            <a:r>
              <a:rPr lang="en-US" sz="2400" dirty="0" smtClean="0"/>
              <a:t> has to greater than V</a:t>
            </a:r>
            <a:r>
              <a:rPr lang="en-US" sz="1800" dirty="0" smtClean="0"/>
              <a:t>s</a:t>
            </a:r>
            <a:r>
              <a:rPr lang="en-US" sz="2400" dirty="0" smtClean="0"/>
              <a:t> by a margin ‘Y’ </a:t>
            </a:r>
            <a:endParaRPr lang="en-US" sz="2400" dirty="0" smtClean="0"/>
          </a:p>
          <a:p>
            <a:r>
              <a:rPr lang="en-US" sz="2400" dirty="0" smtClean="0"/>
              <a:t>Y </a:t>
            </a:r>
            <a:r>
              <a:rPr lang="en-US" sz="2400" dirty="0" smtClean="0"/>
              <a:t>   arrival </a:t>
            </a:r>
            <a:r>
              <a:rPr lang="en-US" sz="2400" dirty="0" smtClean="0"/>
              <a:t>rate of regular voters for </a:t>
            </a:r>
            <a:r>
              <a:rPr lang="en-US" sz="2400" dirty="0" err="1" smtClean="0"/>
              <a:t>Shawshank</a:t>
            </a:r>
            <a:r>
              <a:rPr lang="en-US" sz="2400" dirty="0" smtClean="0"/>
              <a:t> and Inception, value of Vs at time ‘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’,</a:t>
            </a:r>
          </a:p>
          <a:p>
            <a:r>
              <a:rPr lang="en-US" sz="2400" dirty="0" smtClean="0"/>
              <a:t>Y   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 </a:t>
            </a:r>
            <a:r>
              <a:rPr lang="en-US" sz="2400" dirty="0" smtClean="0"/>
              <a:t>{values such that </a:t>
            </a:r>
            <a:r>
              <a:rPr lang="en-US" sz="2400" dirty="0" smtClean="0"/>
              <a:t>W</a:t>
            </a:r>
            <a:r>
              <a:rPr lang="en-US" sz="1800" dirty="0" smtClean="0"/>
              <a:t>i</a:t>
            </a:r>
            <a:r>
              <a:rPr lang="en-US" sz="2400" dirty="0" smtClean="0"/>
              <a:t> ≤ </a:t>
            </a:r>
            <a:r>
              <a:rPr lang="en-US" sz="2400" dirty="0" smtClean="0"/>
              <a:t>W</a:t>
            </a:r>
            <a:r>
              <a:rPr lang="en-US" sz="1800" dirty="0" smtClean="0"/>
              <a:t>s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and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 {values such that W</a:t>
            </a:r>
            <a:r>
              <a:rPr lang="en-US" sz="1800" dirty="0" smtClean="0"/>
              <a:t>i</a:t>
            </a:r>
            <a:r>
              <a:rPr lang="en-US" sz="2400" dirty="0" smtClean="0"/>
              <a:t>&gt; W</a:t>
            </a:r>
            <a:r>
              <a:rPr lang="en-US" sz="1800" dirty="0" smtClean="0"/>
              <a:t>s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Therefore we find the probability such that for a given value of X=x, Y takes a value y ε S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P(W</a:t>
            </a:r>
            <a:r>
              <a:rPr lang="en-US" sz="18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&gt; W</a:t>
            </a:r>
            <a:r>
              <a:rPr lang="en-US" sz="1800" dirty="0" smtClean="0"/>
              <a:t>s</a:t>
            </a:r>
            <a:r>
              <a:rPr lang="en-US" sz="2400" dirty="0" smtClean="0"/>
              <a:t>) = P</a:t>
            </a:r>
            <a:r>
              <a:rPr lang="en-US" sz="1800" dirty="0" smtClean="0"/>
              <a:t>4</a:t>
            </a:r>
            <a:r>
              <a:rPr lang="en-US" sz="2400" dirty="0" smtClean="0"/>
              <a:t> = P (Y = y ε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|X=x)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66800" y="31242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66800" y="3962400"/>
            <a:ext cx="152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Case 5 : At time ‘</a:t>
            </a:r>
            <a:r>
              <a:rPr lang="en-US" u="sng" dirty="0" err="1" smtClean="0"/>
              <a:t>t</a:t>
            </a:r>
            <a:r>
              <a:rPr lang="en-US" sz="2700" u="sng" dirty="0" err="1" smtClean="0"/>
              <a:t>n</a:t>
            </a:r>
            <a:r>
              <a:rPr lang="en-US" u="sng" dirty="0" smtClean="0"/>
              <a:t>’ V</a:t>
            </a:r>
            <a:r>
              <a:rPr lang="en-US" sz="2700" u="sng" dirty="0" smtClean="0"/>
              <a:t>s</a:t>
            </a:r>
            <a:r>
              <a:rPr lang="en-US" u="sng" dirty="0" smtClean="0"/>
              <a:t> &gt; V</a:t>
            </a:r>
            <a:r>
              <a:rPr lang="en-US" sz="2700" u="sng" dirty="0" smtClean="0"/>
              <a:t>i</a:t>
            </a:r>
            <a:r>
              <a:rPr lang="en-US" u="sng" dirty="0" smtClean="0"/>
              <a:t> , R</a:t>
            </a:r>
            <a:r>
              <a:rPr lang="en-US" sz="2700" u="sng" dirty="0" smtClean="0"/>
              <a:t>i</a:t>
            </a:r>
            <a:r>
              <a:rPr lang="en-US" u="sng" dirty="0" smtClean="0"/>
              <a:t> ≠ R</a:t>
            </a:r>
            <a:r>
              <a:rPr lang="en-US" sz="2700" u="sng" dirty="0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</a:t>
            </a:r>
            <a:r>
              <a:rPr lang="en-US" sz="2000" dirty="0" smtClean="0"/>
              <a:t>s</a:t>
            </a:r>
            <a:r>
              <a:rPr lang="en-US" dirty="0" smtClean="0"/>
              <a:t> = V</a:t>
            </a:r>
            <a:r>
              <a:rPr lang="en-US" sz="2000" dirty="0" smtClean="0"/>
              <a:t>i</a:t>
            </a:r>
            <a:r>
              <a:rPr lang="en-US" dirty="0" smtClean="0"/>
              <a:t> + X </a:t>
            </a:r>
            <a:r>
              <a:rPr lang="en-US" dirty="0" smtClean="0"/>
              <a:t>; where X = {1,2,3..}</a:t>
            </a:r>
          </a:p>
          <a:p>
            <a:r>
              <a:rPr lang="en-US" dirty="0" smtClean="0"/>
              <a:t>R</a:t>
            </a:r>
            <a:r>
              <a:rPr lang="en-US" sz="2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has to be greater than Rs </a:t>
            </a:r>
            <a:r>
              <a:rPr lang="en-US" dirty="0" smtClean="0"/>
              <a:t>by a </a:t>
            </a:r>
            <a:r>
              <a:rPr lang="en-US" dirty="0" smtClean="0"/>
              <a:t>margin Y </a:t>
            </a:r>
          </a:p>
          <a:p>
            <a:r>
              <a:rPr lang="en-US" dirty="0" smtClean="0"/>
              <a:t>R</a:t>
            </a:r>
            <a:r>
              <a:rPr lang="en-US" sz="2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R</a:t>
            </a:r>
            <a:r>
              <a:rPr lang="en-US" sz="2000" dirty="0" smtClean="0"/>
              <a:t>s</a:t>
            </a:r>
            <a:r>
              <a:rPr lang="en-US" dirty="0" smtClean="0"/>
              <a:t> + </a:t>
            </a:r>
            <a:r>
              <a:rPr lang="en-US" dirty="0" smtClean="0"/>
              <a:t>Y ; where Y = {-1.1 to 1.1)</a:t>
            </a:r>
          </a:p>
          <a:p>
            <a:r>
              <a:rPr lang="en-US" dirty="0" smtClean="0"/>
              <a:t>Y    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 {values of Y such that </a:t>
            </a:r>
            <a:r>
              <a:rPr lang="en-US" dirty="0" smtClean="0"/>
              <a:t>W</a:t>
            </a:r>
            <a:r>
              <a:rPr lang="en-US" sz="2000" dirty="0" smtClean="0"/>
              <a:t>i</a:t>
            </a:r>
            <a:r>
              <a:rPr lang="en-US" dirty="0" smtClean="0"/>
              <a:t> ≤ W</a:t>
            </a:r>
            <a:r>
              <a:rPr lang="en-US" sz="2000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and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 {values of y such that W</a:t>
            </a:r>
            <a:r>
              <a:rPr lang="en-US" sz="2000" dirty="0" smtClean="0"/>
              <a:t>i</a:t>
            </a:r>
            <a:r>
              <a:rPr lang="en-US" dirty="0" smtClean="0"/>
              <a:t> &gt; W</a:t>
            </a:r>
            <a:r>
              <a:rPr lang="en-US" sz="2000" dirty="0" smtClean="0"/>
              <a:t>s</a:t>
            </a:r>
            <a:r>
              <a:rPr lang="en-US" dirty="0" smtClean="0"/>
              <a:t>}</a:t>
            </a:r>
          </a:p>
          <a:p>
            <a:r>
              <a:rPr lang="en-US" dirty="0" smtClean="0"/>
              <a:t>probability that for a given value of X=x, Y takes a value y ε S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P (W</a:t>
            </a:r>
            <a:r>
              <a:rPr lang="en-US" sz="2000" dirty="0" smtClean="0"/>
              <a:t>i</a:t>
            </a:r>
            <a:r>
              <a:rPr lang="en-US" dirty="0" smtClean="0"/>
              <a:t> &gt; W</a:t>
            </a:r>
            <a:r>
              <a:rPr lang="en-US" sz="2000" dirty="0" smtClean="0"/>
              <a:t>s</a:t>
            </a:r>
            <a:r>
              <a:rPr lang="en-US" dirty="0" smtClean="0"/>
              <a:t>) = P</a:t>
            </a:r>
            <a:r>
              <a:rPr lang="en-US" sz="2000" dirty="0" smtClean="0"/>
              <a:t>4</a:t>
            </a:r>
            <a:r>
              <a:rPr lang="en-US" dirty="0" smtClean="0"/>
              <a:t> = P (Y = y ε S</a:t>
            </a:r>
            <a:r>
              <a:rPr lang="en-US" baseline="-25000" dirty="0" smtClean="0"/>
              <a:t>2</a:t>
            </a:r>
            <a:r>
              <a:rPr lang="en-US" dirty="0" smtClean="0"/>
              <a:t>|X = x)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143000" y="34290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IMDB site provides datasets which are inconsistent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criterion </a:t>
            </a:r>
            <a:r>
              <a:rPr lang="en-US" sz="2800" dirty="0" smtClean="0"/>
              <a:t>for regular voters is not </a:t>
            </a:r>
            <a:r>
              <a:rPr lang="en-US" sz="2800" dirty="0" smtClean="0"/>
              <a:t>mentioned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   various assumptions</a:t>
            </a:r>
          </a:p>
          <a:p>
            <a:endParaRPr lang="en-US" sz="2800" dirty="0" smtClean="0"/>
          </a:p>
          <a:p>
            <a:r>
              <a:rPr lang="en-US" sz="2800" dirty="0" smtClean="0"/>
              <a:t>The probability value of </a:t>
            </a:r>
            <a:r>
              <a:rPr lang="en-US" sz="2800" dirty="0" err="1" smtClean="0"/>
              <a:t>skellam</a:t>
            </a:r>
            <a:r>
              <a:rPr lang="en-US" sz="2800" dirty="0" smtClean="0"/>
              <a:t> distribution could not be computed for larger values of </a:t>
            </a:r>
            <a:r>
              <a:rPr lang="el-GR" sz="2800" dirty="0" smtClean="0"/>
              <a:t>λ</a:t>
            </a:r>
            <a:r>
              <a:rPr lang="en-US" sz="1800" dirty="0" smtClean="0"/>
              <a:t>1</a:t>
            </a:r>
            <a:r>
              <a:rPr lang="en-US" sz="2800" dirty="0" smtClean="0"/>
              <a:t> and </a:t>
            </a:r>
            <a:r>
              <a:rPr lang="el-GR" sz="2800" dirty="0" smtClean="0"/>
              <a:t>λ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4" name="Right Arrow 3"/>
          <p:cNvSpPr/>
          <p:nvPr/>
        </p:nvSpPr>
        <p:spPr>
          <a:xfrm>
            <a:off x="914400" y="3352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Rounding off the R(t) and W(t) to the 1</a:t>
            </a:r>
            <a:r>
              <a:rPr lang="en-US" baseline="30000" dirty="0" smtClean="0"/>
              <a:t>st</a:t>
            </a:r>
            <a:r>
              <a:rPr lang="en-US" dirty="0" smtClean="0"/>
              <a:t> decimal              errors for large data sets.</a:t>
            </a:r>
          </a:p>
          <a:p>
            <a:pPr>
              <a:buNone/>
            </a:pPr>
            <a:r>
              <a:rPr lang="en-US" dirty="0" smtClean="0"/>
              <a:t>Ballot stuffing is not completely eliminated</a:t>
            </a:r>
          </a:p>
          <a:p>
            <a:r>
              <a:rPr lang="en-US" dirty="0" smtClean="0"/>
              <a:t>As t   ∞, a user who wasn’t a regular voter for </a:t>
            </a:r>
            <a:r>
              <a:rPr lang="en-US" dirty="0" err="1" smtClean="0"/>
              <a:t>Shawshank</a:t>
            </a:r>
            <a:r>
              <a:rPr lang="en-US" dirty="0" smtClean="0"/>
              <a:t> can become a Regular voter for Inception    </a:t>
            </a:r>
            <a:r>
              <a:rPr lang="en-US" dirty="0" err="1" smtClean="0"/>
              <a:t>Inception</a:t>
            </a:r>
            <a:r>
              <a:rPr lang="en-US" dirty="0" smtClean="0"/>
              <a:t> advantage.</a:t>
            </a:r>
          </a:p>
          <a:p>
            <a:r>
              <a:rPr lang="en-US" dirty="0" smtClean="0"/>
              <a:t>Not completely unbiased</a:t>
            </a:r>
          </a:p>
          <a:p>
            <a:r>
              <a:rPr lang="en-US" dirty="0" smtClean="0"/>
              <a:t>A voter can’t rate a movie more than once</a:t>
            </a:r>
          </a:p>
          <a:p>
            <a:r>
              <a:rPr lang="en-US" dirty="0" smtClean="0"/>
              <a:t>Possibility of ambiguity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09600" y="2209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0" y="3200400"/>
            <a:ext cx="152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438400" y="4038600"/>
            <a:ext cx="152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votes from a non-regular </a:t>
            </a:r>
            <a:r>
              <a:rPr lang="en-US" dirty="0" smtClean="0"/>
              <a:t>voters not considered</a:t>
            </a:r>
          </a:p>
          <a:p>
            <a:r>
              <a:rPr lang="en-US" dirty="0" smtClean="0"/>
              <a:t>Votes from </a:t>
            </a:r>
            <a:r>
              <a:rPr lang="en-US" i="1" dirty="0" smtClean="0"/>
              <a:t>NRV</a:t>
            </a:r>
            <a:r>
              <a:rPr lang="en-US" dirty="0" smtClean="0"/>
              <a:t> should be considered</a:t>
            </a:r>
          </a:p>
          <a:p>
            <a:r>
              <a:rPr lang="en-US" dirty="0" smtClean="0"/>
              <a:t>extreme vote (1,2,9,10</a:t>
            </a:r>
            <a:r>
              <a:rPr lang="en-US" dirty="0" smtClean="0"/>
              <a:t>)    write </a:t>
            </a:r>
            <a:r>
              <a:rPr lang="en-US" dirty="0" smtClean="0"/>
              <a:t>a review for </a:t>
            </a:r>
            <a:r>
              <a:rPr lang="en-US" dirty="0" smtClean="0"/>
              <a:t>less </a:t>
            </a:r>
            <a:r>
              <a:rPr lang="en-US" dirty="0" smtClean="0"/>
              <a:t>than 75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Review assessed by movie critics</a:t>
            </a:r>
          </a:p>
          <a:p>
            <a:r>
              <a:rPr lang="en-US" dirty="0" smtClean="0"/>
              <a:t>Vote accepted </a:t>
            </a:r>
            <a:r>
              <a:rPr lang="en-US" i="1" dirty="0" smtClean="0"/>
              <a:t>  </a:t>
            </a:r>
            <a:r>
              <a:rPr lang="en-US" dirty="0" smtClean="0"/>
              <a:t>movie critic agrees with review</a:t>
            </a:r>
          </a:p>
          <a:p>
            <a:r>
              <a:rPr lang="en-US" dirty="0" smtClean="0"/>
              <a:t>Extreme votes from RV blindly accepted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648200" y="28956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124200" y="4495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ambiguity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Out of this world : 10</a:t>
            </a:r>
          </a:p>
          <a:p>
            <a:r>
              <a:rPr lang="en-US" dirty="0" smtClean="0"/>
              <a:t>Excellent : 9</a:t>
            </a:r>
          </a:p>
          <a:p>
            <a:r>
              <a:rPr lang="en-US" dirty="0" smtClean="0"/>
              <a:t>Very good : 8</a:t>
            </a:r>
          </a:p>
          <a:p>
            <a:r>
              <a:rPr lang="en-US" dirty="0" smtClean="0"/>
              <a:t>Good : 7</a:t>
            </a:r>
          </a:p>
          <a:p>
            <a:r>
              <a:rPr lang="en-US" dirty="0" smtClean="0"/>
              <a:t>Okay : 6</a:t>
            </a:r>
          </a:p>
          <a:p>
            <a:r>
              <a:rPr lang="en-US" dirty="0" smtClean="0"/>
              <a:t>Average : 5</a:t>
            </a:r>
          </a:p>
          <a:p>
            <a:r>
              <a:rPr lang="en-US" dirty="0" smtClean="0"/>
              <a:t>Not worth it : 4</a:t>
            </a:r>
          </a:p>
          <a:p>
            <a:r>
              <a:rPr lang="en-US" dirty="0" smtClean="0"/>
              <a:t>Bad: 3</a:t>
            </a:r>
          </a:p>
          <a:p>
            <a:r>
              <a:rPr lang="en-US" dirty="0" smtClean="0"/>
              <a:t>Very bad: 2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even think about it:1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W=(W</a:t>
            </a:r>
            <a:r>
              <a:rPr lang="en-US" sz="2000" dirty="0" smtClean="0"/>
              <a:t>v </a:t>
            </a:r>
            <a:r>
              <a:rPr lang="en-US" dirty="0" smtClean="0"/>
              <a:t>+ W</a:t>
            </a:r>
            <a:r>
              <a:rPr lang="en-US" sz="2000" dirty="0" smtClean="0"/>
              <a:t>nv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2</a:t>
            </a:r>
            <a:endParaRPr lang="en-US" dirty="0" smtClean="0"/>
          </a:p>
          <a:p>
            <a:r>
              <a:rPr lang="en-US" dirty="0" smtClean="0"/>
              <a:t>Where, W</a:t>
            </a:r>
            <a:r>
              <a:rPr lang="en-US" sz="2000" dirty="0" smtClean="0"/>
              <a:t>v</a:t>
            </a:r>
            <a:r>
              <a:rPr lang="en-US" dirty="0" smtClean="0"/>
              <a:t> =(R</a:t>
            </a:r>
            <a:r>
              <a:rPr lang="en-US" sz="2000" dirty="0" smtClean="0"/>
              <a:t>v</a:t>
            </a:r>
            <a:r>
              <a:rPr lang="en-US" dirty="0" smtClean="0"/>
              <a:t>V</a:t>
            </a:r>
            <a:r>
              <a:rPr lang="en-US" sz="2000" dirty="0" smtClean="0"/>
              <a:t>v</a:t>
            </a:r>
            <a:r>
              <a:rPr lang="en-US" dirty="0" smtClean="0"/>
              <a:t> </a:t>
            </a:r>
            <a:r>
              <a:rPr lang="en-US" dirty="0" smtClean="0"/>
              <a:t>+ CM</a:t>
            </a:r>
            <a:r>
              <a:rPr lang="en-US" dirty="0" smtClean="0"/>
              <a:t>)          (</a:t>
            </a:r>
            <a:r>
              <a:rPr lang="en-US" sz="2000" dirty="0" smtClean="0"/>
              <a:t>For </a:t>
            </a:r>
            <a:r>
              <a:rPr lang="en-US" sz="2000" dirty="0" smtClean="0"/>
              <a:t>regular voters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 (V</a:t>
            </a:r>
            <a:r>
              <a:rPr lang="en-US" sz="2000" dirty="0" smtClean="0"/>
              <a:t>v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smtClean="0"/>
              <a:t>M)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W</a:t>
            </a:r>
            <a:r>
              <a:rPr lang="en-US" sz="2000" dirty="0" smtClean="0"/>
              <a:t>nv</a:t>
            </a:r>
            <a:r>
              <a:rPr lang="en-US" dirty="0" smtClean="0"/>
              <a:t> =(R</a:t>
            </a:r>
            <a:r>
              <a:rPr lang="en-US" sz="2000" dirty="0" smtClean="0"/>
              <a:t>nv</a:t>
            </a:r>
            <a:r>
              <a:rPr lang="en-US" dirty="0" smtClean="0"/>
              <a:t>V</a:t>
            </a:r>
            <a:r>
              <a:rPr lang="en-US" sz="2000" dirty="0" smtClean="0"/>
              <a:t>nv</a:t>
            </a:r>
            <a:r>
              <a:rPr lang="en-US" dirty="0" smtClean="0"/>
              <a:t> </a:t>
            </a:r>
            <a:r>
              <a:rPr lang="en-US" dirty="0" smtClean="0"/>
              <a:t>+ CM</a:t>
            </a:r>
            <a:r>
              <a:rPr lang="en-US" dirty="0" smtClean="0"/>
              <a:t>)    (</a:t>
            </a:r>
            <a:r>
              <a:rPr lang="en-US" sz="2000" dirty="0" smtClean="0"/>
              <a:t>For </a:t>
            </a:r>
            <a:r>
              <a:rPr lang="en-US" sz="2000" dirty="0" smtClean="0"/>
              <a:t>non-regular voters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  (V</a:t>
            </a:r>
            <a:r>
              <a:rPr lang="en-US" sz="2000" dirty="0" smtClean="0"/>
              <a:t>nv</a:t>
            </a:r>
            <a:r>
              <a:rPr lang="en-US" dirty="0" smtClean="0"/>
              <a:t> </a:t>
            </a:r>
            <a:r>
              <a:rPr lang="en-US" dirty="0" smtClean="0"/>
              <a:t>+M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All the values  are sampled at time instant ‘</a:t>
            </a:r>
            <a:r>
              <a:rPr lang="en-US" sz="2000" dirty="0" err="1" smtClean="0"/>
              <a:t>t</a:t>
            </a:r>
            <a:r>
              <a:rPr lang="en-US" sz="1000" dirty="0" err="1" smtClean="0"/>
              <a:t>n</a:t>
            </a:r>
            <a:r>
              <a:rPr lang="en-US" sz="2000" dirty="0" smtClean="0"/>
              <a:t> ‘ </a:t>
            </a:r>
            <a:endParaRPr lang="en-US" sz="2000" dirty="0" smtClean="0"/>
          </a:p>
          <a:p>
            <a:r>
              <a:rPr lang="en-US" sz="2000" dirty="0" smtClean="0"/>
              <a:t>The analysis is similar to the earlier model</a:t>
            </a:r>
          </a:p>
          <a:p>
            <a:endParaRPr lang="en-US" sz="2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20574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3200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49530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754880"/>
          </a:xfrm>
        </p:spPr>
        <p:txBody>
          <a:bodyPr/>
          <a:lstStyle/>
          <a:p>
            <a:r>
              <a:rPr lang="en-US" dirty="0" smtClean="0"/>
              <a:t>IMDb.com           S</a:t>
            </a:r>
            <a:r>
              <a:rPr lang="en-US" dirty="0" smtClean="0"/>
              <a:t>ystem </a:t>
            </a:r>
            <a:r>
              <a:rPr lang="en-US" dirty="0"/>
              <a:t>for rating the movies on a scale of 1 to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list of top 250 movies has been made </a:t>
            </a:r>
            <a:r>
              <a:rPr lang="en-US" dirty="0" smtClean="0"/>
              <a:t>considering votes from </a:t>
            </a:r>
            <a:r>
              <a:rPr lang="en-US" dirty="0" err="1" smtClean="0"/>
              <a:t>regualr</a:t>
            </a:r>
            <a:r>
              <a:rPr lang="en-US" dirty="0" smtClean="0"/>
              <a:t> and non-regular </a:t>
            </a:r>
            <a:r>
              <a:rPr lang="en-US" dirty="0" smtClean="0"/>
              <a:t>users.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i="1" dirty="0" err="1" smtClean="0"/>
              <a:t>Shawshank</a:t>
            </a:r>
            <a:r>
              <a:rPr lang="en-US" i="1" dirty="0" smtClean="0"/>
              <a:t>  </a:t>
            </a:r>
            <a:r>
              <a:rPr lang="en-US" i="1" dirty="0" smtClean="0"/>
              <a:t>Redemption</a:t>
            </a:r>
            <a:r>
              <a:rPr lang="en-US" dirty="0" smtClean="0"/>
              <a:t>’ </a:t>
            </a:r>
            <a:r>
              <a:rPr lang="en-US" dirty="0" smtClean="0"/>
              <a:t>  1 </a:t>
            </a:r>
            <a:r>
              <a:rPr lang="en-US" dirty="0" smtClean="0"/>
              <a:t>and 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i="1" dirty="0" smtClean="0"/>
              <a:t>Inception</a:t>
            </a:r>
            <a:r>
              <a:rPr lang="en-US" dirty="0" smtClean="0"/>
              <a:t>’ </a:t>
            </a:r>
            <a:r>
              <a:rPr lang="en-US" dirty="0" smtClean="0"/>
              <a:t>   6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95600" y="167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105400" y="4343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90800" y="4876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Computation using Matlab for Skellam distribution gave erroneous results for larger values of X.</a:t>
            </a:r>
          </a:p>
          <a:p>
            <a:r>
              <a:rPr lang="en-US" sz="2800" dirty="0" smtClean="0"/>
              <a:t>Arithmetic Mean      Most dominating factor</a:t>
            </a:r>
          </a:p>
          <a:p>
            <a:r>
              <a:rPr lang="en-US" sz="2800" dirty="0" smtClean="0"/>
              <a:t>Difference in arithmetic mean is dependent on V</a:t>
            </a:r>
            <a:r>
              <a:rPr lang="en-US" sz="2000" dirty="0" smtClean="0"/>
              <a:t>s</a:t>
            </a:r>
            <a:r>
              <a:rPr lang="en-US" sz="2800" dirty="0" smtClean="0"/>
              <a:t> and V</a:t>
            </a:r>
            <a:r>
              <a:rPr lang="en-US" sz="2000" dirty="0" smtClean="0"/>
              <a:t>i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: Y= 1000 at V</a:t>
            </a:r>
            <a:r>
              <a:rPr lang="en-US" sz="2000" dirty="0" smtClean="0"/>
              <a:t>s</a:t>
            </a:r>
            <a:r>
              <a:rPr lang="en-US" sz="2800" dirty="0" smtClean="0"/>
              <a:t> =2000 and X= 0.1      W</a:t>
            </a:r>
            <a:r>
              <a:rPr lang="en-US" sz="2000" dirty="0" smtClean="0"/>
              <a:t>i</a:t>
            </a:r>
            <a:r>
              <a:rPr lang="en-US" sz="2800" dirty="0" smtClean="0"/>
              <a:t> &gt; W</a:t>
            </a:r>
            <a:r>
              <a:rPr lang="en-US" sz="2000" dirty="0" smtClean="0"/>
              <a:t>s</a:t>
            </a:r>
          </a:p>
          <a:p>
            <a:pPr>
              <a:buNone/>
            </a:pPr>
            <a:r>
              <a:rPr lang="en-US" sz="2800" dirty="0" smtClean="0"/>
              <a:t>      However Y= 1000 at V</a:t>
            </a:r>
            <a:r>
              <a:rPr lang="en-US" sz="2000" dirty="0" smtClean="0"/>
              <a:t>s</a:t>
            </a:r>
            <a:r>
              <a:rPr lang="en-US" sz="2800" dirty="0" smtClean="0"/>
              <a:t> =50000 and X= 0.1                     W</a:t>
            </a:r>
            <a:r>
              <a:rPr lang="en-US" sz="2000" dirty="0" smtClean="0"/>
              <a:t>s</a:t>
            </a:r>
            <a:r>
              <a:rPr lang="en-US" sz="2800" dirty="0" smtClean="0"/>
              <a:t> &gt; W</a:t>
            </a:r>
            <a:r>
              <a:rPr lang="en-US" sz="2000" dirty="0" smtClean="0"/>
              <a:t>i</a:t>
            </a:r>
          </a:p>
          <a:p>
            <a:r>
              <a:rPr lang="en-US" sz="2800" dirty="0" smtClean="0"/>
              <a:t>In reality, V</a:t>
            </a:r>
            <a:r>
              <a:rPr lang="en-US" sz="2000" dirty="0" smtClean="0"/>
              <a:t>s</a:t>
            </a:r>
            <a:r>
              <a:rPr lang="en-US" sz="2800" dirty="0" smtClean="0"/>
              <a:t> is quite large      Chances of Inception winning is quite small.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429000" y="266700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48200" y="52578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19800" y="3962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09600" y="4800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Rating process will never be 100% correct</a:t>
            </a:r>
          </a:p>
          <a:p>
            <a:r>
              <a:rPr lang="en-US" dirty="0" smtClean="0"/>
              <a:t>Keeping the current scenario in mind, it will be a very long time before Inception actually beats </a:t>
            </a:r>
            <a:r>
              <a:rPr lang="en-US" dirty="0" err="1" smtClean="0"/>
              <a:t>Shawshank</a:t>
            </a:r>
            <a:r>
              <a:rPr lang="en-US" dirty="0" smtClean="0"/>
              <a:t> Redemption</a:t>
            </a:r>
          </a:p>
          <a:p>
            <a:r>
              <a:rPr lang="en-US" dirty="0" smtClean="0"/>
              <a:t>Older movies dominate the top 10 list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design a model for the </a:t>
            </a:r>
            <a:r>
              <a:rPr lang="en-US" dirty="0" err="1" smtClean="0"/>
              <a:t>IMDb</a:t>
            </a:r>
            <a:r>
              <a:rPr lang="en-US" dirty="0" smtClean="0"/>
              <a:t> movie rating </a:t>
            </a:r>
            <a:r>
              <a:rPr lang="en-US" dirty="0" smtClean="0"/>
              <a:t>process.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this model to predict whether </a:t>
            </a:r>
            <a:r>
              <a:rPr lang="en-US" i="1" dirty="0" smtClean="0"/>
              <a:t>Inception</a:t>
            </a:r>
            <a:r>
              <a:rPr lang="en-US" dirty="0" smtClean="0"/>
              <a:t> will beat </a:t>
            </a:r>
            <a:r>
              <a:rPr lang="en-US" i="1" dirty="0" err="1" smtClean="0"/>
              <a:t>Shawshank</a:t>
            </a:r>
            <a:r>
              <a:rPr lang="en-US" i="1" dirty="0" smtClean="0"/>
              <a:t> </a:t>
            </a:r>
            <a:r>
              <a:rPr lang="en-US" i="1" dirty="0" smtClean="0"/>
              <a:t>Redemption </a:t>
            </a:r>
            <a:r>
              <a:rPr lang="en-US" dirty="0" smtClean="0"/>
              <a:t>at </a:t>
            </a:r>
            <a:r>
              <a:rPr lang="en-US" dirty="0" smtClean="0"/>
              <a:t>some point of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A simplistic model would be to calculate the arithmetic mean and rank according to the mean.</a:t>
            </a:r>
          </a:p>
          <a:p>
            <a:pPr marL="91440" indent="-91440">
              <a:spcBef>
                <a:spcPts val="0"/>
              </a:spcBef>
              <a:buNone/>
            </a:pPr>
            <a:r>
              <a:rPr lang="en-US" dirty="0" smtClean="0"/>
              <a:t>         As(t) = </a:t>
            </a:r>
            <a:r>
              <a:rPr lang="en-US" u="sng" dirty="0" smtClean="0"/>
              <a:t>Cs(t)</a:t>
            </a:r>
          </a:p>
          <a:p>
            <a:pPr marL="91440" indent="-91440">
              <a:spcBef>
                <a:spcPts val="0"/>
              </a:spcBef>
              <a:buNone/>
            </a:pPr>
            <a:r>
              <a:rPr lang="en-US" dirty="0" smtClean="0"/>
              <a:t>                      Ts(t)</a:t>
            </a:r>
          </a:p>
          <a:p>
            <a:pPr marL="91440" indent="-91440">
              <a:spcBef>
                <a:spcPts val="0"/>
              </a:spcBef>
            </a:pPr>
            <a:r>
              <a:rPr lang="en-US" dirty="0" smtClean="0"/>
              <a:t> A simplistic model, however, faces a lot of drawbacks.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Factors to be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B</a:t>
            </a:r>
            <a:r>
              <a:rPr lang="en-US" sz="2800" i="1" dirty="0" smtClean="0"/>
              <a:t>allot stuffing</a:t>
            </a:r>
            <a:r>
              <a:rPr lang="en-US" sz="2800" dirty="0" smtClean="0"/>
              <a:t> – biased voters may cause a rating of a movie to change drastically.</a:t>
            </a:r>
          </a:p>
          <a:p>
            <a:r>
              <a:rPr lang="en-US" sz="2800" dirty="0" smtClean="0"/>
              <a:t>A </a:t>
            </a:r>
            <a:r>
              <a:rPr lang="en-US" sz="2800" dirty="0" smtClean="0"/>
              <a:t>minimum number of voters </a:t>
            </a:r>
            <a:r>
              <a:rPr lang="en-US" sz="2800" dirty="0" smtClean="0"/>
              <a:t>should be set up as benchmark</a:t>
            </a:r>
            <a:r>
              <a:rPr lang="en-US" sz="2800" dirty="0" smtClean="0"/>
              <a:t>, </a:t>
            </a:r>
            <a:r>
              <a:rPr lang="en-US" sz="2800" dirty="0" smtClean="0"/>
              <a:t>otherwise a movie with very few voters </a:t>
            </a:r>
            <a:r>
              <a:rPr lang="en-US" sz="2800" dirty="0" smtClean="0"/>
              <a:t>,but </a:t>
            </a:r>
            <a:r>
              <a:rPr lang="en-US" sz="2800" dirty="0" smtClean="0"/>
              <a:t>good rating may surpass other movies.</a:t>
            </a:r>
          </a:p>
          <a:p>
            <a:r>
              <a:rPr lang="en-US" sz="2800" dirty="0" smtClean="0"/>
              <a:t>Weighing –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Adjust a movie's rating score based on the number of votes it has received.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Less votes carry less 'weight‘.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As the number of votes increase they begin to assert more of their own influence on the final score.</a:t>
            </a:r>
          </a:p>
          <a:p>
            <a:pPr marL="457200" indent="-457200">
              <a:buNone/>
            </a:pP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  <a:p>
            <a:endParaRPr lang="en-US" sz="2100" dirty="0" smtClean="0"/>
          </a:p>
          <a:p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dirty="0" smtClean="0"/>
              <a:t>W</a:t>
            </a:r>
            <a:r>
              <a:rPr lang="en-US" sz="2100" dirty="0" smtClean="0"/>
              <a:t>eighted </a:t>
            </a:r>
            <a:r>
              <a:rPr lang="en-US" sz="2100" dirty="0" smtClean="0"/>
              <a:t>average is calculated for the movie using :</a:t>
            </a:r>
          </a:p>
          <a:p>
            <a:pPr>
              <a:buNone/>
            </a:pPr>
            <a:r>
              <a:rPr lang="en-US" sz="2100" dirty="0" smtClean="0"/>
              <a:t>      </a:t>
            </a:r>
            <a:r>
              <a:rPr lang="en-US" sz="2100" dirty="0"/>
              <a:t>W(t) = </a:t>
            </a:r>
            <a:r>
              <a:rPr lang="en-US" sz="2100" u="sng" dirty="0"/>
              <a:t>R(t)V(t) + CM</a:t>
            </a:r>
            <a:endParaRPr lang="en-US" sz="2100" dirty="0"/>
          </a:p>
          <a:p>
            <a:pPr>
              <a:buNone/>
            </a:pPr>
            <a:r>
              <a:rPr lang="en-US" sz="2100" dirty="0" smtClean="0"/>
              <a:t>                       V(t</a:t>
            </a:r>
            <a:r>
              <a:rPr lang="en-US" sz="2100" dirty="0"/>
              <a:t>) + </a:t>
            </a:r>
            <a:r>
              <a:rPr lang="en-US" sz="2100" dirty="0" smtClean="0"/>
              <a:t>M</a:t>
            </a:r>
          </a:p>
          <a:p>
            <a:pPr>
              <a:buNone/>
            </a:pPr>
            <a:r>
              <a:rPr lang="en-US" sz="2100" dirty="0" smtClean="0"/>
              <a:t>W(t</a:t>
            </a:r>
            <a:r>
              <a:rPr lang="en-US" sz="2100" dirty="0"/>
              <a:t>) </a:t>
            </a:r>
            <a:r>
              <a:rPr lang="en-US" sz="2100" dirty="0" smtClean="0"/>
              <a:t> </a:t>
            </a:r>
            <a:r>
              <a:rPr lang="en-US" sz="2100" dirty="0" smtClean="0"/>
              <a:t>     </a:t>
            </a:r>
            <a:r>
              <a:rPr lang="en-US" sz="2100" dirty="0" smtClean="0"/>
              <a:t>weighted </a:t>
            </a:r>
            <a:r>
              <a:rPr lang="en-US" sz="2100" dirty="0"/>
              <a:t>average of a movie at time instant  ‘t’</a:t>
            </a:r>
          </a:p>
          <a:p>
            <a:pPr>
              <a:buNone/>
            </a:pPr>
            <a:r>
              <a:rPr lang="en-US" sz="2100" dirty="0" smtClean="0"/>
              <a:t>R(t</a:t>
            </a:r>
            <a:r>
              <a:rPr lang="en-US" sz="2100" dirty="0"/>
              <a:t>) </a:t>
            </a:r>
            <a:r>
              <a:rPr lang="en-US" sz="2100" dirty="0" smtClean="0"/>
              <a:t> </a:t>
            </a:r>
            <a:r>
              <a:rPr lang="en-US" sz="2100" dirty="0" smtClean="0"/>
              <a:t>      </a:t>
            </a:r>
            <a:r>
              <a:rPr lang="en-US" sz="2100" dirty="0" smtClean="0"/>
              <a:t>arithmetic </a:t>
            </a:r>
            <a:r>
              <a:rPr lang="en-US" sz="2100" dirty="0"/>
              <a:t>mean </a:t>
            </a:r>
            <a:r>
              <a:rPr lang="en-US" sz="2100" dirty="0" smtClean="0"/>
              <a:t>at </a:t>
            </a:r>
            <a:r>
              <a:rPr lang="en-US" sz="2100" dirty="0"/>
              <a:t>time ’t ’ considering votes from regular voters only</a:t>
            </a:r>
          </a:p>
          <a:p>
            <a:pPr>
              <a:buNone/>
            </a:pPr>
            <a:r>
              <a:rPr lang="en-US" sz="2100" dirty="0"/>
              <a:t>V(t) </a:t>
            </a:r>
            <a:r>
              <a:rPr lang="en-US" sz="2100" dirty="0" smtClean="0"/>
              <a:t> </a:t>
            </a:r>
            <a:r>
              <a:rPr lang="en-US" sz="2100" dirty="0" smtClean="0"/>
              <a:t>      </a:t>
            </a:r>
            <a:r>
              <a:rPr lang="en-US" sz="2100" dirty="0" smtClean="0"/>
              <a:t>number </a:t>
            </a:r>
            <a:r>
              <a:rPr lang="en-US" sz="2100" dirty="0"/>
              <a:t>of votes by regular voters at time ‘t’</a:t>
            </a:r>
          </a:p>
          <a:p>
            <a:pPr>
              <a:buNone/>
            </a:pPr>
            <a:r>
              <a:rPr lang="en-US" sz="2100" dirty="0"/>
              <a:t>C </a:t>
            </a:r>
            <a:r>
              <a:rPr lang="en-US" sz="2100" dirty="0" smtClean="0"/>
              <a:t>      average </a:t>
            </a:r>
            <a:r>
              <a:rPr lang="en-US" sz="2100" dirty="0"/>
              <a:t>movie rating across all the movies in the IMDB(currently 6.9)</a:t>
            </a:r>
          </a:p>
          <a:p>
            <a:pPr>
              <a:buNone/>
            </a:pPr>
            <a:r>
              <a:rPr lang="en-US" sz="2100" dirty="0"/>
              <a:t>M </a:t>
            </a:r>
            <a:r>
              <a:rPr lang="en-US" sz="2100" dirty="0" smtClean="0"/>
              <a:t> </a:t>
            </a:r>
            <a:r>
              <a:rPr lang="en-US" sz="2100" dirty="0" smtClean="0"/>
              <a:t>    </a:t>
            </a:r>
            <a:r>
              <a:rPr lang="en-US" sz="2100" dirty="0" smtClean="0"/>
              <a:t>Minimum </a:t>
            </a:r>
            <a:r>
              <a:rPr lang="en-US" sz="2100" dirty="0"/>
              <a:t>number of votes required to be considered in the </a:t>
            </a:r>
            <a:r>
              <a:rPr lang="en-US" sz="2100" dirty="0" smtClean="0"/>
              <a:t>top 250(currently </a:t>
            </a:r>
            <a:r>
              <a:rPr lang="en-US" sz="2100" dirty="0"/>
              <a:t>3000)</a:t>
            </a:r>
            <a:r>
              <a:rPr lang="en-US" sz="2100" dirty="0" smtClean="0"/>
              <a:t> 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endParaRPr lang="en-US" sz="21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668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68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8200" y="4495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voter can vote for a movie only once.</a:t>
            </a:r>
          </a:p>
          <a:p>
            <a:r>
              <a:rPr lang="en-US" sz="2400" dirty="0" smtClean="0"/>
              <a:t>The number of regular voters for a movie ‘</a:t>
            </a:r>
            <a:r>
              <a:rPr lang="en-US" sz="2400" dirty="0" err="1" smtClean="0"/>
              <a:t>i</a:t>
            </a:r>
            <a:r>
              <a:rPr lang="en-US" sz="2400" dirty="0" smtClean="0"/>
              <a:t>’ is a Poisson process </a:t>
            </a:r>
            <a:r>
              <a:rPr lang="en-US" sz="2400" dirty="0" smtClean="0"/>
              <a:t>with </a:t>
            </a:r>
            <a:r>
              <a:rPr lang="en-US" sz="2400" dirty="0" smtClean="0"/>
              <a:t>rate ‘λi’.</a:t>
            </a:r>
          </a:p>
          <a:p>
            <a:r>
              <a:rPr lang="en-US" sz="2400" dirty="0" smtClean="0"/>
              <a:t>Arithmetic mean and the </a:t>
            </a:r>
            <a:r>
              <a:rPr lang="en-US" sz="2400" dirty="0" smtClean="0"/>
              <a:t>weighted </a:t>
            </a:r>
            <a:r>
              <a:rPr lang="en-US" sz="2400" dirty="0" smtClean="0"/>
              <a:t>average have been rounded off to the first decimal.</a:t>
            </a:r>
          </a:p>
          <a:p>
            <a:r>
              <a:rPr lang="en-US" sz="2400" dirty="0" smtClean="0"/>
              <a:t>Arithmetic mean </a:t>
            </a:r>
            <a:r>
              <a:rPr lang="en-US" sz="2400" dirty="0" smtClean="0"/>
              <a:t>is </a:t>
            </a:r>
            <a:r>
              <a:rPr lang="en-US" sz="2400" dirty="0" smtClean="0"/>
              <a:t>the mean value observed when the database is analyzed and the weighted average is calculated.</a:t>
            </a:r>
          </a:p>
          <a:p>
            <a:r>
              <a:rPr lang="en-US" sz="2400" dirty="0" smtClean="0"/>
              <a:t>Arithmetic mean is a discrete time Markov Chain with 91 states.</a:t>
            </a:r>
          </a:p>
          <a:p>
            <a:r>
              <a:rPr lang="en-US" sz="2400" dirty="0" smtClean="0"/>
              <a:t>A regular voter has an unbiased opinion of any movie.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Prediction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</a:t>
            </a:r>
            <a:r>
              <a:rPr lang="en-US" sz="1800" dirty="0" smtClean="0"/>
              <a:t>i</a:t>
            </a:r>
            <a:r>
              <a:rPr lang="en-US" sz="2400" dirty="0" smtClean="0"/>
              <a:t>&gt;W</a:t>
            </a:r>
            <a:r>
              <a:rPr lang="en-US" sz="1800" dirty="0" smtClean="0"/>
              <a:t>s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                   R</a:t>
            </a:r>
            <a:r>
              <a:rPr lang="en-US" sz="1800" dirty="0" smtClean="0"/>
              <a:t>i</a:t>
            </a:r>
            <a:r>
              <a:rPr lang="en-US" sz="2400" dirty="0" smtClean="0"/>
              <a:t>V</a:t>
            </a:r>
            <a:r>
              <a:rPr lang="en-US" sz="18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CM</a:t>
            </a:r>
            <a:r>
              <a:rPr lang="en-US" sz="2400" dirty="0" smtClean="0"/>
              <a:t> </a:t>
            </a:r>
            <a:r>
              <a:rPr lang="en-US" sz="2400" dirty="0" smtClean="0"/>
              <a:t>&gt; R</a:t>
            </a:r>
            <a:r>
              <a:rPr lang="en-US" sz="1800" dirty="0" smtClean="0"/>
              <a:t>s</a:t>
            </a:r>
            <a:r>
              <a:rPr lang="en-US" sz="2400" dirty="0" smtClean="0"/>
              <a:t>V</a:t>
            </a:r>
            <a:r>
              <a:rPr lang="en-US" sz="18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CM</a:t>
            </a:r>
          </a:p>
          <a:p>
            <a:pPr>
              <a:buNone/>
            </a:pPr>
            <a:r>
              <a:rPr lang="en-US" sz="2400" dirty="0" smtClean="0"/>
              <a:t>                      V</a:t>
            </a:r>
            <a:r>
              <a:rPr lang="en-US" sz="18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+M</a:t>
            </a:r>
            <a:r>
              <a:rPr lang="en-US" sz="2400" dirty="0" smtClean="0"/>
              <a:t>           V</a:t>
            </a:r>
            <a:r>
              <a:rPr lang="en-US" sz="18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+</a:t>
            </a:r>
            <a:r>
              <a:rPr lang="en-US" sz="2400" dirty="0" smtClean="0"/>
              <a:t>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(R</a:t>
            </a:r>
            <a:r>
              <a:rPr lang="en-US" sz="1800" dirty="0" smtClean="0"/>
              <a:t>i</a:t>
            </a:r>
            <a:r>
              <a:rPr lang="en-US" sz="2400" dirty="0" smtClean="0"/>
              <a:t>V</a:t>
            </a:r>
            <a:r>
              <a:rPr lang="en-US" sz="1800" dirty="0" smtClean="0"/>
              <a:t>i </a:t>
            </a:r>
            <a:r>
              <a:rPr lang="en-US" sz="2400" dirty="0" smtClean="0"/>
              <a:t>+ 3000C)(</a:t>
            </a:r>
            <a:r>
              <a:rPr lang="en-US" sz="2400" dirty="0" smtClean="0"/>
              <a:t>V</a:t>
            </a:r>
            <a:r>
              <a:rPr lang="en-US" sz="18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3000</a:t>
            </a:r>
            <a:r>
              <a:rPr lang="en-US" sz="2400" dirty="0" smtClean="0"/>
              <a:t>) &gt; (</a:t>
            </a:r>
            <a:r>
              <a:rPr lang="en-US" sz="2400" dirty="0" smtClean="0"/>
              <a:t>R</a:t>
            </a:r>
            <a:r>
              <a:rPr lang="en-US" sz="1800" dirty="0" smtClean="0"/>
              <a:t>s</a:t>
            </a:r>
            <a:r>
              <a:rPr lang="en-US" sz="2400" dirty="0" smtClean="0"/>
              <a:t>V</a:t>
            </a:r>
            <a:r>
              <a:rPr lang="en-US" sz="18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+ 3000C)(</a:t>
            </a:r>
            <a:r>
              <a:rPr lang="en-US" sz="2400" dirty="0" smtClean="0"/>
              <a:t>V</a:t>
            </a:r>
            <a:r>
              <a:rPr lang="en-US" sz="18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+ 3000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R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smtClean="0"/>
              <a:t>R</a:t>
            </a:r>
            <a:r>
              <a:rPr lang="en-US" sz="18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&gt; 3000 </a:t>
            </a:r>
            <a:r>
              <a:rPr lang="en-US" sz="2400" dirty="0" smtClean="0"/>
              <a:t>(C </a:t>
            </a:r>
            <a:r>
              <a:rPr lang="en-US" sz="2400" dirty="0" smtClean="0"/>
              <a:t>- R</a:t>
            </a:r>
            <a:r>
              <a:rPr lang="en-US" sz="18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 smtClean="0"/>
              <a:t>– 3000 </a:t>
            </a:r>
            <a:r>
              <a:rPr lang="en-US" sz="2400" dirty="0" smtClean="0"/>
              <a:t>(C </a:t>
            </a:r>
            <a:r>
              <a:rPr lang="en-US" sz="2400" dirty="0" smtClean="0"/>
              <a:t>- R</a:t>
            </a:r>
            <a:r>
              <a:rPr lang="en-US" sz="1800" dirty="0" smtClean="0"/>
              <a:t>s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dirty="0" smtClean="0"/>
              <a:t>                                V</a:t>
            </a:r>
            <a:r>
              <a:rPr lang="en-US" sz="1800" dirty="0" smtClean="0"/>
              <a:t>s</a:t>
            </a:r>
            <a:r>
              <a:rPr lang="en-US" sz="2400" dirty="0" smtClean="0"/>
              <a:t>                     V</a:t>
            </a:r>
            <a:r>
              <a:rPr lang="en-US" sz="1800" dirty="0" smtClean="0"/>
              <a:t>i</a:t>
            </a:r>
            <a:endParaRPr lang="en-US" sz="18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1752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6600" y="1752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9800" y="38862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400" y="38862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33400" y="2743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3657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Case1 : At time ‘t</a:t>
            </a:r>
            <a:r>
              <a:rPr lang="en-US" sz="2700" u="sng" dirty="0" smtClean="0"/>
              <a:t>n</a:t>
            </a:r>
            <a:r>
              <a:rPr lang="en-US" u="sng" dirty="0" smtClean="0"/>
              <a:t>’, R</a:t>
            </a:r>
            <a:r>
              <a:rPr lang="en-US" sz="2700" u="sng" dirty="0" smtClean="0"/>
              <a:t>s</a:t>
            </a:r>
            <a:r>
              <a:rPr lang="en-US" u="sng" dirty="0" smtClean="0"/>
              <a:t> </a:t>
            </a:r>
            <a:r>
              <a:rPr lang="en-US" u="sng" dirty="0"/>
              <a:t>= R</a:t>
            </a:r>
            <a:r>
              <a:rPr lang="en-US" sz="2700" u="sng" dirty="0"/>
              <a:t>i</a:t>
            </a:r>
            <a:r>
              <a:rPr lang="en-US" u="sng" dirty="0"/>
              <a:t>, V</a:t>
            </a:r>
            <a:r>
              <a:rPr lang="en-US" sz="2700" u="sng" dirty="0"/>
              <a:t>s</a:t>
            </a:r>
            <a:r>
              <a:rPr lang="en-US" u="sng" dirty="0"/>
              <a:t>≠ V</a:t>
            </a:r>
            <a:r>
              <a:rPr lang="en-US" sz="2700" u="sng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</a:t>
            </a:r>
            <a:r>
              <a:rPr lang="en-US" sz="1600" dirty="0" smtClean="0"/>
              <a:t>i</a:t>
            </a:r>
            <a:r>
              <a:rPr lang="en-US" sz="2200" dirty="0" smtClean="0"/>
              <a:t> &gt; W</a:t>
            </a:r>
            <a:r>
              <a:rPr lang="en-US" sz="1600" dirty="0" smtClean="0"/>
              <a:t>s</a:t>
            </a:r>
            <a:r>
              <a:rPr lang="en-US" sz="2200" dirty="0" smtClean="0"/>
              <a:t> only if V</a:t>
            </a:r>
            <a:r>
              <a:rPr lang="en-US" sz="1600" dirty="0" smtClean="0"/>
              <a:t>i</a:t>
            </a:r>
            <a:r>
              <a:rPr lang="en-US" sz="2200" dirty="0" smtClean="0"/>
              <a:t> &gt; V</a:t>
            </a:r>
            <a:r>
              <a:rPr lang="en-US" sz="1600" dirty="0" smtClean="0"/>
              <a:t>s</a:t>
            </a:r>
          </a:p>
          <a:p>
            <a:r>
              <a:rPr lang="en-US" sz="2200" dirty="0" smtClean="0"/>
              <a:t>P </a:t>
            </a:r>
            <a:r>
              <a:rPr lang="en-US" sz="2200" dirty="0" smtClean="0"/>
              <a:t>(Inception beats Shawshank) = P (W</a:t>
            </a:r>
            <a:r>
              <a:rPr lang="en-US" sz="1600" dirty="0" smtClean="0"/>
              <a:t>i</a:t>
            </a:r>
            <a:r>
              <a:rPr lang="en-US" sz="2200" dirty="0" smtClean="0"/>
              <a:t> (t</a:t>
            </a:r>
            <a:r>
              <a:rPr lang="en-US" sz="1600" dirty="0" smtClean="0"/>
              <a:t>n</a:t>
            </a:r>
            <a:r>
              <a:rPr lang="en-US" sz="2200" dirty="0" smtClean="0"/>
              <a:t>) &gt; W</a:t>
            </a:r>
            <a:r>
              <a:rPr lang="en-US" sz="1600" dirty="0" smtClean="0"/>
              <a:t>s</a:t>
            </a:r>
            <a:r>
              <a:rPr lang="en-US" sz="2200" dirty="0" smtClean="0"/>
              <a:t> (t</a:t>
            </a:r>
            <a:r>
              <a:rPr lang="en-US" sz="1600" dirty="0" smtClean="0"/>
              <a:t>n</a:t>
            </a:r>
            <a:r>
              <a:rPr lang="en-US" sz="2200" dirty="0" smtClean="0"/>
              <a:t>) )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= P</a:t>
            </a:r>
            <a:r>
              <a:rPr lang="en-US" sz="1600" dirty="0" smtClean="0"/>
              <a:t>1</a:t>
            </a:r>
            <a:r>
              <a:rPr lang="en-US" sz="2200" dirty="0" smtClean="0"/>
              <a:t> = P ( V</a:t>
            </a:r>
            <a:r>
              <a:rPr lang="en-US" sz="1600" dirty="0" smtClean="0"/>
              <a:t>i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&gt; V</a:t>
            </a:r>
            <a:r>
              <a:rPr lang="en-US" sz="1600" dirty="0" smtClean="0"/>
              <a:t>s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) = P ( V</a:t>
            </a:r>
            <a:r>
              <a:rPr lang="en-US" sz="1600" dirty="0" smtClean="0"/>
              <a:t>i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– V</a:t>
            </a:r>
            <a:r>
              <a:rPr lang="en-US" sz="1600" dirty="0" smtClean="0"/>
              <a:t>s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&gt; 0 ) = P (X &gt;0)</a:t>
            </a:r>
          </a:p>
          <a:p>
            <a:r>
              <a:rPr lang="en-US" sz="2200" dirty="0" smtClean="0"/>
              <a:t>Since V</a:t>
            </a:r>
            <a:r>
              <a:rPr lang="en-US" sz="1600" dirty="0" smtClean="0"/>
              <a:t>i</a:t>
            </a:r>
            <a:r>
              <a:rPr lang="en-US" sz="2200" dirty="0" smtClean="0"/>
              <a:t> (t) and V</a:t>
            </a:r>
            <a:r>
              <a:rPr lang="en-US" sz="1600" dirty="0" smtClean="0"/>
              <a:t>s</a:t>
            </a:r>
            <a:r>
              <a:rPr lang="en-US" sz="2200" dirty="0" smtClean="0"/>
              <a:t>(t) are both </a:t>
            </a:r>
            <a:r>
              <a:rPr lang="en-US" sz="2200" dirty="0"/>
              <a:t>P</a:t>
            </a:r>
            <a:r>
              <a:rPr lang="en-US" sz="2200" dirty="0" smtClean="0"/>
              <a:t>oisson processes, V</a:t>
            </a:r>
            <a:r>
              <a:rPr lang="en-US" sz="1600" dirty="0" smtClean="0"/>
              <a:t>i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and V</a:t>
            </a:r>
            <a:r>
              <a:rPr lang="en-US" sz="1600" dirty="0" smtClean="0"/>
              <a:t>s</a:t>
            </a:r>
            <a:r>
              <a:rPr lang="en-US" sz="2200" dirty="0" smtClean="0"/>
              <a:t>(t</a:t>
            </a:r>
            <a:r>
              <a:rPr lang="en-US" sz="1600" dirty="0" smtClean="0"/>
              <a:t>n</a:t>
            </a:r>
            <a:r>
              <a:rPr lang="en-US" sz="2200" dirty="0" smtClean="0"/>
              <a:t>) are both Poisson random variables, with </a:t>
            </a:r>
            <a:r>
              <a:rPr lang="en-US" sz="2200" dirty="0" smtClean="0"/>
              <a:t>parameters </a:t>
            </a:r>
            <a:r>
              <a:rPr lang="el-GR" sz="2200" dirty="0" smtClean="0"/>
              <a:t>λ</a:t>
            </a:r>
            <a:r>
              <a:rPr lang="en-US" sz="2200" dirty="0" smtClean="0"/>
              <a:t>’</a:t>
            </a:r>
            <a:r>
              <a:rPr lang="en-US" sz="1600" dirty="0" smtClean="0"/>
              <a:t>s</a:t>
            </a:r>
            <a:r>
              <a:rPr lang="en-US" sz="2200" dirty="0" smtClean="0"/>
              <a:t> and </a:t>
            </a:r>
            <a:r>
              <a:rPr lang="el-GR" sz="2200" dirty="0" smtClean="0"/>
              <a:t>λ</a:t>
            </a:r>
            <a:r>
              <a:rPr lang="en-US" sz="2200" dirty="0" smtClean="0"/>
              <a:t>’</a:t>
            </a:r>
            <a:r>
              <a:rPr lang="en-US" sz="1600" dirty="0" err="1" smtClean="0"/>
              <a:t>i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X </a:t>
            </a:r>
            <a:r>
              <a:rPr lang="en-US" sz="2200" dirty="0"/>
              <a:t>is a difference of two statistically independent Poisson random </a:t>
            </a:r>
            <a:r>
              <a:rPr lang="en-US" sz="2200" dirty="0" smtClean="0"/>
              <a:t>variables</a:t>
            </a:r>
            <a:r>
              <a:rPr lang="en-US" sz="2200" dirty="0" smtClean="0"/>
              <a:t> </a:t>
            </a:r>
            <a:r>
              <a:rPr lang="en-US" sz="2200" dirty="0" smtClean="0"/>
              <a:t>     </a:t>
            </a:r>
            <a:r>
              <a:rPr lang="en-US" sz="2200" dirty="0" smtClean="0"/>
              <a:t>‘Skellam </a:t>
            </a:r>
            <a:r>
              <a:rPr lang="en-US" sz="2200" dirty="0" smtClean="0"/>
              <a:t>Distribution’.</a:t>
            </a:r>
          </a:p>
          <a:p>
            <a:r>
              <a:rPr lang="en-US" sz="2200" dirty="0" smtClean="0"/>
              <a:t>The PMF of the Skellam random variable X is given by :</a:t>
            </a:r>
          </a:p>
          <a:p>
            <a:pPr>
              <a:buNone/>
            </a:pPr>
            <a:r>
              <a:rPr lang="en-US" sz="2200" dirty="0" smtClean="0"/>
              <a:t>       </a:t>
            </a:r>
            <a:r>
              <a:rPr lang="en-US" sz="2800" dirty="0" smtClean="0"/>
              <a:t>PX( </a:t>
            </a:r>
            <a:r>
              <a:rPr lang="en-US" sz="2800" dirty="0" smtClean="0"/>
              <a:t>x,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err="1" smtClean="0"/>
              <a:t>i</a:t>
            </a:r>
            <a:r>
              <a:rPr lang="en-US" sz="2800" dirty="0" smtClean="0"/>
              <a:t>,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smtClean="0"/>
              <a:t>s</a:t>
            </a:r>
            <a:r>
              <a:rPr lang="en-US" sz="2800" dirty="0" smtClean="0"/>
              <a:t> </a:t>
            </a:r>
            <a:r>
              <a:rPr lang="en-US" sz="2800" dirty="0" smtClean="0"/>
              <a:t>) = ( exp - </a:t>
            </a:r>
            <a:r>
              <a:rPr lang="en-US" sz="2800" dirty="0" smtClean="0"/>
              <a:t>(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+ 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smtClean="0"/>
              <a:t>s</a:t>
            </a:r>
            <a:r>
              <a:rPr lang="en-US" sz="2800" dirty="0" smtClean="0"/>
              <a:t>))  * </a:t>
            </a:r>
            <a:r>
              <a:rPr lang="en-US" sz="2800" dirty="0" smtClean="0"/>
              <a:t>(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err="1" smtClean="0"/>
              <a:t>i</a:t>
            </a:r>
            <a:r>
              <a:rPr lang="en-US" sz="2800" dirty="0" smtClean="0"/>
              <a:t>/ 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smtClean="0"/>
              <a:t>s</a:t>
            </a:r>
            <a:r>
              <a:rPr lang="en-US" sz="2800" dirty="0" smtClean="0"/>
              <a:t>) (x/2) * I(2 </a:t>
            </a:r>
            <a:r>
              <a:rPr lang="en-US" sz="2800" dirty="0" err="1" smtClean="0"/>
              <a:t>sqrt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λ</a:t>
            </a:r>
            <a:r>
              <a:rPr lang="en-US" sz="2800" dirty="0" smtClean="0"/>
              <a:t>’</a:t>
            </a:r>
            <a:r>
              <a:rPr lang="en-US" sz="2000" dirty="0" smtClean="0"/>
              <a:t>s</a:t>
            </a:r>
            <a:r>
              <a:rPr lang="en-US" sz="2800" dirty="0" smtClean="0"/>
              <a:t>*</a:t>
            </a:r>
            <a:r>
              <a:rPr lang="en-US" sz="2800" dirty="0" err="1" smtClean="0"/>
              <a:t>λ</a:t>
            </a:r>
            <a:r>
              <a:rPr lang="en-US" sz="2800" dirty="0" err="1" smtClean="0"/>
              <a:t>’</a:t>
            </a:r>
            <a:r>
              <a:rPr lang="en-US" sz="2000" dirty="0" err="1" smtClean="0"/>
              <a:t>i</a:t>
            </a:r>
            <a:r>
              <a:rPr lang="en-US" sz="2800" dirty="0" smtClean="0"/>
              <a:t>)) </a:t>
            </a:r>
          </a:p>
          <a:p>
            <a:pPr>
              <a:buNone/>
            </a:pPr>
            <a:r>
              <a:rPr lang="en-US" sz="2200" dirty="0" smtClean="0"/>
              <a:t>       where* I(2 </a:t>
            </a:r>
            <a:r>
              <a:rPr lang="en-US" sz="2200" dirty="0" err="1" smtClean="0"/>
              <a:t>sqrt</a:t>
            </a:r>
            <a:r>
              <a:rPr lang="en-US" sz="2200" dirty="0" smtClean="0"/>
              <a:t> </a:t>
            </a:r>
            <a:r>
              <a:rPr lang="en-US" sz="2200" dirty="0" smtClean="0"/>
              <a:t>(</a:t>
            </a:r>
            <a:r>
              <a:rPr lang="el-GR" sz="2200" dirty="0" smtClean="0"/>
              <a:t>λ</a:t>
            </a:r>
            <a:r>
              <a:rPr lang="en-US" sz="2200" dirty="0" smtClean="0"/>
              <a:t>’s*</a:t>
            </a:r>
            <a:r>
              <a:rPr lang="el-GR" sz="2200" dirty="0" smtClean="0"/>
              <a:t>λ</a:t>
            </a:r>
            <a:r>
              <a:rPr lang="en-US" sz="2200" dirty="0" smtClean="0"/>
              <a:t>’</a:t>
            </a:r>
            <a:r>
              <a:rPr lang="en-US" sz="2200" dirty="0" err="1" smtClean="0"/>
              <a:t>i</a:t>
            </a:r>
            <a:r>
              <a:rPr lang="en-US" sz="2200" dirty="0" smtClean="0"/>
              <a:t>)) is a modified Bessel function of type </a:t>
            </a:r>
            <a:r>
              <a:rPr lang="en-US" sz="2200" dirty="0" smtClean="0"/>
              <a:t>1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and </a:t>
            </a:r>
            <a:r>
              <a:rPr lang="el-GR" sz="2200" dirty="0" smtClean="0"/>
              <a:t>λ</a:t>
            </a:r>
            <a:r>
              <a:rPr lang="en-US" sz="2200" dirty="0" smtClean="0"/>
              <a:t>’</a:t>
            </a:r>
            <a:r>
              <a:rPr lang="en-US" sz="1600" dirty="0" err="1" smtClean="0"/>
              <a:t>i</a:t>
            </a:r>
            <a:r>
              <a:rPr lang="en-US" sz="2200" dirty="0" smtClean="0"/>
              <a:t> and </a:t>
            </a:r>
            <a:r>
              <a:rPr lang="el-GR" sz="2200" dirty="0" smtClean="0"/>
              <a:t>λ</a:t>
            </a:r>
            <a:r>
              <a:rPr lang="en-US" sz="2200" dirty="0" smtClean="0"/>
              <a:t>’</a:t>
            </a:r>
            <a:r>
              <a:rPr lang="en-US" sz="1600" dirty="0" smtClean="0"/>
              <a:t>s</a:t>
            </a:r>
            <a:r>
              <a:rPr lang="en-US" sz="2200" dirty="0" smtClean="0"/>
              <a:t> are the expected values of V</a:t>
            </a:r>
            <a:r>
              <a:rPr lang="en-US" sz="1600" dirty="0" smtClean="0"/>
              <a:t>i</a:t>
            </a:r>
            <a:r>
              <a:rPr lang="en-US" sz="2200" dirty="0" smtClean="0"/>
              <a:t>(</a:t>
            </a:r>
            <a:r>
              <a:rPr lang="en-US" sz="2200" dirty="0" err="1" smtClean="0"/>
              <a:t>t</a:t>
            </a:r>
            <a:r>
              <a:rPr lang="en-US" sz="1600" dirty="0" err="1" smtClean="0"/>
              <a:t>n</a:t>
            </a:r>
            <a:r>
              <a:rPr lang="en-US" sz="2200" dirty="0" smtClean="0"/>
              <a:t>) and V</a:t>
            </a:r>
            <a:r>
              <a:rPr lang="en-US" sz="1600" dirty="0" smtClean="0"/>
              <a:t>s</a:t>
            </a:r>
            <a:r>
              <a:rPr lang="en-US" sz="2200" dirty="0" smtClean="0"/>
              <a:t>(</a:t>
            </a:r>
            <a:r>
              <a:rPr lang="en-US" sz="2200" dirty="0" err="1" smtClean="0"/>
              <a:t>t</a:t>
            </a:r>
            <a:r>
              <a:rPr lang="en-US" sz="1600" dirty="0" err="1" smtClean="0"/>
              <a:t>n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981200" y="3429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1422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IMDB Movie Rating Model</vt:lpstr>
      <vt:lpstr>Introduction </vt:lpstr>
      <vt:lpstr>Goals</vt:lpstr>
      <vt:lpstr>Simple Model</vt:lpstr>
      <vt:lpstr>Factors to be considered</vt:lpstr>
      <vt:lpstr>Proposed Model</vt:lpstr>
      <vt:lpstr>Assumptions</vt:lpstr>
      <vt:lpstr>Prediction Analysis</vt:lpstr>
      <vt:lpstr>Case1 : At time ‘tn’, Rs = Ri, Vs≠ Vi</vt:lpstr>
      <vt:lpstr>Result from case 1</vt:lpstr>
      <vt:lpstr>Case 2 : At time ‘tn’ Vs = Vi , Rs≠Ri</vt:lpstr>
      <vt:lpstr>Case 3:At time ‘tn’ Vi &gt; Vs ,Ri&gt; Rs</vt:lpstr>
      <vt:lpstr>Case 4: At time ‘tn’ Rs&gt;Ri , Vi ≠ Vs </vt:lpstr>
      <vt:lpstr>Case 5 : At time ‘tn’ Vs &gt; Vi , Ri ≠ Rs </vt:lpstr>
      <vt:lpstr>Difficulties faced:</vt:lpstr>
      <vt:lpstr>Drawbacks of the Model</vt:lpstr>
      <vt:lpstr>Alternate model</vt:lpstr>
      <vt:lpstr>How is ambiguity solved</vt:lpstr>
      <vt:lpstr>Weighted Average</vt:lpstr>
      <vt:lpstr>Observations</vt:lpstr>
      <vt:lpstr>Conclusions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Rating Model</dc:title>
  <dc:creator>shriniwas</dc:creator>
  <cp:lastModifiedBy>Bhavya</cp:lastModifiedBy>
  <cp:revision>102</cp:revision>
  <dcterms:created xsi:type="dcterms:W3CDTF">2010-12-12T19:46:57Z</dcterms:created>
  <dcterms:modified xsi:type="dcterms:W3CDTF">2010-12-13T17:05:07Z</dcterms:modified>
</cp:coreProperties>
</file>