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1034"/>
    <a:srgbClr val="84858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073342-DC5F-487D-973A-5A9C76675A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73342-DC5F-487D-973A-5A9C76675AA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988" y="-19050"/>
            <a:ext cx="9199563" cy="689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34FA57-35F5-45E2-8DBB-FF652FBC7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FB1EF6-F3E1-4246-A3BA-F74535BC8D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C8886C-E97B-40EA-9425-100A7AE95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01D103-4836-4556-BA0F-A13B3C880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10E4D0-B65B-4A75-A9AB-C5E6818C4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AACBE4-D839-4311-9CC9-DC7EDEF2B4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0C79D0-30FC-492B-B435-5170659EDB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016690-0F01-411D-8387-F9A697102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398049-D886-4AA8-8299-7A07E75D55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D8EB88-16B0-46F7-BC35-A834BC4960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RU_units-banner_red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C56A83-4D30-4E06-B83C-3A4A230B50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</a:rPr>
              <a:t>Optional Presentation Title 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57200" y="6248400"/>
            <a:ext cx="228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Unit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rgbClr val="84858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84858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rgbClr val="84858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84858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4858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4858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4858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4858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84858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336" y="2621280"/>
            <a:ext cx="8229600" cy="838200"/>
          </a:xfrm>
        </p:spPr>
        <p:txBody>
          <a:bodyPr/>
          <a:lstStyle/>
          <a:p>
            <a:r>
              <a:rPr lang="en-US" sz="5000" dirty="0" smtClean="0"/>
              <a:t>ESA Final Project</a:t>
            </a:r>
            <a:br>
              <a:rPr lang="en-US" sz="5000" dirty="0" smtClean="0"/>
            </a:br>
            <a:r>
              <a:rPr lang="en-US" sz="5000" dirty="0" smtClean="0"/>
              <a:t>GAP </a:t>
            </a:r>
            <a:r>
              <a:rPr lang="en-US" sz="5000" dirty="0" smtClean="0"/>
              <a:t>Analysis</a:t>
            </a:r>
            <a:endParaRPr lang="en-US" sz="5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148" y="4196862"/>
            <a:ext cx="3312941" cy="994118"/>
          </a:xfrm>
        </p:spPr>
        <p:txBody>
          <a:bodyPr/>
          <a:lstStyle/>
          <a:p>
            <a:pPr>
              <a:lnSpc>
                <a:spcPct val="115000"/>
              </a:lnSpc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Shriniwas Ayyer</a:t>
            </a:r>
          </a:p>
          <a:p>
            <a:pPr>
              <a:lnSpc>
                <a:spcPct val="115000"/>
              </a:lnSpc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Bhavya Shah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SWOT Analysis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6203"/>
            <a:ext cx="8229600" cy="4525963"/>
          </a:xfrm>
        </p:spPr>
        <p:txBody>
          <a:bodyPr/>
          <a:lstStyle/>
          <a:p>
            <a:pPr>
              <a:lnSpc>
                <a:spcPct val="115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6945" y="1463040"/>
          <a:ext cx="8609430" cy="549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715"/>
                <a:gridCol w="4304715"/>
              </a:tblGrid>
              <a:tr h="27422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sng" dirty="0" smtClean="0">
                          <a:solidFill>
                            <a:schemeClr val="tx2"/>
                          </a:solidFill>
                          <a:latin typeface="+mj-lt"/>
                          <a:ea typeface="Calibri"/>
                          <a:cs typeface="Times New Roman"/>
                        </a:rPr>
                        <a:t>Strengths</a:t>
                      </a:r>
                      <a:endParaRPr lang="en-US" sz="1600" b="0" dirty="0" smtClean="0">
                        <a:solidFill>
                          <a:schemeClr val="tx2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+mj-lt"/>
                          <a:ea typeface="Calibri"/>
                          <a:cs typeface="Times New Roman"/>
                        </a:rPr>
                        <a:t>Established protocol for initial treatment plan.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+mj-lt"/>
                          <a:ea typeface="Calibri"/>
                          <a:cs typeface="Times New Roman"/>
                        </a:rPr>
                        <a:t>Reliable notification by the EMS crew about the patient arrival.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dirty="0" smtClean="0">
                          <a:solidFill>
                            <a:schemeClr val="tx2"/>
                          </a:solidFill>
                          <a:latin typeface="+mj-lt"/>
                          <a:ea typeface="Calibri"/>
                          <a:cs typeface="Times New Roman"/>
                        </a:rPr>
                        <a:t>     Experienced and well composed    trauma team.</a:t>
                      </a:r>
                      <a:endParaRPr lang="en-US" sz="16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sng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Weaknesses</a:t>
                      </a:r>
                      <a:endParaRPr lang="en-US" sz="1600" b="0" i="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Failure to transfer information reliably during handover by EMS crew.</a:t>
                      </a: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Absence of a standard protocol for information transfer by the EMS crew.</a:t>
                      </a: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Absence of a system to store critical information on the go.</a:t>
                      </a:r>
                    </a:p>
                    <a:p>
                      <a:pPr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Unreliable methods of note taking and verbal </a:t>
                      </a: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communication.</a:t>
                      </a:r>
                    </a:p>
                    <a:p>
                      <a:pPr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Not enough research is done on the trauma team workflow to develop assisting IT tools.</a:t>
                      </a:r>
                      <a:endParaRPr lang="en-US" sz="1600" b="0" i="0" u="none" strike="noStrike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2476868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sng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  <a:endParaRPr lang="en-US" sz="1600" b="0" i="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Use of IT tools to support teamwork in a trauma room.</a:t>
                      </a:r>
                    </a:p>
                    <a:p>
                      <a:pPr rtl="0" fontAlgn="base"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Use of a mobile application for storing and transferring information by the EMS crew.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="0" i="0" u="none" strike="noStrike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Use of an ES system for information retrieval and storage for the trauma room.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  <a:endParaRPr lang="en-US" sz="16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Miscommunication resulting in wrong treatment plan.</a:t>
                      </a:r>
                    </a:p>
                    <a:p>
                      <a:pPr lvl="0"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Absence of timely information resulting in delayed treatment.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 gap between the EMS crew and the trauma team.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/>
              <a:t>4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Problems in the current workflow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Unreliable methods of information recording and transfer.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EMS crew lack professional training for efficient communication.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Lack of IT tools to assist information handling and transfer.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Trauma bay is a highly dynamic and noisy environment with not enough time for proper decision making. Verbal communication in such an environment results in miscommunication , redundancy and loss of information.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Lack of IT tool to assist teamwork in a trauma </a:t>
            </a:r>
            <a:r>
              <a:rPr lang="en-US" dirty="0" smtClean="0">
                <a:solidFill>
                  <a:schemeClr val="tx2"/>
                </a:solidFill>
              </a:rPr>
              <a:t>bay.</a:t>
            </a:r>
          </a:p>
          <a:p>
            <a:pPr>
              <a:lnSpc>
                <a:spcPct val="115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</p:spPr>
        <p:txBody>
          <a:bodyPr/>
          <a:lstStyle/>
          <a:p>
            <a:r>
              <a:rPr lang="en-US" sz="2800" b="1" u="sng" dirty="0" smtClean="0"/>
              <a:t>Health Care- Trauma Resuscitation </a:t>
            </a:r>
            <a:r>
              <a:rPr lang="en-US" sz="2800" b="1" u="sng" dirty="0" smtClean="0"/>
              <a:t>– </a:t>
            </a:r>
            <a:r>
              <a:rPr lang="en-US" sz="2800" b="1" i="1" u="sng" dirty="0" smtClean="0"/>
              <a:t>4(continued)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Problems in the current workflow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58154"/>
          </a:xfrm>
        </p:spPr>
        <p:txBody>
          <a:bodyPr/>
          <a:lstStyle/>
          <a:p>
            <a:r>
              <a:rPr lang="en-US" sz="1900" dirty="0" smtClean="0">
                <a:solidFill>
                  <a:schemeClr val="tx2"/>
                </a:solidFill>
              </a:rPr>
              <a:t>Some of the existing ERP modules for healthcare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Clinical Software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Enterprise Master Person Index (EMPI)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Enterprise Performance Management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Financial Management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Healthcare Integration and Information Exchange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Healthcare Revenue Management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tx2"/>
                </a:solidFill>
              </a:rPr>
              <a:t>MediSuite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PARIS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err="1" smtClean="0">
                <a:solidFill>
                  <a:schemeClr val="tx2"/>
                </a:solidFill>
              </a:rPr>
              <a:t>QuickStep</a:t>
            </a:r>
            <a:r>
              <a:rPr lang="en-US" sz="1900" b="1" dirty="0" smtClean="0">
                <a:solidFill>
                  <a:schemeClr val="tx2"/>
                </a:solidFill>
              </a:rPr>
              <a:t> Healthcare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Recall Management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User interface - Lawson Smart Office</a:t>
            </a:r>
            <a:endParaRPr lang="en-US" sz="1900" dirty="0" smtClean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dirty="0" smtClean="0">
                <a:solidFill>
                  <a:schemeClr val="tx2"/>
                </a:solidFill>
              </a:rPr>
              <a:t>Supply Chain </a:t>
            </a:r>
            <a:r>
              <a:rPr lang="en-US" sz="1900" b="1" dirty="0" smtClean="0">
                <a:solidFill>
                  <a:schemeClr val="tx2"/>
                </a:solidFill>
              </a:rPr>
              <a:t>Management</a:t>
            </a:r>
          </a:p>
          <a:p>
            <a:pPr marL="457200" indent="-457200"/>
            <a:r>
              <a:rPr lang="en-US" sz="1900" dirty="0" smtClean="0">
                <a:solidFill>
                  <a:schemeClr val="tx2"/>
                </a:solidFill>
              </a:rPr>
              <a:t>Absence of a special module for the trauma team.</a:t>
            </a:r>
            <a:endParaRPr lang="en-US" sz="1900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886C-E97B-40EA-9425-100A7AE952D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/>
              <a:t>5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Proposed Solutions – EMS Crew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811" y="1524000"/>
            <a:ext cx="8975189" cy="4525963"/>
          </a:xfrm>
        </p:spPr>
        <p:txBody>
          <a:bodyPr/>
          <a:lstStyle/>
          <a:p>
            <a:pPr lvl="0">
              <a:lnSpc>
                <a:spcPct val="115000"/>
              </a:lnSpc>
              <a:buNone/>
            </a:pPr>
            <a:r>
              <a:rPr lang="en-US" sz="2000" u="sng" dirty="0" smtClean="0">
                <a:solidFill>
                  <a:schemeClr val="tx2"/>
                </a:solidFill>
              </a:rPr>
              <a:t>Mobile Application for the EMS Crew</a:t>
            </a:r>
          </a:p>
          <a:p>
            <a:pPr lv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1)  The EMS crew should be equipped with a tablet having a customized  application for the health care organization.</a:t>
            </a:r>
          </a:p>
          <a:p>
            <a:pPr lvl="0">
              <a:lnSpc>
                <a:spcPct val="115000"/>
              </a:lnSpc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2) Some of the feature that the application should have: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Injury Site Patient Information form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On-Transit Recording form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Receipt notifications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Tracking the nearest hospitals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Additional Contact Information of the hospitals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Blood Bank Notification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Patient Handover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– </a:t>
            </a:r>
            <a:r>
              <a:rPr lang="en-US" b="1" i="1" u="sng" dirty="0" smtClean="0"/>
              <a:t>5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Proposed Solutions – Trauma Bay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tx2"/>
                </a:solidFill>
              </a:rPr>
              <a:t>Application to assist teamwork in the trauma bay supporting efficient and reliable communication.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tx2"/>
                </a:solidFill>
              </a:rPr>
              <a:t>Major hospitals have a ERP system installed for different units. A module for the trauma bay is absent.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tx2"/>
                </a:solidFill>
              </a:rPr>
              <a:t>Handwritten notes by the nurse could be avoided by using an ERP module.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tx2"/>
                </a:solidFill>
              </a:rPr>
              <a:t>Efficient data retrieval w.r.t to medicines and equipments.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tx2"/>
                </a:solidFill>
              </a:rPr>
              <a:t>Information Handling – Will help in retrieving historical data, recording of data and ease of documentation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tx2"/>
                </a:solidFill>
              </a:rPr>
              <a:t>Using an ERP module linked with other modules like inventory(medicine and equipments), address book would help in fetching additional data quickly.</a:t>
            </a:r>
            <a:endParaRPr lang="en-US" sz="2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/>
              <a:t>7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Adaptation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Adaptation to the changes in the workflow is very important since there is no margin for error in the healthcare system.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Facilitating a smooth transition for the changes is very critical.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Some of the measures that could be taken into consideration are :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EMS crew should be given formal training for the use of application.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The recorder nurse should be given training for the use of the ERP system. The entire work procedure should be tested in simulated trauma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/>
              <a:t>8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Financial Cost Estimate</a:t>
            </a:r>
            <a:endParaRPr lang="en-US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u="sng" dirty="0" smtClean="0">
                <a:solidFill>
                  <a:schemeClr val="tx2"/>
                </a:solidFill>
              </a:rPr>
              <a:t>Capital Expenditure</a:t>
            </a:r>
            <a:r>
              <a:rPr lang="en-US" sz="2000" dirty="0" smtClean="0">
                <a:solidFill>
                  <a:schemeClr val="tx2"/>
                </a:solidFill>
              </a:rPr>
              <a:t> – 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App Development Cost : ~20,000 $ (for both the </a:t>
            </a:r>
            <a:r>
              <a:rPr lang="en-US" sz="2000" dirty="0" err="1" smtClean="0">
                <a:solidFill>
                  <a:schemeClr val="tx2"/>
                </a:solidFill>
              </a:rPr>
              <a:t>iphone</a:t>
            </a:r>
            <a:r>
              <a:rPr lang="en-US" sz="2000" dirty="0" smtClean="0">
                <a:solidFill>
                  <a:schemeClr val="tx2"/>
                </a:solidFill>
              </a:rPr>
              <a:t> and android platforms)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ERP module development cost: depends upon the vendor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Hardware Cost : An </a:t>
            </a:r>
            <a:r>
              <a:rPr lang="en-US" sz="2000" dirty="0" err="1" smtClean="0">
                <a:solidFill>
                  <a:schemeClr val="tx2"/>
                </a:solidFill>
              </a:rPr>
              <a:t>ipad</a:t>
            </a:r>
            <a:r>
              <a:rPr lang="en-US" sz="2000" dirty="0" smtClean="0">
                <a:solidFill>
                  <a:schemeClr val="tx2"/>
                </a:solidFill>
              </a:rPr>
              <a:t>/EMS crew + a PC with a ERP module at the trauma bay ~1500$</a:t>
            </a:r>
          </a:p>
          <a:p>
            <a:pPr lvl="0"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u="sng" dirty="0" smtClean="0">
                <a:solidFill>
                  <a:schemeClr val="tx2"/>
                </a:solidFill>
              </a:rPr>
              <a:t>Operational Expenditure</a:t>
            </a:r>
            <a:endParaRPr lang="en-US" sz="2000" dirty="0" smtClean="0">
              <a:solidFill>
                <a:schemeClr val="tx2"/>
              </a:solidFill>
            </a:endParaRP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Network Expenditure: 3G services for the EMS crew tablet ~50$/month</a:t>
            </a:r>
          </a:p>
          <a:p>
            <a:pPr lvl="0"/>
            <a:r>
              <a:rPr lang="en-US" sz="2000" dirty="0" smtClean="0">
                <a:solidFill>
                  <a:schemeClr val="tx2"/>
                </a:solidFill>
              </a:rPr>
              <a:t>Maintenance: Application maintenance fee ~ 50$/month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ERP module vendor will provide the maintenance and bug fixes</a:t>
            </a:r>
          </a:p>
          <a:p>
            <a:pPr>
              <a:lnSpc>
                <a:spcPct val="115000"/>
              </a:lnSpc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17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Gap Analysis Financial Institutions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dirty="0" smtClean="0">
                <a:solidFill>
                  <a:schemeClr val="tx2"/>
                </a:solidFill>
              </a:rPr>
              <a:t>Introduction: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Biggest Drivers of economy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Clients prefer IB which provide max satisfaction in min time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Flow of information and quality of information will determine the productivity of the company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Information must pass in least time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Operation costs have to be under control while maintaining standards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Banks were and still are based on paper-driven human interactions.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18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Investment Banks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Typical Workflow</a:t>
            </a:r>
          </a:p>
          <a:p>
            <a:pPr>
              <a:lnSpc>
                <a:spcPct val="115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Still paper based</a:t>
            </a:r>
          </a:p>
          <a:p>
            <a:pPr>
              <a:lnSpc>
                <a:spcPct val="115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Phone one of the most important source of communication</a:t>
            </a:r>
          </a:p>
          <a:p>
            <a:pPr>
              <a:lnSpc>
                <a:spcPct val="115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Emails</a:t>
            </a:r>
          </a:p>
          <a:p>
            <a:pPr>
              <a:lnSpc>
                <a:spcPct val="115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Verbal Communication</a:t>
            </a:r>
          </a:p>
          <a:p>
            <a:pPr>
              <a:lnSpc>
                <a:spcPct val="115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(diagram explanation)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19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SWOT Analysis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8302" y="1537677"/>
          <a:ext cx="8229600" cy="491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62817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2"/>
                          </a:solidFill>
                        </a:rPr>
                        <a:t>Strengths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Tried and tested method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Phone calls help in Immediate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action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A paper is still considered the most authenticate source of information and proof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2"/>
                          </a:solidFill>
                        </a:rPr>
                        <a:t>Weakness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Poor signaling and network issues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Storage availability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2"/>
                          </a:solidFill>
                        </a:rPr>
                        <a:t>Retrieval</a:t>
                      </a: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 of information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Cost of mailing/shipping documents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Emails go unnoticed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2"/>
                          </a:solidFill>
                        </a:rPr>
                        <a:t>Absence of central repository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1911396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2"/>
                          </a:solidFill>
                        </a:rPr>
                        <a:t>Opportunities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dirty="0" smtClean="0">
                          <a:solidFill>
                            <a:schemeClr val="tx2"/>
                          </a:solidFill>
                        </a:rPr>
                        <a:t>Streamline the</a:t>
                      </a:r>
                      <a:r>
                        <a:rPr lang="en-US" b="0" i="0" baseline="0" dirty="0" smtClean="0">
                          <a:solidFill>
                            <a:schemeClr val="tx2"/>
                          </a:solidFill>
                        </a:rPr>
                        <a:t> entire process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2"/>
                          </a:solidFill>
                        </a:rPr>
                        <a:t>Reduce the amount of 1:1 meetings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2"/>
                          </a:solidFill>
                        </a:rPr>
                        <a:t>Use IT tools to reliably store and retrieve information</a:t>
                      </a:r>
                      <a:endParaRPr lang="en-US" b="0" i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2"/>
                          </a:solidFill>
                        </a:rPr>
                        <a:t>Threats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2"/>
                          </a:solidFill>
                        </a:rPr>
                        <a:t> Miscommunication due to network issues might result in wrong trade being executed.</a:t>
                      </a:r>
                      <a:endParaRPr lang="en-US" b="0" i="0" baseline="0" dirty="0" smtClean="0">
                        <a:solidFill>
                          <a:schemeClr val="tx2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2"/>
                          </a:solidFill>
                        </a:rPr>
                        <a:t> Losing critical information due to paper based storage.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baseline="0" dirty="0" smtClean="0">
                          <a:solidFill>
                            <a:schemeClr val="tx2"/>
                          </a:solidFill>
                        </a:rPr>
                        <a:t> Client portfolio being updated incorrectly due to communication gap.</a:t>
                      </a:r>
                      <a:endParaRPr lang="en-US" b="0" i="0" baseline="0" dirty="0" smtClean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Project Goal</a:t>
            </a:r>
            <a:endParaRPr lang="en-US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● </a:t>
            </a:r>
            <a:r>
              <a:rPr lang="en-US" dirty="0" smtClean="0">
                <a:solidFill>
                  <a:schemeClr val="tx2"/>
                </a:solidFill>
              </a:rPr>
              <a:t>To </a:t>
            </a:r>
            <a:r>
              <a:rPr lang="en-US" dirty="0">
                <a:solidFill>
                  <a:schemeClr val="tx2"/>
                </a:solidFill>
              </a:rPr>
              <a:t>understand GAP analysis of </a:t>
            </a:r>
            <a:r>
              <a:rPr lang="en-US" dirty="0" smtClean="0">
                <a:solidFill>
                  <a:schemeClr val="tx2"/>
                </a:solidFill>
              </a:rPr>
              <a:t>the Business Process </a:t>
            </a:r>
            <a:r>
              <a:rPr lang="en-US" dirty="0">
                <a:solidFill>
                  <a:schemeClr val="tx2"/>
                </a:solidFill>
              </a:rPr>
              <a:t>and how it is essential </a:t>
            </a:r>
            <a:r>
              <a:rPr lang="en-US" dirty="0" smtClean="0">
                <a:solidFill>
                  <a:schemeClr val="tx2"/>
                </a:solidFill>
              </a:rPr>
              <a:t>for </a:t>
            </a:r>
            <a:r>
              <a:rPr lang="en-US" dirty="0" smtClean="0">
                <a:solidFill>
                  <a:schemeClr val="tx2"/>
                </a:solidFill>
              </a:rPr>
              <a:t>proposin</a:t>
            </a:r>
            <a:r>
              <a:rPr lang="en-US" dirty="0" smtClean="0">
                <a:solidFill>
                  <a:schemeClr val="tx2"/>
                </a:solidFill>
              </a:rPr>
              <a:t>g a new workflow as well as successful ES implementations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● Perform GAP analysis of two organizations </a:t>
            </a:r>
            <a:r>
              <a:rPr lang="en-US" dirty="0" smtClean="0">
                <a:solidFill>
                  <a:schemeClr val="tx2"/>
                </a:solidFill>
              </a:rPr>
              <a:t>of different </a:t>
            </a:r>
            <a:r>
              <a:rPr lang="en-US" dirty="0">
                <a:solidFill>
                  <a:schemeClr val="tx2"/>
                </a:solidFill>
              </a:rPr>
              <a:t>sectors and provide a detailed </a:t>
            </a:r>
            <a:r>
              <a:rPr lang="en-US" dirty="0" smtClean="0">
                <a:solidFill>
                  <a:schemeClr val="tx2"/>
                </a:solidFill>
              </a:rPr>
              <a:t>report summarizing </a:t>
            </a:r>
            <a:r>
              <a:rPr lang="en-US" dirty="0">
                <a:solidFill>
                  <a:schemeClr val="tx2"/>
                </a:solidFill>
              </a:rPr>
              <a:t>the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20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Problems in Current Workflow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A lot of things are communicated via paper, phones and emails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1</a:t>
            </a:r>
            <a:r>
              <a:rPr lang="en-US" baseline="30000" dirty="0" smtClean="0">
                <a:solidFill>
                  <a:schemeClr val="tx2"/>
                </a:solidFill>
              </a:rPr>
              <a:t>st</a:t>
            </a:r>
            <a:r>
              <a:rPr lang="en-US" dirty="0" smtClean="0">
                <a:solidFill>
                  <a:schemeClr val="tx2"/>
                </a:solidFill>
              </a:rPr>
              <a:t> thing in morning, SP gets updated by traders regarding current market trend. If trader forgets to update some important detail about some company- or SP forgets to note it down – loss of potential investor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Based on input from trader and RA reports, prepares docs to present to investor – may forget some imp supporting doc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SP discusses existing products – if client not satisfied – discuss new set of </a:t>
            </a:r>
            <a:r>
              <a:rPr lang="en-US" dirty="0" err="1" smtClean="0">
                <a:solidFill>
                  <a:schemeClr val="tx2"/>
                </a:solidFill>
              </a:rPr>
              <a:t>reqs</a:t>
            </a:r>
            <a:r>
              <a:rPr lang="en-US" dirty="0" smtClean="0">
                <a:solidFill>
                  <a:schemeClr val="tx2"/>
                </a:solidFill>
              </a:rPr>
              <a:t>. – chance of missing imp detail or clause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Problems (Continued…)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Missing of imp clause or details leads to creation of wrong product – leads to more number of meetings – more documentation that needs to handled every time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If client is happy with the product – reqd. papers passed to Traders’ Desk – time lost in transportation of these docs – possibility of losing the docs in transit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If order placed via phone – network or signaling issues can lead to miscommunication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If order placed through email – chances of email going unnoticed cant be neglected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Too much paper to handle for a single deal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Problems (Continued…)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Retrieval of information can be a nightmare among the numerous folders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Increase in clientele numbers, leads to more paper work to be maintained – leading to difficult in storing docs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Microfiche readers were used at some point – but phased out to expensive microfiche readers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Clients move to new branches or teams are reshuffled – increases the cost of transportation of docs.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Too time consuming 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Solutions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Separate module for SP, trader, RA, Structures Team Member (STM) and Client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Every morning trader and RA update their module – SP gets notified – prepares to meet client accordingly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Create a specific form that can help client enter information about his requirements online – SP gets notified – prepares accordingly – time spent on specifics of deal during meeting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 After meeting – update requirements document -  RA and STM notified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Mark document as “In Process”, confirming SP that </a:t>
            </a:r>
            <a:r>
              <a:rPr lang="en-US" dirty="0" err="1" smtClean="0">
                <a:solidFill>
                  <a:schemeClr val="tx2"/>
                </a:solidFill>
              </a:rPr>
              <a:t>detials</a:t>
            </a:r>
            <a:r>
              <a:rPr lang="en-US" dirty="0" smtClean="0">
                <a:solidFill>
                  <a:schemeClr val="tx2"/>
                </a:solidFill>
              </a:rPr>
              <a:t> have been viewed by both teams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Solutions (Continued…)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RA and STM update their modules as and when they required – SP and Client gets notified – suggests any new modifications or changes – Client notifies changes to SP and to RA or STM (read only)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When client satisfied with new financial product – Sp updates Traders module – trader notified – executes trade order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Changes status of order to “Complete” – SP gets notified – notifies client module and client account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Use of e-signatures instead of actual signatures – saves precious time and cost spent in transporting documents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Ease of retrieval of information using index numbers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25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Advantages of Proposed Workflow</a:t>
            </a:r>
            <a:endParaRPr lang="en-US" b="1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No need to maintain huge folders that occupy a lot of space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Eliminates need to be in office environment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Reduces amount of time and cost spent on transportation of documents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Can be further enhanced to do security checks, check client dues etc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Versioning leads to a better documented process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Can help in adaptation of new challenges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Easy to maintain and operation costs are reduced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Number of 1:1 meetings and phone calls reduced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Benefit to Cost Ratio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How beneficial is the new system considering all the efforts you put in installing it and training people to use it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Does it help attract new customers?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Process less cumbersome – less time consuming – more streamlined – reduces 1:1 meetings – easy to use – Can be updated outside office environment – part of development process – better allocation of human resources – Easy access to central repository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 lot to offer to clients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So the answer is YES – it will attract new customers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886C-E97B-40EA-9425-100A7AE952D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Adaptation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For both the sectors, adequate training needs to be provided to the staff member who are going to be directly involved in the whole process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Interface for clients, customers should be easy to use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886C-E97B-40EA-9425-100A7AE952D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tx2"/>
                </a:solidFill>
              </a:rPr>
              <a:t>To propose a solution to make the workflow efficient, a thorough investigation needs to be done of the current workflow.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SWOT analysis consolidates all the aspects in a workflow together to analyze the situation easily.</a:t>
            </a:r>
            <a:endParaRPr lang="en-US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GAP Analysis is an efficient method that a lot of companies adopt while bringing about a change in the workflow.</a:t>
            </a:r>
            <a:endParaRPr lang="en-US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Whether it makes sense to actually implement an ES </a:t>
            </a:r>
            <a:r>
              <a:rPr lang="en-US" dirty="0" smtClean="0">
                <a:solidFill>
                  <a:schemeClr val="tx2"/>
                </a:solidFill>
              </a:rPr>
              <a:t>system.</a:t>
            </a:r>
            <a:endParaRPr lang="en-US" dirty="0" smtClean="0">
              <a:solidFill>
                <a:schemeClr val="tx2"/>
              </a:solidFill>
            </a:endParaRPr>
          </a:p>
          <a:p>
            <a:pPr algn="just"/>
            <a:r>
              <a:rPr lang="en-US" dirty="0" smtClean="0">
                <a:solidFill>
                  <a:schemeClr val="tx2"/>
                </a:solidFill>
              </a:rPr>
              <a:t>What factors need to be considered while choosing an ES </a:t>
            </a:r>
            <a:r>
              <a:rPr lang="en-US" dirty="0" smtClean="0">
                <a:solidFill>
                  <a:schemeClr val="tx2"/>
                </a:solidFill>
              </a:rPr>
              <a:t>vendor.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886C-E97B-40EA-9425-100A7AE952D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0658"/>
            <a:ext cx="8229600" cy="3419305"/>
          </a:xfrm>
        </p:spPr>
        <p:txBody>
          <a:bodyPr/>
          <a:lstStyle/>
          <a:p>
            <a:pPr algn="ctr">
              <a:buNone/>
            </a:pPr>
            <a:r>
              <a:rPr lang="en-US" sz="7500" dirty="0" smtClean="0">
                <a:solidFill>
                  <a:schemeClr val="tx2"/>
                </a:solidFill>
              </a:rPr>
              <a:t>Thank </a:t>
            </a:r>
            <a:r>
              <a:rPr lang="en-US" sz="7500" dirty="0" smtClean="0">
                <a:solidFill>
                  <a:schemeClr val="tx2"/>
                </a:solidFill>
              </a:rPr>
              <a:t>you</a:t>
            </a:r>
          </a:p>
          <a:p>
            <a:pPr algn="ctr">
              <a:buNone/>
            </a:pPr>
            <a:r>
              <a:rPr lang="en-US" sz="7500" dirty="0" smtClean="0">
                <a:solidFill>
                  <a:schemeClr val="tx2"/>
                </a:solidFill>
              </a:rPr>
              <a:t>Questions ?</a:t>
            </a:r>
            <a:endParaRPr lang="en-US" sz="75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8886C-E97B-40EA-9425-100A7AE952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Deliverables</a:t>
            </a:r>
            <a:endParaRPr lang="en-US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● </a:t>
            </a:r>
            <a:r>
              <a:rPr lang="en-US" dirty="0">
                <a:solidFill>
                  <a:schemeClr val="tx2"/>
                </a:solidFill>
              </a:rPr>
              <a:t>Explanation of the current work flow and </a:t>
            </a:r>
            <a:r>
              <a:rPr lang="en-US" dirty="0" smtClean="0">
                <a:solidFill>
                  <a:schemeClr val="tx2"/>
                </a:solidFill>
              </a:rPr>
              <a:t>SWOT analysis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● </a:t>
            </a:r>
            <a:r>
              <a:rPr lang="en-US" dirty="0" smtClean="0">
                <a:solidFill>
                  <a:schemeClr val="tx2"/>
                </a:solidFill>
              </a:rPr>
              <a:t>Analysis</a:t>
            </a: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1</a:t>
            </a:r>
            <a:r>
              <a:rPr lang="en-US" dirty="0">
                <a:solidFill>
                  <a:schemeClr val="tx2"/>
                </a:solidFill>
              </a:rPr>
              <a:t>) Trauma Resuscitation starting </a:t>
            </a:r>
            <a:r>
              <a:rPr lang="en-US" dirty="0" smtClean="0">
                <a:solidFill>
                  <a:schemeClr val="tx2"/>
                </a:solidFill>
              </a:rPr>
              <a:t>from EMS </a:t>
            </a:r>
            <a:r>
              <a:rPr lang="en-US" dirty="0">
                <a:solidFill>
                  <a:schemeClr val="tx2"/>
                </a:solidFill>
              </a:rPr>
              <a:t>handover to </a:t>
            </a:r>
            <a:r>
              <a:rPr lang="en-US" dirty="0" smtClean="0">
                <a:solidFill>
                  <a:schemeClr val="tx2"/>
                </a:solidFill>
              </a:rPr>
              <a:t>the  hospital and the </a:t>
            </a:r>
            <a:r>
              <a:rPr lang="en-US" dirty="0">
                <a:solidFill>
                  <a:schemeClr val="tx2"/>
                </a:solidFill>
              </a:rPr>
              <a:t>entire </a:t>
            </a:r>
            <a:r>
              <a:rPr lang="en-US" dirty="0" smtClean="0">
                <a:solidFill>
                  <a:schemeClr val="tx2"/>
                </a:solidFill>
              </a:rPr>
              <a:t>process.</a:t>
            </a:r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  2</a:t>
            </a:r>
            <a:r>
              <a:rPr lang="en-US" dirty="0">
                <a:solidFill>
                  <a:schemeClr val="tx2"/>
                </a:solidFill>
              </a:rPr>
              <a:t>) Sales Clientele and Reporting in </a:t>
            </a:r>
            <a:r>
              <a:rPr lang="en-US" dirty="0" smtClean="0">
                <a:solidFill>
                  <a:schemeClr val="tx2"/>
                </a:solidFill>
              </a:rPr>
              <a:t>an investment </a:t>
            </a:r>
            <a:r>
              <a:rPr lang="en-US" dirty="0">
                <a:solidFill>
                  <a:schemeClr val="tx2"/>
                </a:solidFill>
              </a:rPr>
              <a:t>bank.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● Propose a TO-BE system for both the organizations.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● Detailed report summarizing the work.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Our Approach</a:t>
            </a:r>
            <a:endParaRPr lang="en-US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Understand the current workflow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Study the inefficiencies in the current workflow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SWOT Analysis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Propose solutions to make the workflow more efficient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Discuss the solutions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Adaptation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fld id="{9BAFE161-314F-4A55-B905-586AA71C1430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Gap Analysis – An Overview</a:t>
            </a:r>
            <a:endParaRPr lang="en-US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i="1" u="sng" dirty="0" smtClean="0">
                <a:solidFill>
                  <a:schemeClr val="tx2"/>
                </a:solidFill>
              </a:rPr>
              <a:t>Investopedia Definition</a:t>
            </a:r>
            <a:r>
              <a:rPr lang="en-US" dirty="0" smtClean="0">
                <a:solidFill>
                  <a:schemeClr val="tx2"/>
                </a:solidFill>
              </a:rPr>
              <a:t>: The </a:t>
            </a:r>
            <a:r>
              <a:rPr lang="en-US" dirty="0">
                <a:solidFill>
                  <a:schemeClr val="tx2"/>
                </a:solidFill>
              </a:rPr>
              <a:t>process through which a company compares its actual performance to its expected performance to determine whether it is meeting expectations and using its resources effectively.</a:t>
            </a:r>
            <a:r>
              <a:rPr lang="en-US" dirty="0"/>
              <a:t> </a:t>
            </a:r>
            <a:endParaRPr lang="en-US" dirty="0" smtClean="0"/>
          </a:p>
          <a:p>
            <a:pPr>
              <a:lnSpc>
                <a:spcPct val="115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0671" y="3460651"/>
            <a:ext cx="2152357" cy="956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Current WorkFlow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(As-is)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9483" y="3486441"/>
            <a:ext cx="2393852" cy="874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Proposed WorkFlow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(To-Be)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72862" y="5132362"/>
            <a:ext cx="2602523" cy="958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(To-be) – (As-is) = Gap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Gap Analysis</a:t>
            </a:r>
          </a:p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2046850" y="4417254"/>
            <a:ext cx="1638885" cy="73152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3974124" y="4360985"/>
            <a:ext cx="2172285" cy="7713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Domains</a:t>
            </a:r>
            <a:endParaRPr lang="en-US" u="sng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Health Care Domain – Trauma Resuscitation Process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Banking Domain – Sales and Trading workflow in an Investment Bank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5000"/>
              </a:lnSpc>
              <a:buNone/>
            </a:pPr>
            <a:r>
              <a:rPr lang="en-US" u="sng" dirty="0" smtClean="0">
                <a:solidFill>
                  <a:schemeClr val="tx2"/>
                </a:solidFill>
              </a:rPr>
              <a:t>Additional Work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Health Care – </a:t>
            </a:r>
            <a:r>
              <a:rPr lang="en-US" dirty="0" smtClean="0">
                <a:solidFill>
                  <a:schemeClr val="tx2"/>
                </a:solidFill>
              </a:rPr>
              <a:t>Proposed solution for inventory tracking and activity recognition in a trauma room.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Banking – Analysis of a commercial bank w.r.t opening a new </a:t>
            </a:r>
            <a:r>
              <a:rPr lang="en-US" dirty="0" smtClean="0">
                <a:solidFill>
                  <a:schemeClr val="tx2"/>
                </a:solidFill>
              </a:rPr>
              <a:t>account.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268" y="708074"/>
            <a:ext cx="8229600" cy="83820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Trauma </a:t>
            </a:r>
            <a:r>
              <a:rPr lang="en-US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Resuscitation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0947"/>
            <a:ext cx="8229600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A very time critical and dynamic work environment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Process starts when the EMS crew picks up the patient from the injury site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A lot of information handling and transfer required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Initial Documentation and update by EMS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In-Transit information transfer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Handover information transfer</a:t>
            </a: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Communication between the members in </a:t>
            </a:r>
            <a:r>
              <a:rPr lang="en-US" dirty="0" smtClean="0">
                <a:solidFill>
                  <a:schemeClr val="tx2"/>
                </a:solidFill>
              </a:rPr>
              <a:t>the trauma bay</a:t>
            </a:r>
          </a:p>
          <a:p>
            <a:pPr marL="457200" indent="-457200">
              <a:lnSpc>
                <a:spcPct val="115000"/>
              </a:lnSpc>
            </a:pPr>
            <a:r>
              <a:rPr lang="en-US" dirty="0" smtClean="0">
                <a:solidFill>
                  <a:schemeClr val="tx2"/>
                </a:solidFill>
              </a:rPr>
              <a:t>Lack of IT tools and applications to support teamwork in a trauma bay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4006"/>
            <a:ext cx="8229600" cy="83820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Current Workflow 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266092" y="1800665"/>
            <a:ext cx="1195754" cy="478301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Start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33" y="2518117"/>
            <a:ext cx="2771335" cy="576775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EMS picks up the patient and notifies the hospital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098" y="3334043"/>
            <a:ext cx="2743200" cy="61897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Trauma team prepares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2031" y="4220309"/>
            <a:ext cx="3010486" cy="844060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Patient handover at the hospital and  information update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5752" y="5275388"/>
            <a:ext cx="1294228" cy="52050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ATLS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91177" y="6119446"/>
            <a:ext cx="689317" cy="54864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6379482" y="1608579"/>
            <a:ext cx="724704" cy="5719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 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71513" y="2557975"/>
            <a:ext cx="2771335" cy="576775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Information acquisition, exchange and archiving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71513" y="3528646"/>
            <a:ext cx="2771335" cy="576775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Treatment plan and reporting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060830" y="4527453"/>
            <a:ext cx="1352844" cy="508781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Complete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EMS picks up the patient and notifies the hospital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flipH="1">
            <a:off x="1849901" y="2278966"/>
            <a:ext cx="14068" cy="2391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47556" y="3092547"/>
            <a:ext cx="14068" cy="2391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875691" y="3964744"/>
            <a:ext cx="14068" cy="2391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861624" y="5033889"/>
            <a:ext cx="14068" cy="23915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13" idx="0"/>
          </p:cNvCxnSpPr>
          <p:nvPr/>
        </p:nvCxnSpPr>
        <p:spPr>
          <a:xfrm flipH="1">
            <a:off x="1835836" y="5795893"/>
            <a:ext cx="7030" cy="32355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6" idx="0"/>
          </p:cNvCxnSpPr>
          <p:nvPr/>
        </p:nvCxnSpPr>
        <p:spPr>
          <a:xfrm flipH="1">
            <a:off x="6757181" y="2150012"/>
            <a:ext cx="14068" cy="4079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 flipH="1">
            <a:off x="6757181" y="3078480"/>
            <a:ext cx="56271" cy="4501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8" idx="0"/>
          </p:cNvCxnSpPr>
          <p:nvPr/>
        </p:nvCxnSpPr>
        <p:spPr>
          <a:xfrm flipH="1">
            <a:off x="6737252" y="4119488"/>
            <a:ext cx="5862" cy="40796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FE161-314F-4A55-B905-586AA71C143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9939"/>
            <a:ext cx="8229600" cy="83820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Health Care- Trauma Resuscitation - </a:t>
            </a:r>
            <a:r>
              <a:rPr lang="en-US" b="1" i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continued..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6542"/>
            <a:ext cx="8229600" cy="4525963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EMS crew gets a notification about a patient and reaches the injury site.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Preliminary information </a:t>
            </a:r>
            <a:r>
              <a:rPr lang="en-US" sz="2100" dirty="0" smtClean="0">
                <a:solidFill>
                  <a:schemeClr val="accent2"/>
                </a:solidFill>
              </a:rPr>
              <a:t>update(sex, name, approximate age, approximate weight, estimated time of injury).</a:t>
            </a:r>
            <a:endParaRPr lang="en-US" sz="2100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Trauma team gathers in the trauma bay.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The recording nurse receives in-transit information from the EMS crew and </a:t>
            </a:r>
            <a:r>
              <a:rPr lang="en-US" sz="2100" dirty="0" smtClean="0">
                <a:solidFill>
                  <a:schemeClr val="accent2"/>
                </a:solidFill>
              </a:rPr>
              <a:t>documents and updates the team.</a:t>
            </a:r>
            <a:endParaRPr lang="en-US" sz="2100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EMS crew arrives and patient handover. Patient handover happens simultaneously with information handover.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Advanced Trauma Life Support</a:t>
            </a:r>
          </a:p>
          <a:p>
            <a:pPr>
              <a:lnSpc>
                <a:spcPct val="115000"/>
              </a:lnSpc>
            </a:pPr>
            <a:r>
              <a:rPr lang="en-US" sz="2100" dirty="0" smtClean="0">
                <a:solidFill>
                  <a:schemeClr val="accent2"/>
                </a:solidFill>
              </a:rPr>
              <a:t>Treatment plan depends upon the information received from the EMS</a:t>
            </a:r>
          </a:p>
          <a:p>
            <a:pPr>
              <a:lnSpc>
                <a:spcPct val="115000"/>
              </a:lnSpc>
            </a:pPr>
            <a:endParaRPr lang="en-US" sz="2100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endParaRPr lang="en-US" sz="2100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endParaRPr lang="en-US" sz="2100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endParaRPr lang="en-US" sz="2100" dirty="0" smtClean="0">
              <a:solidFill>
                <a:schemeClr val="accent2"/>
              </a:solidFill>
            </a:endParaRPr>
          </a:p>
          <a:p>
            <a:pPr>
              <a:lnSpc>
                <a:spcPct val="115000"/>
              </a:lnSpc>
            </a:pPr>
            <a:endParaRPr lang="en-US" sz="2100" dirty="0" smtClean="0"/>
          </a:p>
          <a:p>
            <a:pPr>
              <a:lnSpc>
                <a:spcPct val="115000"/>
              </a:lnSpc>
            </a:pP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Arial">
  <a:themeElements>
    <a:clrScheme name="RU_Template_Formata 13">
      <a:dk1>
        <a:srgbClr val="848589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D21034"/>
      </a:accent2>
      <a:accent3>
        <a:srgbClr val="FFFFFF"/>
      </a:accent3>
      <a:accent4>
        <a:srgbClr val="707174"/>
      </a:accent4>
      <a:accent5>
        <a:srgbClr val="DAEDEF"/>
      </a:accent5>
      <a:accent6>
        <a:srgbClr val="BE0D2E"/>
      </a:accent6>
      <a:hlink>
        <a:srgbClr val="0000FF"/>
      </a:hlink>
      <a:folHlink>
        <a:srgbClr val="CC00FF"/>
      </a:folHlink>
    </a:clrScheme>
    <a:fontScheme name="RU_Template_Forma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Forma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Forma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Forma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Forma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Forma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Forma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Formata 13">
        <a:dk1>
          <a:srgbClr val="848589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D21034"/>
        </a:accent2>
        <a:accent3>
          <a:srgbClr val="FFFFFF"/>
        </a:accent3>
        <a:accent4>
          <a:srgbClr val="707174"/>
        </a:accent4>
        <a:accent5>
          <a:srgbClr val="DAEDEF"/>
        </a:accent5>
        <a:accent6>
          <a:srgbClr val="BE0D2E"/>
        </a:accent6>
        <a:hlink>
          <a:srgbClr val="0000FF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RU_Template_Arial</Template>
  <TotalTime>1206</TotalTime>
  <Words>2092</Words>
  <Application>Microsoft Office PowerPoint</Application>
  <PresentationFormat>On-screen Show (4:3)</PresentationFormat>
  <Paragraphs>263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RU_Template_Arial</vt:lpstr>
      <vt:lpstr>ESA Final Project GAP Analysis</vt:lpstr>
      <vt:lpstr>Project Goal</vt:lpstr>
      <vt:lpstr>Deliverables</vt:lpstr>
      <vt:lpstr>Our Approach</vt:lpstr>
      <vt:lpstr>Gap Analysis – An Overview</vt:lpstr>
      <vt:lpstr>Domains</vt:lpstr>
      <vt:lpstr>Health Care- Trauma Resuscitation - 1 What is Trauma Resuscitation?</vt:lpstr>
      <vt:lpstr>Health Care- Trauma Resuscitation - 2 Current Workflow Overview</vt:lpstr>
      <vt:lpstr>Health Care- Trauma Resuscitation - 2 continued..</vt:lpstr>
      <vt:lpstr>Health Care- Trauma Resuscitation - 3 SWOT Analysis</vt:lpstr>
      <vt:lpstr>Health Care- Trauma Resuscitation - 4 Problems in the current workflow</vt:lpstr>
      <vt:lpstr>Health Care- Trauma Resuscitation – 4(continued) Problems in the current workflow</vt:lpstr>
      <vt:lpstr>Health Care- Trauma Resuscitation - 5 Proposed Solutions – EMS Crew</vt:lpstr>
      <vt:lpstr>Health Care- Trauma Resuscitation – 5  Proposed Solutions – Trauma Bay</vt:lpstr>
      <vt:lpstr>Health Care- Trauma Resuscitation - 7 Adaptation</vt:lpstr>
      <vt:lpstr>Health Care- Trauma Resuscitation - 8 Financial Cost Estimate</vt:lpstr>
      <vt:lpstr>Gap Analysis Financial Institutions</vt:lpstr>
      <vt:lpstr>Investment Banks</vt:lpstr>
      <vt:lpstr>SWOT Analysis</vt:lpstr>
      <vt:lpstr>Problems in Current Workflow</vt:lpstr>
      <vt:lpstr>Problems (Continued…)</vt:lpstr>
      <vt:lpstr>Problems (Continued…)</vt:lpstr>
      <vt:lpstr>Solutions</vt:lpstr>
      <vt:lpstr>Solutions (Continued…)</vt:lpstr>
      <vt:lpstr>Advantages of Proposed Workflow</vt:lpstr>
      <vt:lpstr>Benefit to Cost Ratio</vt:lpstr>
      <vt:lpstr>Adaptation</vt:lpstr>
      <vt:lpstr>Conclusion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Analysis</dc:title>
  <dc:creator>shriniwas</dc:creator>
  <cp:lastModifiedBy>shriniwas</cp:lastModifiedBy>
  <cp:revision>37</cp:revision>
  <dcterms:created xsi:type="dcterms:W3CDTF">2012-04-25T23:55:50Z</dcterms:created>
  <dcterms:modified xsi:type="dcterms:W3CDTF">2012-04-26T20:31:53Z</dcterms:modified>
</cp:coreProperties>
</file>