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6" r:id="rId2"/>
    <p:sldId id="257" r:id="rId3"/>
    <p:sldId id="258" r:id="rId4"/>
    <p:sldId id="274" r:id="rId5"/>
    <p:sldId id="259" r:id="rId6"/>
    <p:sldId id="275" r:id="rId7"/>
    <p:sldId id="276" r:id="rId8"/>
    <p:sldId id="277" r:id="rId9"/>
    <p:sldId id="278" r:id="rId10"/>
    <p:sldId id="260" r:id="rId11"/>
    <p:sldId id="272" r:id="rId12"/>
    <p:sldId id="261" r:id="rId13"/>
    <p:sldId id="279" r:id="rId14"/>
    <p:sldId id="262" r:id="rId15"/>
    <p:sldId id="273" r:id="rId16"/>
    <p:sldId id="263" r:id="rId17"/>
    <p:sldId id="264" r:id="rId18"/>
    <p:sldId id="265" r:id="rId19"/>
    <p:sldId id="280" r:id="rId20"/>
    <p:sldId id="267" r:id="rId21"/>
    <p:sldId id="268" r:id="rId22"/>
    <p:sldId id="269" r:id="rId23"/>
    <p:sldId id="281" r:id="rId24"/>
    <p:sldId id="282" r:id="rId25"/>
    <p:sldId id="283" r:id="rId26"/>
    <p:sldId id="270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58" autoAdjust="0"/>
  </p:normalViewPr>
  <p:slideViewPr>
    <p:cSldViewPr>
      <p:cViewPr varScale="1">
        <p:scale>
          <a:sx n="70" d="100"/>
          <a:sy n="70" d="100"/>
        </p:scale>
        <p:origin x="-36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Rutgers\Sem%201\Comp%20Arch\Project\step1_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Rutgers\Sem%201\Comp%20Arch\Project\step1_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Rutgers\Sem%201\Comp%20Arch\Project\step1_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%20and%20Settings\Shilpa\Desktop\IL1_replacemen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%20and%20Settings\Shilpa\Desktop\Benchmark%20improvement%20graph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%20and%20Settings\Shilpa\Desktop\Benchmark%20improvement%20graph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%20and%20Settings\Shilpa\Desktop\Benchmark%20improvement%20graph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%20and%20Settings\Shilpa\Desktop\Benchmark%20improvement%20grap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v>8KB</c:v>
          </c:tx>
          <c:cat>
            <c:multiLvlStrRef>
              <c:f>ICache!$A$3:$B$20</c:f>
              <c:multiLvlStrCache>
                <c:ptCount val="18"/>
                <c:lvl>
                  <c:pt idx="0">
                    <c:v>Direct Mapped</c:v>
                  </c:pt>
                  <c:pt idx="1">
                    <c:v>2-way</c:v>
                  </c:pt>
                  <c:pt idx="2">
                    <c:v>4- way</c:v>
                  </c:pt>
                  <c:pt idx="3">
                    <c:v>Direct Mapped</c:v>
                  </c:pt>
                  <c:pt idx="4">
                    <c:v>2-way</c:v>
                  </c:pt>
                  <c:pt idx="5">
                    <c:v>4- way</c:v>
                  </c:pt>
                  <c:pt idx="6">
                    <c:v>Direct Mapped</c:v>
                  </c:pt>
                  <c:pt idx="7">
                    <c:v>2-way</c:v>
                  </c:pt>
                  <c:pt idx="8">
                    <c:v>4- way</c:v>
                  </c:pt>
                  <c:pt idx="9">
                    <c:v>Direct Mapped</c:v>
                  </c:pt>
                  <c:pt idx="10">
                    <c:v>2-way</c:v>
                  </c:pt>
                  <c:pt idx="11">
                    <c:v>4- way</c:v>
                  </c:pt>
                  <c:pt idx="12">
                    <c:v>Direct Mapped</c:v>
                  </c:pt>
                  <c:pt idx="13">
                    <c:v>2-way</c:v>
                  </c:pt>
                  <c:pt idx="14">
                    <c:v>4- way</c:v>
                  </c:pt>
                  <c:pt idx="15">
                    <c:v>Direct Mapped</c:v>
                  </c:pt>
                  <c:pt idx="16">
                    <c:v>2-way</c:v>
                  </c:pt>
                  <c:pt idx="17">
                    <c:v>4- way</c:v>
                  </c:pt>
                </c:lvl>
                <c:lvl>
                  <c:pt idx="0">
                    <c:v>applu</c:v>
                  </c:pt>
                  <c:pt idx="3">
                    <c:v>apsi</c:v>
                  </c:pt>
                  <c:pt idx="6">
                    <c:v>cc1</c:v>
                  </c:pt>
                  <c:pt idx="9">
                    <c:v>compress95</c:v>
                  </c:pt>
                  <c:pt idx="12">
                    <c:v>fppp</c:v>
                  </c:pt>
                  <c:pt idx="15">
                    <c:v>hydro2d</c:v>
                  </c:pt>
                </c:lvl>
              </c:multiLvlStrCache>
            </c:multiLvlStrRef>
          </c:cat>
          <c:val>
            <c:numRef>
              <c:f>ICache!$C$3:$C$20</c:f>
              <c:numCache>
                <c:formatCode>General</c:formatCode>
                <c:ptCount val="18"/>
                <c:pt idx="0">
                  <c:v>9.4710000000000003E-2</c:v>
                </c:pt>
                <c:pt idx="1">
                  <c:v>7.8200000000000006E-2</c:v>
                </c:pt>
                <c:pt idx="2">
                  <c:v>6.9900000000000004E-2</c:v>
                </c:pt>
                <c:pt idx="3">
                  <c:v>5.4199999999999998E-2</c:v>
                </c:pt>
                <c:pt idx="4">
                  <c:v>3.27E-2</c:v>
                </c:pt>
                <c:pt idx="5">
                  <c:v>3.1399999999999997E-2</c:v>
                </c:pt>
                <c:pt idx="6">
                  <c:v>7.6499999999999999E-2</c:v>
                </c:pt>
                <c:pt idx="7">
                  <c:v>4.6699999999999998E-2</c:v>
                </c:pt>
                <c:pt idx="8">
                  <c:v>3.0300000000000001E-2</c:v>
                </c:pt>
                <c:pt idx="9">
                  <c:v>5.8999999999999999E-3</c:v>
                </c:pt>
                <c:pt idx="10">
                  <c:v>5.4000000000000003E-3</c:v>
                </c:pt>
                <c:pt idx="11">
                  <c:v>5.3E-3</c:v>
                </c:pt>
                <c:pt idx="12">
                  <c:v>9.1700000000000004E-2</c:v>
                </c:pt>
                <c:pt idx="13">
                  <c:v>7.9899999999999999E-2</c:v>
                </c:pt>
                <c:pt idx="14">
                  <c:v>7.2099999999999997E-2</c:v>
                </c:pt>
                <c:pt idx="15">
                  <c:v>5.9799999999999999E-2</c:v>
                </c:pt>
                <c:pt idx="16">
                  <c:v>5.4600000000000003E-2</c:v>
                </c:pt>
                <c:pt idx="17">
                  <c:v>4.9500000000000002E-2</c:v>
                </c:pt>
              </c:numCache>
            </c:numRef>
          </c:val>
        </c:ser>
        <c:ser>
          <c:idx val="1"/>
          <c:order val="1"/>
          <c:tx>
            <c:v>16KB</c:v>
          </c:tx>
          <c:cat>
            <c:multiLvlStrRef>
              <c:f>ICache!$A$3:$B$20</c:f>
              <c:multiLvlStrCache>
                <c:ptCount val="18"/>
                <c:lvl>
                  <c:pt idx="0">
                    <c:v>Direct Mapped</c:v>
                  </c:pt>
                  <c:pt idx="1">
                    <c:v>2-way</c:v>
                  </c:pt>
                  <c:pt idx="2">
                    <c:v>4- way</c:v>
                  </c:pt>
                  <c:pt idx="3">
                    <c:v>Direct Mapped</c:v>
                  </c:pt>
                  <c:pt idx="4">
                    <c:v>2-way</c:v>
                  </c:pt>
                  <c:pt idx="5">
                    <c:v>4- way</c:v>
                  </c:pt>
                  <c:pt idx="6">
                    <c:v>Direct Mapped</c:v>
                  </c:pt>
                  <c:pt idx="7">
                    <c:v>2-way</c:v>
                  </c:pt>
                  <c:pt idx="8">
                    <c:v>4- way</c:v>
                  </c:pt>
                  <c:pt idx="9">
                    <c:v>Direct Mapped</c:v>
                  </c:pt>
                  <c:pt idx="10">
                    <c:v>2-way</c:v>
                  </c:pt>
                  <c:pt idx="11">
                    <c:v>4- way</c:v>
                  </c:pt>
                  <c:pt idx="12">
                    <c:v>Direct Mapped</c:v>
                  </c:pt>
                  <c:pt idx="13">
                    <c:v>2-way</c:v>
                  </c:pt>
                  <c:pt idx="14">
                    <c:v>4- way</c:v>
                  </c:pt>
                  <c:pt idx="15">
                    <c:v>Direct Mapped</c:v>
                  </c:pt>
                  <c:pt idx="16">
                    <c:v>2-way</c:v>
                  </c:pt>
                  <c:pt idx="17">
                    <c:v>4- way</c:v>
                  </c:pt>
                </c:lvl>
                <c:lvl>
                  <c:pt idx="0">
                    <c:v>applu</c:v>
                  </c:pt>
                  <c:pt idx="3">
                    <c:v>apsi</c:v>
                  </c:pt>
                  <c:pt idx="6">
                    <c:v>cc1</c:v>
                  </c:pt>
                  <c:pt idx="9">
                    <c:v>compress95</c:v>
                  </c:pt>
                  <c:pt idx="12">
                    <c:v>fppp</c:v>
                  </c:pt>
                  <c:pt idx="15">
                    <c:v>hydro2d</c:v>
                  </c:pt>
                </c:lvl>
              </c:multiLvlStrCache>
            </c:multiLvlStrRef>
          </c:cat>
          <c:val>
            <c:numRef>
              <c:f>ICache!$D$3:$D$20</c:f>
              <c:numCache>
                <c:formatCode>General</c:formatCode>
                <c:ptCount val="18"/>
                <c:pt idx="0">
                  <c:v>7.2099999999999997E-2</c:v>
                </c:pt>
                <c:pt idx="1">
                  <c:v>6.4600000000000005E-2</c:v>
                </c:pt>
                <c:pt idx="2">
                  <c:v>6.0499999999999998E-2</c:v>
                </c:pt>
                <c:pt idx="3">
                  <c:v>3.0200000000000001E-2</c:v>
                </c:pt>
                <c:pt idx="4">
                  <c:v>2.3E-2</c:v>
                </c:pt>
                <c:pt idx="5">
                  <c:v>2.0899999999999998E-2</c:v>
                </c:pt>
                <c:pt idx="6">
                  <c:v>4.3700000000000003E-2</c:v>
                </c:pt>
                <c:pt idx="7">
                  <c:v>2.23E-2</c:v>
                </c:pt>
                <c:pt idx="8">
                  <c:v>1.21E-2</c:v>
                </c:pt>
                <c:pt idx="9">
                  <c:v>4.1000000000000003E-3</c:v>
                </c:pt>
                <c:pt idx="10">
                  <c:v>1.6000000000000001E-3</c:v>
                </c:pt>
                <c:pt idx="11">
                  <c:v>8.9999999999999998E-4</c:v>
                </c:pt>
                <c:pt idx="12">
                  <c:v>7.8299999999999995E-2</c:v>
                </c:pt>
                <c:pt idx="13">
                  <c:v>6.6299999999999998E-2</c:v>
                </c:pt>
                <c:pt idx="14">
                  <c:v>6.1800000000000001E-2</c:v>
                </c:pt>
                <c:pt idx="15">
                  <c:v>4.8800000000000003E-2</c:v>
                </c:pt>
                <c:pt idx="16">
                  <c:v>4.3900000000000002E-2</c:v>
                </c:pt>
                <c:pt idx="17">
                  <c:v>7.1300000000000002E-2</c:v>
                </c:pt>
              </c:numCache>
            </c:numRef>
          </c:val>
        </c:ser>
        <c:ser>
          <c:idx val="2"/>
          <c:order val="2"/>
          <c:tx>
            <c:v>32KB</c:v>
          </c:tx>
          <c:cat>
            <c:multiLvlStrRef>
              <c:f>ICache!$A$3:$B$20</c:f>
              <c:multiLvlStrCache>
                <c:ptCount val="18"/>
                <c:lvl>
                  <c:pt idx="0">
                    <c:v>Direct Mapped</c:v>
                  </c:pt>
                  <c:pt idx="1">
                    <c:v>2-way</c:v>
                  </c:pt>
                  <c:pt idx="2">
                    <c:v>4- way</c:v>
                  </c:pt>
                  <c:pt idx="3">
                    <c:v>Direct Mapped</c:v>
                  </c:pt>
                  <c:pt idx="4">
                    <c:v>2-way</c:v>
                  </c:pt>
                  <c:pt idx="5">
                    <c:v>4- way</c:v>
                  </c:pt>
                  <c:pt idx="6">
                    <c:v>Direct Mapped</c:v>
                  </c:pt>
                  <c:pt idx="7">
                    <c:v>2-way</c:v>
                  </c:pt>
                  <c:pt idx="8">
                    <c:v>4- way</c:v>
                  </c:pt>
                  <c:pt idx="9">
                    <c:v>Direct Mapped</c:v>
                  </c:pt>
                  <c:pt idx="10">
                    <c:v>2-way</c:v>
                  </c:pt>
                  <c:pt idx="11">
                    <c:v>4- way</c:v>
                  </c:pt>
                  <c:pt idx="12">
                    <c:v>Direct Mapped</c:v>
                  </c:pt>
                  <c:pt idx="13">
                    <c:v>2-way</c:v>
                  </c:pt>
                  <c:pt idx="14">
                    <c:v>4- way</c:v>
                  </c:pt>
                  <c:pt idx="15">
                    <c:v>Direct Mapped</c:v>
                  </c:pt>
                  <c:pt idx="16">
                    <c:v>2-way</c:v>
                  </c:pt>
                  <c:pt idx="17">
                    <c:v>4- way</c:v>
                  </c:pt>
                </c:lvl>
                <c:lvl>
                  <c:pt idx="0">
                    <c:v>applu</c:v>
                  </c:pt>
                  <c:pt idx="3">
                    <c:v>apsi</c:v>
                  </c:pt>
                  <c:pt idx="6">
                    <c:v>cc1</c:v>
                  </c:pt>
                  <c:pt idx="9">
                    <c:v>compress95</c:v>
                  </c:pt>
                  <c:pt idx="12">
                    <c:v>fppp</c:v>
                  </c:pt>
                  <c:pt idx="15">
                    <c:v>hydro2d</c:v>
                  </c:pt>
                </c:lvl>
              </c:multiLvlStrCache>
            </c:multiLvlStrRef>
          </c:cat>
          <c:val>
            <c:numRef>
              <c:f>ICache!$E$3:$E$20</c:f>
              <c:numCache>
                <c:formatCode>General</c:formatCode>
                <c:ptCount val="18"/>
                <c:pt idx="0">
                  <c:v>6.7000000000000004E-2</c:v>
                </c:pt>
                <c:pt idx="1">
                  <c:v>5.8000000000000003E-2</c:v>
                </c:pt>
                <c:pt idx="2">
                  <c:v>5.5899999999999998E-2</c:v>
                </c:pt>
                <c:pt idx="3">
                  <c:v>1.8800000000000001E-2</c:v>
                </c:pt>
                <c:pt idx="4">
                  <c:v>1.5800000000000002E-2</c:v>
                </c:pt>
                <c:pt idx="5">
                  <c:v>1.2699999999999999E-2</c:v>
                </c:pt>
                <c:pt idx="6">
                  <c:v>2.5399999999999999E-2</c:v>
                </c:pt>
                <c:pt idx="7">
                  <c:v>1.03E-2</c:v>
                </c:pt>
                <c:pt idx="8">
                  <c:v>8.0999999999999996E-3</c:v>
                </c:pt>
                <c:pt idx="9">
                  <c:v>1.1000000000000001E-3</c:v>
                </c:pt>
                <c:pt idx="10">
                  <c:v>8.0000000000000004E-4</c:v>
                </c:pt>
                <c:pt idx="11">
                  <c:v>2.9999999999999997E-4</c:v>
                </c:pt>
                <c:pt idx="12">
                  <c:v>6.5500000000000003E-2</c:v>
                </c:pt>
                <c:pt idx="13">
                  <c:v>5.9799999999999999E-2</c:v>
                </c:pt>
                <c:pt idx="14">
                  <c:v>5.7200000000000001E-2</c:v>
                </c:pt>
                <c:pt idx="15">
                  <c:v>4.3400000000000001E-2</c:v>
                </c:pt>
                <c:pt idx="16">
                  <c:v>4.0599999999999997E-2</c:v>
                </c:pt>
                <c:pt idx="17">
                  <c:v>5.96E-2</c:v>
                </c:pt>
              </c:numCache>
            </c:numRef>
          </c:val>
        </c:ser>
        <c:ser>
          <c:idx val="3"/>
          <c:order val="3"/>
          <c:tx>
            <c:v>64KB</c:v>
          </c:tx>
          <c:cat>
            <c:multiLvlStrRef>
              <c:f>ICache!$A$3:$B$20</c:f>
              <c:multiLvlStrCache>
                <c:ptCount val="18"/>
                <c:lvl>
                  <c:pt idx="0">
                    <c:v>Direct Mapped</c:v>
                  </c:pt>
                  <c:pt idx="1">
                    <c:v>2-way</c:v>
                  </c:pt>
                  <c:pt idx="2">
                    <c:v>4- way</c:v>
                  </c:pt>
                  <c:pt idx="3">
                    <c:v>Direct Mapped</c:v>
                  </c:pt>
                  <c:pt idx="4">
                    <c:v>2-way</c:v>
                  </c:pt>
                  <c:pt idx="5">
                    <c:v>4- way</c:v>
                  </c:pt>
                  <c:pt idx="6">
                    <c:v>Direct Mapped</c:v>
                  </c:pt>
                  <c:pt idx="7">
                    <c:v>2-way</c:v>
                  </c:pt>
                  <c:pt idx="8">
                    <c:v>4- way</c:v>
                  </c:pt>
                  <c:pt idx="9">
                    <c:v>Direct Mapped</c:v>
                  </c:pt>
                  <c:pt idx="10">
                    <c:v>2-way</c:v>
                  </c:pt>
                  <c:pt idx="11">
                    <c:v>4- way</c:v>
                  </c:pt>
                  <c:pt idx="12">
                    <c:v>Direct Mapped</c:v>
                  </c:pt>
                  <c:pt idx="13">
                    <c:v>2-way</c:v>
                  </c:pt>
                  <c:pt idx="14">
                    <c:v>4- way</c:v>
                  </c:pt>
                  <c:pt idx="15">
                    <c:v>Direct Mapped</c:v>
                  </c:pt>
                  <c:pt idx="16">
                    <c:v>2-way</c:v>
                  </c:pt>
                  <c:pt idx="17">
                    <c:v>4- way</c:v>
                  </c:pt>
                </c:lvl>
                <c:lvl>
                  <c:pt idx="0">
                    <c:v>applu</c:v>
                  </c:pt>
                  <c:pt idx="3">
                    <c:v>apsi</c:v>
                  </c:pt>
                  <c:pt idx="6">
                    <c:v>cc1</c:v>
                  </c:pt>
                  <c:pt idx="9">
                    <c:v>compress95</c:v>
                  </c:pt>
                  <c:pt idx="12">
                    <c:v>fppp</c:v>
                  </c:pt>
                  <c:pt idx="15">
                    <c:v>hydro2d</c:v>
                  </c:pt>
                </c:lvl>
              </c:multiLvlStrCache>
            </c:multiLvlStrRef>
          </c:cat>
          <c:val>
            <c:numRef>
              <c:f>ICache!$F$3:$F$20</c:f>
              <c:numCache>
                <c:formatCode>General</c:formatCode>
                <c:ptCount val="18"/>
                <c:pt idx="0">
                  <c:v>5.9499999999999997E-2</c:v>
                </c:pt>
                <c:pt idx="1">
                  <c:v>5.7009999999999998E-2</c:v>
                </c:pt>
                <c:pt idx="2">
                  <c:v>5.5199999999999999E-2</c:v>
                </c:pt>
                <c:pt idx="3">
                  <c:v>1.2200000000000001E-2</c:v>
                </c:pt>
                <c:pt idx="4">
                  <c:v>1.2E-2</c:v>
                </c:pt>
                <c:pt idx="5">
                  <c:v>1.15E-2</c:v>
                </c:pt>
                <c:pt idx="6">
                  <c:v>1.11E-2</c:v>
                </c:pt>
                <c:pt idx="7">
                  <c:v>7.7000000000000002E-3</c:v>
                </c:pt>
                <c:pt idx="8">
                  <c:v>1.21E-2</c:v>
                </c:pt>
                <c:pt idx="9">
                  <c:v>7.0000000000000001E-3</c:v>
                </c:pt>
                <c:pt idx="10">
                  <c:v>3.0000000000000001E-3</c:v>
                </c:pt>
                <c:pt idx="11">
                  <c:v>2.9999999999999997E-4</c:v>
                </c:pt>
                <c:pt idx="12">
                  <c:v>5.7500000000000002E-2</c:v>
                </c:pt>
                <c:pt idx="13">
                  <c:v>5.6399999999999999E-2</c:v>
                </c:pt>
                <c:pt idx="14">
                  <c:v>5.5800000000000002E-2</c:v>
                </c:pt>
                <c:pt idx="15">
                  <c:v>4.0599999999999997E-2</c:v>
                </c:pt>
                <c:pt idx="16">
                  <c:v>3.9100000000000003E-2</c:v>
                </c:pt>
                <c:pt idx="17">
                  <c:v>5.96E-2</c:v>
                </c:pt>
              </c:numCache>
            </c:numRef>
          </c:val>
        </c:ser>
        <c:axId val="64955520"/>
        <c:axId val="64957056"/>
      </c:barChart>
      <c:catAx>
        <c:axId val="64955520"/>
        <c:scaling>
          <c:orientation val="minMax"/>
        </c:scaling>
        <c:axPos val="b"/>
        <c:tickLblPos val="nextTo"/>
        <c:crossAx val="64957056"/>
        <c:crosses val="autoZero"/>
        <c:auto val="1"/>
        <c:lblAlgn val="ctr"/>
        <c:lblOffset val="100"/>
      </c:catAx>
      <c:valAx>
        <c:axId val="64957056"/>
        <c:scaling>
          <c:orientation val="minMax"/>
        </c:scaling>
        <c:axPos val="l"/>
        <c:majorGridlines/>
        <c:numFmt formatCode="General" sourceLinked="1"/>
        <c:tickLblPos val="nextTo"/>
        <c:crossAx val="6495552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Sheet1!$C$1</c:f>
              <c:strCache>
                <c:ptCount val="1"/>
                <c:pt idx="0">
                  <c:v>8 KB</c:v>
                </c:pt>
              </c:strCache>
            </c:strRef>
          </c:tx>
          <c:cat>
            <c:multiLvlStrRef>
              <c:f>Sheet1!$A$3:$B$20</c:f>
              <c:multiLvlStrCache>
                <c:ptCount val="18"/>
                <c:lvl>
                  <c:pt idx="0">
                    <c:v>Direct Mapped</c:v>
                  </c:pt>
                  <c:pt idx="1">
                    <c:v>2-way</c:v>
                  </c:pt>
                  <c:pt idx="2">
                    <c:v>4- way</c:v>
                  </c:pt>
                  <c:pt idx="3">
                    <c:v>Direct Mapped</c:v>
                  </c:pt>
                  <c:pt idx="4">
                    <c:v>2-way</c:v>
                  </c:pt>
                  <c:pt idx="5">
                    <c:v>4- way</c:v>
                  </c:pt>
                  <c:pt idx="6">
                    <c:v>Direct Mapped</c:v>
                  </c:pt>
                  <c:pt idx="7">
                    <c:v>2-way</c:v>
                  </c:pt>
                  <c:pt idx="8">
                    <c:v>4- way</c:v>
                  </c:pt>
                  <c:pt idx="9">
                    <c:v>Direct Mapped</c:v>
                  </c:pt>
                  <c:pt idx="10">
                    <c:v>2-way</c:v>
                  </c:pt>
                  <c:pt idx="11">
                    <c:v>4- way</c:v>
                  </c:pt>
                  <c:pt idx="12">
                    <c:v>Direct Mapped</c:v>
                  </c:pt>
                  <c:pt idx="13">
                    <c:v>2-way</c:v>
                  </c:pt>
                  <c:pt idx="14">
                    <c:v>4- way</c:v>
                  </c:pt>
                  <c:pt idx="15">
                    <c:v>Direct Mapped</c:v>
                  </c:pt>
                  <c:pt idx="16">
                    <c:v>2-way</c:v>
                  </c:pt>
                  <c:pt idx="17">
                    <c:v>4- way</c:v>
                  </c:pt>
                </c:lvl>
                <c:lvl>
                  <c:pt idx="0">
                    <c:v>mgrid</c:v>
                  </c:pt>
                  <c:pt idx="3">
                    <c:v>perl</c:v>
                  </c:pt>
                  <c:pt idx="6">
                    <c:v>su2cor</c:v>
                  </c:pt>
                  <c:pt idx="9">
                    <c:v>swim</c:v>
                  </c:pt>
                  <c:pt idx="12">
                    <c:v>tomcatv</c:v>
                  </c:pt>
                  <c:pt idx="15">
                    <c:v>turb3d</c:v>
                  </c:pt>
                </c:lvl>
              </c:multiLvlStrCache>
            </c:multiLvlStrRef>
          </c:cat>
          <c:val>
            <c:numRef>
              <c:f>Sheet1!$C$3:$C$20</c:f>
              <c:numCache>
                <c:formatCode>General</c:formatCode>
                <c:ptCount val="18"/>
                <c:pt idx="0">
                  <c:v>8.8599999999999998E-2</c:v>
                </c:pt>
                <c:pt idx="1">
                  <c:v>8.0199999999999994E-2</c:v>
                </c:pt>
                <c:pt idx="2">
                  <c:v>7.0699999999999999E-2</c:v>
                </c:pt>
                <c:pt idx="3">
                  <c:v>8.1600000000000006E-2</c:v>
                </c:pt>
                <c:pt idx="4">
                  <c:v>6.9000000000000006E-2</c:v>
                </c:pt>
                <c:pt idx="5">
                  <c:v>6.5199999999999994E-2</c:v>
                </c:pt>
                <c:pt idx="6">
                  <c:v>9.8900000000000002E-2</c:v>
                </c:pt>
                <c:pt idx="7">
                  <c:v>8.1900000000000001E-2</c:v>
                </c:pt>
                <c:pt idx="8">
                  <c:v>7.2999999999999995E-2</c:v>
                </c:pt>
                <c:pt idx="9">
                  <c:v>9.06E-2</c:v>
                </c:pt>
                <c:pt idx="10">
                  <c:v>8.2199999999999995E-2</c:v>
                </c:pt>
                <c:pt idx="11">
                  <c:v>7.5800000000000006E-2</c:v>
                </c:pt>
                <c:pt idx="12">
                  <c:v>7.2599999999999998E-2</c:v>
                </c:pt>
                <c:pt idx="13">
                  <c:v>6.3E-2</c:v>
                </c:pt>
                <c:pt idx="14">
                  <c:v>5.8999999999999997E-2</c:v>
                </c:pt>
                <c:pt idx="15">
                  <c:v>9.35E-2</c:v>
                </c:pt>
                <c:pt idx="16">
                  <c:v>6.08E-2</c:v>
                </c:pt>
                <c:pt idx="17">
                  <c:v>5.6599999999999998E-2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16 KB</c:v>
                </c:pt>
              </c:strCache>
            </c:strRef>
          </c:tx>
          <c:cat>
            <c:multiLvlStrRef>
              <c:f>Sheet1!$A$3:$B$20</c:f>
              <c:multiLvlStrCache>
                <c:ptCount val="18"/>
                <c:lvl>
                  <c:pt idx="0">
                    <c:v>Direct Mapped</c:v>
                  </c:pt>
                  <c:pt idx="1">
                    <c:v>2-way</c:v>
                  </c:pt>
                  <c:pt idx="2">
                    <c:v>4- way</c:v>
                  </c:pt>
                  <c:pt idx="3">
                    <c:v>Direct Mapped</c:v>
                  </c:pt>
                  <c:pt idx="4">
                    <c:v>2-way</c:v>
                  </c:pt>
                  <c:pt idx="5">
                    <c:v>4- way</c:v>
                  </c:pt>
                  <c:pt idx="6">
                    <c:v>Direct Mapped</c:v>
                  </c:pt>
                  <c:pt idx="7">
                    <c:v>2-way</c:v>
                  </c:pt>
                  <c:pt idx="8">
                    <c:v>4- way</c:v>
                  </c:pt>
                  <c:pt idx="9">
                    <c:v>Direct Mapped</c:v>
                  </c:pt>
                  <c:pt idx="10">
                    <c:v>2-way</c:v>
                  </c:pt>
                  <c:pt idx="11">
                    <c:v>4- way</c:v>
                  </c:pt>
                  <c:pt idx="12">
                    <c:v>Direct Mapped</c:v>
                  </c:pt>
                  <c:pt idx="13">
                    <c:v>2-way</c:v>
                  </c:pt>
                  <c:pt idx="14">
                    <c:v>4- way</c:v>
                  </c:pt>
                  <c:pt idx="15">
                    <c:v>Direct Mapped</c:v>
                  </c:pt>
                  <c:pt idx="16">
                    <c:v>2-way</c:v>
                  </c:pt>
                  <c:pt idx="17">
                    <c:v>4- way</c:v>
                  </c:pt>
                </c:lvl>
                <c:lvl>
                  <c:pt idx="0">
                    <c:v>mgrid</c:v>
                  </c:pt>
                  <c:pt idx="3">
                    <c:v>perl</c:v>
                  </c:pt>
                  <c:pt idx="6">
                    <c:v>su2cor</c:v>
                  </c:pt>
                  <c:pt idx="9">
                    <c:v>swim</c:v>
                  </c:pt>
                  <c:pt idx="12">
                    <c:v>tomcatv</c:v>
                  </c:pt>
                  <c:pt idx="15">
                    <c:v>turb3d</c:v>
                  </c:pt>
                </c:lvl>
              </c:multiLvlStrCache>
            </c:multiLvlStrRef>
          </c:cat>
          <c:val>
            <c:numRef>
              <c:f>Sheet1!$D$3:$D$20</c:f>
              <c:numCache>
                <c:formatCode>General</c:formatCode>
                <c:ptCount val="18"/>
                <c:pt idx="0">
                  <c:v>6.9400000000000003E-2</c:v>
                </c:pt>
                <c:pt idx="1">
                  <c:v>6.5100000000000005E-2</c:v>
                </c:pt>
                <c:pt idx="2">
                  <c:v>6.2399999999999997E-2</c:v>
                </c:pt>
                <c:pt idx="3">
                  <c:v>6.3E-2</c:v>
                </c:pt>
                <c:pt idx="4">
                  <c:v>5.1499999999999997E-2</c:v>
                </c:pt>
                <c:pt idx="5">
                  <c:v>4.8800000000000003E-2</c:v>
                </c:pt>
                <c:pt idx="6">
                  <c:v>7.8799999999999995E-2</c:v>
                </c:pt>
                <c:pt idx="7">
                  <c:v>6.6600000000000006E-2</c:v>
                </c:pt>
                <c:pt idx="8">
                  <c:v>6.0600000000000001E-2</c:v>
                </c:pt>
                <c:pt idx="9">
                  <c:v>7.5600000000000001E-2</c:v>
                </c:pt>
                <c:pt idx="10">
                  <c:v>6.2100000000000002E-2</c:v>
                </c:pt>
                <c:pt idx="11">
                  <c:v>6.0199999999999997E-2</c:v>
                </c:pt>
                <c:pt idx="12">
                  <c:v>6.3600000000000004E-2</c:v>
                </c:pt>
                <c:pt idx="13">
                  <c:v>5.8400000000000001E-2</c:v>
                </c:pt>
                <c:pt idx="14">
                  <c:v>5.5300000000000002E-2</c:v>
                </c:pt>
                <c:pt idx="15">
                  <c:v>5.0799999999999998E-2</c:v>
                </c:pt>
                <c:pt idx="16">
                  <c:v>4.4200000000000003E-2</c:v>
                </c:pt>
                <c:pt idx="17">
                  <c:v>4.07E-2</c:v>
                </c:pt>
              </c:numCache>
            </c:numRef>
          </c:val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32 KB</c:v>
                </c:pt>
              </c:strCache>
            </c:strRef>
          </c:tx>
          <c:cat>
            <c:multiLvlStrRef>
              <c:f>Sheet1!$A$3:$B$20</c:f>
              <c:multiLvlStrCache>
                <c:ptCount val="18"/>
                <c:lvl>
                  <c:pt idx="0">
                    <c:v>Direct Mapped</c:v>
                  </c:pt>
                  <c:pt idx="1">
                    <c:v>2-way</c:v>
                  </c:pt>
                  <c:pt idx="2">
                    <c:v>4- way</c:v>
                  </c:pt>
                  <c:pt idx="3">
                    <c:v>Direct Mapped</c:v>
                  </c:pt>
                  <c:pt idx="4">
                    <c:v>2-way</c:v>
                  </c:pt>
                  <c:pt idx="5">
                    <c:v>4- way</c:v>
                  </c:pt>
                  <c:pt idx="6">
                    <c:v>Direct Mapped</c:v>
                  </c:pt>
                  <c:pt idx="7">
                    <c:v>2-way</c:v>
                  </c:pt>
                  <c:pt idx="8">
                    <c:v>4- way</c:v>
                  </c:pt>
                  <c:pt idx="9">
                    <c:v>Direct Mapped</c:v>
                  </c:pt>
                  <c:pt idx="10">
                    <c:v>2-way</c:v>
                  </c:pt>
                  <c:pt idx="11">
                    <c:v>4- way</c:v>
                  </c:pt>
                  <c:pt idx="12">
                    <c:v>Direct Mapped</c:v>
                  </c:pt>
                  <c:pt idx="13">
                    <c:v>2-way</c:v>
                  </c:pt>
                  <c:pt idx="14">
                    <c:v>4- way</c:v>
                  </c:pt>
                  <c:pt idx="15">
                    <c:v>Direct Mapped</c:v>
                  </c:pt>
                  <c:pt idx="16">
                    <c:v>2-way</c:v>
                  </c:pt>
                  <c:pt idx="17">
                    <c:v>4- way</c:v>
                  </c:pt>
                </c:lvl>
                <c:lvl>
                  <c:pt idx="0">
                    <c:v>mgrid</c:v>
                  </c:pt>
                  <c:pt idx="3">
                    <c:v>perl</c:v>
                  </c:pt>
                  <c:pt idx="6">
                    <c:v>su2cor</c:v>
                  </c:pt>
                  <c:pt idx="9">
                    <c:v>swim</c:v>
                  </c:pt>
                  <c:pt idx="12">
                    <c:v>tomcatv</c:v>
                  </c:pt>
                  <c:pt idx="15">
                    <c:v>turb3d</c:v>
                  </c:pt>
                </c:lvl>
              </c:multiLvlStrCache>
            </c:multiLvlStrRef>
          </c:cat>
          <c:val>
            <c:numRef>
              <c:f>Sheet1!$E$3:$E$20</c:f>
              <c:numCache>
                <c:formatCode>General</c:formatCode>
                <c:ptCount val="18"/>
                <c:pt idx="0">
                  <c:v>6.2199999999999998E-2</c:v>
                </c:pt>
                <c:pt idx="1">
                  <c:v>6.0199999999999997E-2</c:v>
                </c:pt>
                <c:pt idx="2">
                  <c:v>5.9499999999999997E-2</c:v>
                </c:pt>
                <c:pt idx="3">
                  <c:v>4.5499999999999999E-2</c:v>
                </c:pt>
                <c:pt idx="4">
                  <c:v>3.9E-2</c:v>
                </c:pt>
                <c:pt idx="5">
                  <c:v>3.5200000000000002E-2</c:v>
                </c:pt>
                <c:pt idx="6">
                  <c:v>6.0499999999999998E-2</c:v>
                </c:pt>
                <c:pt idx="7">
                  <c:v>5.7200000000000001E-2</c:v>
                </c:pt>
                <c:pt idx="8">
                  <c:v>5.62E-2</c:v>
                </c:pt>
                <c:pt idx="9">
                  <c:v>6.6100000000000006E-2</c:v>
                </c:pt>
                <c:pt idx="10">
                  <c:v>5.8999999999999997E-2</c:v>
                </c:pt>
                <c:pt idx="11">
                  <c:v>5.6899999999999999E-2</c:v>
                </c:pt>
                <c:pt idx="12">
                  <c:v>6.08E-2</c:v>
                </c:pt>
                <c:pt idx="13">
                  <c:v>5.33E-2</c:v>
                </c:pt>
                <c:pt idx="14">
                  <c:v>5.5300000000000002E-2</c:v>
                </c:pt>
                <c:pt idx="15">
                  <c:v>4.2999999999999997E-2</c:v>
                </c:pt>
                <c:pt idx="16">
                  <c:v>3.5799999999999998E-2</c:v>
                </c:pt>
                <c:pt idx="17">
                  <c:v>3.4799999999999998E-2</c:v>
                </c:pt>
              </c:numCache>
            </c:numRef>
          </c:val>
        </c:ser>
        <c:ser>
          <c:idx val="3"/>
          <c:order val="3"/>
          <c:tx>
            <c:strRef>
              <c:f>Sheet1!$F$1</c:f>
              <c:strCache>
                <c:ptCount val="1"/>
                <c:pt idx="0">
                  <c:v>64 KB</c:v>
                </c:pt>
              </c:strCache>
            </c:strRef>
          </c:tx>
          <c:cat>
            <c:multiLvlStrRef>
              <c:f>Sheet1!$A$3:$B$20</c:f>
              <c:multiLvlStrCache>
                <c:ptCount val="18"/>
                <c:lvl>
                  <c:pt idx="0">
                    <c:v>Direct Mapped</c:v>
                  </c:pt>
                  <c:pt idx="1">
                    <c:v>2-way</c:v>
                  </c:pt>
                  <c:pt idx="2">
                    <c:v>4- way</c:v>
                  </c:pt>
                  <c:pt idx="3">
                    <c:v>Direct Mapped</c:v>
                  </c:pt>
                  <c:pt idx="4">
                    <c:v>2-way</c:v>
                  </c:pt>
                  <c:pt idx="5">
                    <c:v>4- way</c:v>
                  </c:pt>
                  <c:pt idx="6">
                    <c:v>Direct Mapped</c:v>
                  </c:pt>
                  <c:pt idx="7">
                    <c:v>2-way</c:v>
                  </c:pt>
                  <c:pt idx="8">
                    <c:v>4- way</c:v>
                  </c:pt>
                  <c:pt idx="9">
                    <c:v>Direct Mapped</c:v>
                  </c:pt>
                  <c:pt idx="10">
                    <c:v>2-way</c:v>
                  </c:pt>
                  <c:pt idx="11">
                    <c:v>4- way</c:v>
                  </c:pt>
                  <c:pt idx="12">
                    <c:v>Direct Mapped</c:v>
                  </c:pt>
                  <c:pt idx="13">
                    <c:v>2-way</c:v>
                  </c:pt>
                  <c:pt idx="14">
                    <c:v>4- way</c:v>
                  </c:pt>
                  <c:pt idx="15">
                    <c:v>Direct Mapped</c:v>
                  </c:pt>
                  <c:pt idx="16">
                    <c:v>2-way</c:v>
                  </c:pt>
                  <c:pt idx="17">
                    <c:v>4- way</c:v>
                  </c:pt>
                </c:lvl>
                <c:lvl>
                  <c:pt idx="0">
                    <c:v>mgrid</c:v>
                  </c:pt>
                  <c:pt idx="3">
                    <c:v>perl</c:v>
                  </c:pt>
                  <c:pt idx="6">
                    <c:v>su2cor</c:v>
                  </c:pt>
                  <c:pt idx="9">
                    <c:v>swim</c:v>
                  </c:pt>
                  <c:pt idx="12">
                    <c:v>tomcatv</c:v>
                  </c:pt>
                  <c:pt idx="15">
                    <c:v>turb3d</c:v>
                  </c:pt>
                </c:lvl>
              </c:multiLvlStrCache>
            </c:multiLvlStrRef>
          </c:cat>
          <c:val>
            <c:numRef>
              <c:f>Sheet1!$F$3:$F$20</c:f>
              <c:numCache>
                <c:formatCode>General</c:formatCode>
                <c:ptCount val="18"/>
                <c:pt idx="0">
                  <c:v>6.0100000000000001E-2</c:v>
                </c:pt>
                <c:pt idx="1">
                  <c:v>5.9400000000000001E-2</c:v>
                </c:pt>
                <c:pt idx="2">
                  <c:v>5.8599999999999999E-2</c:v>
                </c:pt>
                <c:pt idx="3">
                  <c:v>3.9600000000000003E-2</c:v>
                </c:pt>
                <c:pt idx="4">
                  <c:v>3.2599999999999997E-2</c:v>
                </c:pt>
                <c:pt idx="5">
                  <c:v>3.1099999999999999E-2</c:v>
                </c:pt>
                <c:pt idx="6">
                  <c:v>5.6300000000000003E-2</c:v>
                </c:pt>
                <c:pt idx="7">
                  <c:v>5.5500000000000001E-2</c:v>
                </c:pt>
                <c:pt idx="8">
                  <c:v>5.5199999999999999E-2</c:v>
                </c:pt>
                <c:pt idx="9">
                  <c:v>5.8999999999999997E-2</c:v>
                </c:pt>
                <c:pt idx="10">
                  <c:v>5.6099999999999997E-2</c:v>
                </c:pt>
                <c:pt idx="11">
                  <c:v>5.5599999999999997E-2</c:v>
                </c:pt>
                <c:pt idx="12">
                  <c:v>5.4199999999999998E-2</c:v>
                </c:pt>
                <c:pt idx="13">
                  <c:v>5.3100000000000001E-2</c:v>
                </c:pt>
                <c:pt idx="14">
                  <c:v>5.2699999999999997E-2</c:v>
                </c:pt>
                <c:pt idx="15">
                  <c:v>3.5400000000000001E-2</c:v>
                </c:pt>
                <c:pt idx="16">
                  <c:v>3.4200000000000001E-2</c:v>
                </c:pt>
                <c:pt idx="17">
                  <c:v>3.4000000000000002E-2</c:v>
                </c:pt>
              </c:numCache>
            </c:numRef>
          </c:val>
        </c:ser>
        <c:axId val="64974208"/>
        <c:axId val="66728320"/>
      </c:barChart>
      <c:catAx>
        <c:axId val="64974208"/>
        <c:scaling>
          <c:orientation val="minMax"/>
        </c:scaling>
        <c:axPos val="b"/>
        <c:tickLblPos val="nextTo"/>
        <c:crossAx val="66728320"/>
        <c:crosses val="autoZero"/>
        <c:auto val="1"/>
        <c:lblAlgn val="ctr"/>
        <c:lblOffset val="100"/>
      </c:catAx>
      <c:valAx>
        <c:axId val="66728320"/>
        <c:scaling>
          <c:orientation val="minMax"/>
        </c:scaling>
        <c:axPos val="l"/>
        <c:majorGridlines/>
        <c:numFmt formatCode="General" sourceLinked="1"/>
        <c:tickLblPos val="nextTo"/>
        <c:crossAx val="6497420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v>8KB</c:v>
          </c:tx>
          <c:cat>
            <c:multiLvlStrRef>
              <c:f>Sheet2!$A$1:$B$12</c:f>
              <c:multiLvlStrCache>
                <c:ptCount val="12"/>
                <c:lvl>
                  <c:pt idx="0">
                    <c:v>Direct Mapped</c:v>
                  </c:pt>
                  <c:pt idx="1">
                    <c:v>2-way</c:v>
                  </c:pt>
                  <c:pt idx="2">
                    <c:v>4- way</c:v>
                  </c:pt>
                  <c:pt idx="3">
                    <c:v>Direct Mapped</c:v>
                  </c:pt>
                  <c:pt idx="4">
                    <c:v>2-way</c:v>
                  </c:pt>
                  <c:pt idx="5">
                    <c:v>4- way</c:v>
                  </c:pt>
                  <c:pt idx="6">
                    <c:v>Direct Mapped</c:v>
                  </c:pt>
                  <c:pt idx="7">
                    <c:v>2-way</c:v>
                  </c:pt>
                  <c:pt idx="8">
                    <c:v>4- way</c:v>
                  </c:pt>
                  <c:pt idx="9">
                    <c:v>Direct Mapped</c:v>
                  </c:pt>
                  <c:pt idx="10">
                    <c:v>2-way</c:v>
                  </c:pt>
                  <c:pt idx="11">
                    <c:v>4- way</c:v>
                  </c:pt>
                </c:lvl>
                <c:lvl>
                  <c:pt idx="0">
                    <c:v>vortex</c:v>
                  </c:pt>
                  <c:pt idx="3">
                    <c:v>wave5</c:v>
                  </c:pt>
                  <c:pt idx="6">
                    <c:v>ijpeg</c:v>
                  </c:pt>
                  <c:pt idx="9">
                    <c:v>li</c:v>
                  </c:pt>
                </c:lvl>
              </c:multiLvlStrCache>
            </c:multiLvlStrRef>
          </c:cat>
          <c:val>
            <c:numRef>
              <c:f>Sheet2!$C$1:$C$12</c:f>
              <c:numCache>
                <c:formatCode>General</c:formatCode>
                <c:ptCount val="12"/>
                <c:pt idx="0">
                  <c:v>8.7499999999999994E-2</c:v>
                </c:pt>
                <c:pt idx="1">
                  <c:v>5.7500000000000002E-2</c:v>
                </c:pt>
                <c:pt idx="2">
                  <c:v>9.8100000000000007E-2</c:v>
                </c:pt>
                <c:pt idx="3">
                  <c:v>7.4800000000000005E-2</c:v>
                </c:pt>
                <c:pt idx="4">
                  <c:v>6.5699999999999995E-2</c:v>
                </c:pt>
                <c:pt idx="5">
                  <c:v>6.13E-2</c:v>
                </c:pt>
                <c:pt idx="6">
                  <c:v>3.27E-2</c:v>
                </c:pt>
                <c:pt idx="7">
                  <c:v>3.2399999999999998E-2</c:v>
                </c:pt>
                <c:pt idx="8">
                  <c:v>2.9100000000000001E-2</c:v>
                </c:pt>
                <c:pt idx="9">
                  <c:v>4.3700000000000003E-2</c:v>
                </c:pt>
                <c:pt idx="10">
                  <c:v>2.6100000000000002E-2</c:v>
                </c:pt>
                <c:pt idx="11">
                  <c:v>1.8200000000000001E-2</c:v>
                </c:pt>
              </c:numCache>
            </c:numRef>
          </c:val>
        </c:ser>
        <c:ser>
          <c:idx val="1"/>
          <c:order val="1"/>
          <c:tx>
            <c:v>16KB</c:v>
          </c:tx>
          <c:cat>
            <c:multiLvlStrRef>
              <c:f>Sheet2!$A$1:$B$12</c:f>
              <c:multiLvlStrCache>
                <c:ptCount val="12"/>
                <c:lvl>
                  <c:pt idx="0">
                    <c:v>Direct Mapped</c:v>
                  </c:pt>
                  <c:pt idx="1">
                    <c:v>2-way</c:v>
                  </c:pt>
                  <c:pt idx="2">
                    <c:v>4- way</c:v>
                  </c:pt>
                  <c:pt idx="3">
                    <c:v>Direct Mapped</c:v>
                  </c:pt>
                  <c:pt idx="4">
                    <c:v>2-way</c:v>
                  </c:pt>
                  <c:pt idx="5">
                    <c:v>4- way</c:v>
                  </c:pt>
                  <c:pt idx="6">
                    <c:v>Direct Mapped</c:v>
                  </c:pt>
                  <c:pt idx="7">
                    <c:v>2-way</c:v>
                  </c:pt>
                  <c:pt idx="8">
                    <c:v>4- way</c:v>
                  </c:pt>
                  <c:pt idx="9">
                    <c:v>Direct Mapped</c:v>
                  </c:pt>
                  <c:pt idx="10">
                    <c:v>2-way</c:v>
                  </c:pt>
                  <c:pt idx="11">
                    <c:v>4- way</c:v>
                  </c:pt>
                </c:lvl>
                <c:lvl>
                  <c:pt idx="0">
                    <c:v>vortex</c:v>
                  </c:pt>
                  <c:pt idx="3">
                    <c:v>wave5</c:v>
                  </c:pt>
                  <c:pt idx="6">
                    <c:v>ijpeg</c:v>
                  </c:pt>
                  <c:pt idx="9">
                    <c:v>li</c:v>
                  </c:pt>
                </c:lvl>
              </c:multiLvlStrCache>
            </c:multiLvlStrRef>
          </c:cat>
          <c:val>
            <c:numRef>
              <c:f>Sheet2!$D$1:$D$12</c:f>
              <c:numCache>
                <c:formatCode>General</c:formatCode>
                <c:ptCount val="12"/>
                <c:pt idx="0">
                  <c:v>7.7399999999999997E-2</c:v>
                </c:pt>
                <c:pt idx="1">
                  <c:v>6.1499999999999999E-2</c:v>
                </c:pt>
                <c:pt idx="2">
                  <c:v>3.2399999999999998E-2</c:v>
                </c:pt>
                <c:pt idx="3">
                  <c:v>5.8500000000000003E-2</c:v>
                </c:pt>
                <c:pt idx="4">
                  <c:v>5.1499999999999997E-2</c:v>
                </c:pt>
                <c:pt idx="5">
                  <c:v>0.05</c:v>
                </c:pt>
                <c:pt idx="6">
                  <c:v>2.93E-2</c:v>
                </c:pt>
                <c:pt idx="7">
                  <c:v>2.4E-2</c:v>
                </c:pt>
                <c:pt idx="8">
                  <c:v>2.2700000000000001E-2</c:v>
                </c:pt>
                <c:pt idx="9">
                  <c:v>0.03</c:v>
                </c:pt>
                <c:pt idx="10">
                  <c:v>1.2E-2</c:v>
                </c:pt>
                <c:pt idx="11">
                  <c:v>1.09E-2</c:v>
                </c:pt>
              </c:numCache>
            </c:numRef>
          </c:val>
        </c:ser>
        <c:ser>
          <c:idx val="2"/>
          <c:order val="2"/>
          <c:tx>
            <c:v>32KB</c:v>
          </c:tx>
          <c:cat>
            <c:multiLvlStrRef>
              <c:f>Sheet2!$A$1:$B$12</c:f>
              <c:multiLvlStrCache>
                <c:ptCount val="12"/>
                <c:lvl>
                  <c:pt idx="0">
                    <c:v>Direct Mapped</c:v>
                  </c:pt>
                  <c:pt idx="1">
                    <c:v>2-way</c:v>
                  </c:pt>
                  <c:pt idx="2">
                    <c:v>4- way</c:v>
                  </c:pt>
                  <c:pt idx="3">
                    <c:v>Direct Mapped</c:v>
                  </c:pt>
                  <c:pt idx="4">
                    <c:v>2-way</c:v>
                  </c:pt>
                  <c:pt idx="5">
                    <c:v>4- way</c:v>
                  </c:pt>
                  <c:pt idx="6">
                    <c:v>Direct Mapped</c:v>
                  </c:pt>
                  <c:pt idx="7">
                    <c:v>2-way</c:v>
                  </c:pt>
                  <c:pt idx="8">
                    <c:v>4- way</c:v>
                  </c:pt>
                  <c:pt idx="9">
                    <c:v>Direct Mapped</c:v>
                  </c:pt>
                  <c:pt idx="10">
                    <c:v>2-way</c:v>
                  </c:pt>
                  <c:pt idx="11">
                    <c:v>4- way</c:v>
                  </c:pt>
                </c:lvl>
                <c:lvl>
                  <c:pt idx="0">
                    <c:v>vortex</c:v>
                  </c:pt>
                  <c:pt idx="3">
                    <c:v>wave5</c:v>
                  </c:pt>
                  <c:pt idx="6">
                    <c:v>ijpeg</c:v>
                  </c:pt>
                  <c:pt idx="9">
                    <c:v>li</c:v>
                  </c:pt>
                </c:lvl>
              </c:multiLvlStrCache>
            </c:multiLvlStrRef>
          </c:cat>
          <c:val>
            <c:numRef>
              <c:f>Sheet2!$E$1:$E$12</c:f>
              <c:numCache>
                <c:formatCode>General</c:formatCode>
                <c:ptCount val="12"/>
                <c:pt idx="0">
                  <c:v>5.96E-2</c:v>
                </c:pt>
                <c:pt idx="1">
                  <c:v>4.7E-2</c:v>
                </c:pt>
                <c:pt idx="2">
                  <c:v>1.4800000000000001E-2</c:v>
                </c:pt>
                <c:pt idx="3">
                  <c:v>5.3199999999999997E-2</c:v>
                </c:pt>
                <c:pt idx="4">
                  <c:v>4.8000000000000001E-2</c:v>
                </c:pt>
                <c:pt idx="5">
                  <c:v>4.6600000000000003E-2</c:v>
                </c:pt>
                <c:pt idx="6">
                  <c:v>2.5100000000000001E-2</c:v>
                </c:pt>
                <c:pt idx="7">
                  <c:v>2.35E-2</c:v>
                </c:pt>
                <c:pt idx="8">
                  <c:v>2.1700000000000001E-2</c:v>
                </c:pt>
                <c:pt idx="9">
                  <c:v>2.5999999999999999E-2</c:v>
                </c:pt>
                <c:pt idx="10">
                  <c:v>7.1000000000000004E-3</c:v>
                </c:pt>
                <c:pt idx="11">
                  <c:v>6.4000000000000003E-3</c:v>
                </c:pt>
              </c:numCache>
            </c:numRef>
          </c:val>
        </c:ser>
        <c:ser>
          <c:idx val="3"/>
          <c:order val="3"/>
          <c:tx>
            <c:v>64KB</c:v>
          </c:tx>
          <c:cat>
            <c:multiLvlStrRef>
              <c:f>Sheet2!$A$1:$B$12</c:f>
              <c:multiLvlStrCache>
                <c:ptCount val="12"/>
                <c:lvl>
                  <c:pt idx="0">
                    <c:v>Direct Mapped</c:v>
                  </c:pt>
                  <c:pt idx="1">
                    <c:v>2-way</c:v>
                  </c:pt>
                  <c:pt idx="2">
                    <c:v>4- way</c:v>
                  </c:pt>
                  <c:pt idx="3">
                    <c:v>Direct Mapped</c:v>
                  </c:pt>
                  <c:pt idx="4">
                    <c:v>2-way</c:v>
                  </c:pt>
                  <c:pt idx="5">
                    <c:v>4- way</c:v>
                  </c:pt>
                  <c:pt idx="6">
                    <c:v>Direct Mapped</c:v>
                  </c:pt>
                  <c:pt idx="7">
                    <c:v>2-way</c:v>
                  </c:pt>
                  <c:pt idx="8">
                    <c:v>4- way</c:v>
                  </c:pt>
                  <c:pt idx="9">
                    <c:v>Direct Mapped</c:v>
                  </c:pt>
                  <c:pt idx="10">
                    <c:v>2-way</c:v>
                  </c:pt>
                  <c:pt idx="11">
                    <c:v>4- way</c:v>
                  </c:pt>
                </c:lvl>
                <c:lvl>
                  <c:pt idx="0">
                    <c:v>vortex</c:v>
                  </c:pt>
                  <c:pt idx="3">
                    <c:v>wave5</c:v>
                  </c:pt>
                  <c:pt idx="6">
                    <c:v>ijpeg</c:v>
                  </c:pt>
                  <c:pt idx="9">
                    <c:v>li</c:v>
                  </c:pt>
                </c:lvl>
              </c:multiLvlStrCache>
            </c:multiLvlStrRef>
          </c:cat>
          <c:val>
            <c:numRef>
              <c:f>Sheet2!$F$1:$F$12</c:f>
              <c:numCache>
                <c:formatCode>General</c:formatCode>
                <c:ptCount val="12"/>
                <c:pt idx="0">
                  <c:v>2.6499999999999999E-2</c:v>
                </c:pt>
                <c:pt idx="1">
                  <c:v>2.7900000000000001E-2</c:v>
                </c:pt>
                <c:pt idx="2">
                  <c:v>1.41E-2</c:v>
                </c:pt>
                <c:pt idx="3">
                  <c:v>4.8800000000000003E-2</c:v>
                </c:pt>
                <c:pt idx="4">
                  <c:v>4.7199999999999999E-2</c:v>
                </c:pt>
                <c:pt idx="5">
                  <c:v>4.6399999999999997E-2</c:v>
                </c:pt>
                <c:pt idx="6">
                  <c:v>2.1899999999999999E-2</c:v>
                </c:pt>
                <c:pt idx="7">
                  <c:v>2.1700000000000001E-2</c:v>
                </c:pt>
                <c:pt idx="8">
                  <c:v>2.1700000000000001E-2</c:v>
                </c:pt>
                <c:pt idx="9">
                  <c:v>2.3199999999999998E-2</c:v>
                </c:pt>
                <c:pt idx="10">
                  <c:v>5.1999999999999998E-3</c:v>
                </c:pt>
                <c:pt idx="11">
                  <c:v>5.1000000000000004E-3</c:v>
                </c:pt>
              </c:numCache>
            </c:numRef>
          </c:val>
        </c:ser>
        <c:axId val="82055936"/>
        <c:axId val="82061184"/>
      </c:barChart>
      <c:catAx>
        <c:axId val="82055936"/>
        <c:scaling>
          <c:orientation val="minMax"/>
        </c:scaling>
        <c:axPos val="b"/>
        <c:tickLblPos val="nextTo"/>
        <c:crossAx val="82061184"/>
        <c:crosses val="autoZero"/>
        <c:auto val="1"/>
        <c:lblAlgn val="ctr"/>
        <c:lblOffset val="100"/>
      </c:catAx>
      <c:valAx>
        <c:axId val="82061184"/>
        <c:scaling>
          <c:orientation val="minMax"/>
        </c:scaling>
        <c:axPos val="l"/>
        <c:majorGridlines/>
        <c:numFmt formatCode="General" sourceLinked="1"/>
        <c:tickLblPos val="nextTo"/>
        <c:crossAx val="8205593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dirty="0"/>
              <a:t>IL1</a:t>
            </a:r>
            <a:r>
              <a:rPr lang="en-US" baseline="0" dirty="0"/>
              <a:t> Replacement without prefetch</a:t>
            </a:r>
            <a:endParaRPr lang="en-US" dirty="0"/>
          </a:p>
        </c:rich>
      </c:tx>
      <c:layout/>
    </c:title>
    <c:plotArea>
      <c:layout>
        <c:manualLayout>
          <c:layoutTarget val="inner"/>
          <c:xMode val="edge"/>
          <c:yMode val="edge"/>
          <c:x val="0.14041135250515896"/>
          <c:y val="0.19382979088398264"/>
          <c:w val="0.69170734908136433"/>
          <c:h val="0.66921259842519731"/>
        </c:manualLayout>
      </c:layout>
      <c:barChart>
        <c:barDir val="col"/>
        <c:grouping val="clustered"/>
        <c:ser>
          <c:idx val="0"/>
          <c:order val="0"/>
          <c:tx>
            <c:strRef>
              <c:f>IL1_Replacement!$B$2</c:f>
              <c:strCache>
                <c:ptCount val="1"/>
                <c:pt idx="0">
                  <c:v>LRU</c:v>
                </c:pt>
              </c:strCache>
            </c:strRef>
          </c:tx>
          <c:cat>
            <c:strRef>
              <c:f>IL1_Replacement!$A$3:$A$8</c:f>
              <c:strCache>
                <c:ptCount val="6"/>
                <c:pt idx="0">
                  <c:v>applu.ss</c:v>
                </c:pt>
                <c:pt idx="1">
                  <c:v>hydro2d.ss</c:v>
                </c:pt>
                <c:pt idx="2">
                  <c:v>fpppp.ss</c:v>
                </c:pt>
                <c:pt idx="3">
                  <c:v>mgrid.ss</c:v>
                </c:pt>
                <c:pt idx="4">
                  <c:v>su2cor</c:v>
                </c:pt>
                <c:pt idx="5">
                  <c:v>swim.ss</c:v>
                </c:pt>
              </c:strCache>
            </c:strRef>
          </c:cat>
          <c:val>
            <c:numRef>
              <c:f>IL1_Replacement!$B$3:$B$8</c:f>
              <c:numCache>
                <c:formatCode>General</c:formatCode>
                <c:ptCount val="6"/>
                <c:pt idx="0">
                  <c:v>5.5199999999999999E-2</c:v>
                </c:pt>
                <c:pt idx="1">
                  <c:v>3.8699999999999998E-2</c:v>
                </c:pt>
                <c:pt idx="2">
                  <c:v>5.74E-2</c:v>
                </c:pt>
                <c:pt idx="3">
                  <c:v>5.8599999999999999E-2</c:v>
                </c:pt>
                <c:pt idx="4">
                  <c:v>5.0900000000000001E-2</c:v>
                </c:pt>
                <c:pt idx="5">
                  <c:v>5.1700000000000003E-2</c:v>
                </c:pt>
              </c:numCache>
            </c:numRef>
          </c:val>
        </c:ser>
        <c:ser>
          <c:idx val="1"/>
          <c:order val="1"/>
          <c:tx>
            <c:strRef>
              <c:f>IL1_Replacement!$C$2</c:f>
              <c:strCache>
                <c:ptCount val="1"/>
                <c:pt idx="0">
                  <c:v>FIFO</c:v>
                </c:pt>
              </c:strCache>
            </c:strRef>
          </c:tx>
          <c:cat>
            <c:strRef>
              <c:f>IL1_Replacement!$A$3:$A$8</c:f>
              <c:strCache>
                <c:ptCount val="6"/>
                <c:pt idx="0">
                  <c:v>applu.ss</c:v>
                </c:pt>
                <c:pt idx="1">
                  <c:v>hydro2d.ss</c:v>
                </c:pt>
                <c:pt idx="2">
                  <c:v>fpppp.ss</c:v>
                </c:pt>
                <c:pt idx="3">
                  <c:v>mgrid.ss</c:v>
                </c:pt>
                <c:pt idx="4">
                  <c:v>su2cor</c:v>
                </c:pt>
                <c:pt idx="5">
                  <c:v>swim.ss</c:v>
                </c:pt>
              </c:strCache>
            </c:strRef>
          </c:cat>
          <c:val>
            <c:numRef>
              <c:f>IL1_Replacement!$C$3:$C$8</c:f>
              <c:numCache>
                <c:formatCode>General</c:formatCode>
                <c:ptCount val="6"/>
                <c:pt idx="0">
                  <c:v>5.5199999999999999E-2</c:v>
                </c:pt>
                <c:pt idx="1">
                  <c:v>3.8699999999999998E-2</c:v>
                </c:pt>
                <c:pt idx="2">
                  <c:v>5.74E-2</c:v>
                </c:pt>
                <c:pt idx="3">
                  <c:v>5.8599999999999999E-2</c:v>
                </c:pt>
                <c:pt idx="4">
                  <c:v>5.0900000000000001E-2</c:v>
                </c:pt>
                <c:pt idx="5">
                  <c:v>5.16E-2</c:v>
                </c:pt>
              </c:numCache>
            </c:numRef>
          </c:val>
        </c:ser>
        <c:ser>
          <c:idx val="2"/>
          <c:order val="2"/>
          <c:tx>
            <c:strRef>
              <c:f>IL1_Replacement!$D$2</c:f>
              <c:strCache>
                <c:ptCount val="1"/>
                <c:pt idx="0">
                  <c:v>RANDOM</c:v>
                </c:pt>
              </c:strCache>
            </c:strRef>
          </c:tx>
          <c:cat>
            <c:strRef>
              <c:f>IL1_Replacement!$A$3:$A$8</c:f>
              <c:strCache>
                <c:ptCount val="6"/>
                <c:pt idx="0">
                  <c:v>applu.ss</c:v>
                </c:pt>
                <c:pt idx="1">
                  <c:v>hydro2d.ss</c:v>
                </c:pt>
                <c:pt idx="2">
                  <c:v>fpppp.ss</c:v>
                </c:pt>
                <c:pt idx="3">
                  <c:v>mgrid.ss</c:v>
                </c:pt>
                <c:pt idx="4">
                  <c:v>su2cor</c:v>
                </c:pt>
                <c:pt idx="5">
                  <c:v>swim.ss</c:v>
                </c:pt>
              </c:strCache>
            </c:strRef>
          </c:cat>
          <c:val>
            <c:numRef>
              <c:f>IL1_Replacement!$D$3:$D$8</c:f>
              <c:numCache>
                <c:formatCode>General</c:formatCode>
                <c:ptCount val="6"/>
                <c:pt idx="0">
                  <c:v>5.8299999999999998E-2</c:v>
                </c:pt>
                <c:pt idx="1">
                  <c:v>4.1000000000000002E-2</c:v>
                </c:pt>
                <c:pt idx="2">
                  <c:v>6.08E-2</c:v>
                </c:pt>
                <c:pt idx="3">
                  <c:v>6.1199999999999997E-2</c:v>
                </c:pt>
                <c:pt idx="4">
                  <c:v>5.3800000000000001E-2</c:v>
                </c:pt>
                <c:pt idx="5">
                  <c:v>5.4600000000000003E-2</c:v>
                </c:pt>
              </c:numCache>
            </c:numRef>
          </c:val>
        </c:ser>
        <c:axId val="36453760"/>
        <c:axId val="36586240"/>
      </c:barChart>
      <c:catAx>
        <c:axId val="36453760"/>
        <c:scaling>
          <c:orientation val="minMax"/>
        </c:scaling>
        <c:axPos val="b"/>
        <c:tickLblPos val="nextTo"/>
        <c:crossAx val="36586240"/>
        <c:crosses val="autoZero"/>
        <c:auto val="1"/>
        <c:lblAlgn val="ctr"/>
        <c:lblOffset val="100"/>
      </c:catAx>
      <c:valAx>
        <c:axId val="36586240"/>
        <c:scaling>
          <c:orientation val="minMax"/>
        </c:scaling>
        <c:axPos val="l"/>
        <c:majorGridlines/>
        <c:numFmt formatCode="General" sourceLinked="1"/>
        <c:tickLblPos val="nextTo"/>
        <c:crossAx val="3645376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L1</a:t>
            </a:r>
            <a:r>
              <a:rPr lang="en-US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Instruction Cache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'IL1 improvement'!$B$1</c:f>
              <c:strCache>
                <c:ptCount val="1"/>
                <c:pt idx="0">
                  <c:v>Without prefetch buffer</c:v>
                </c:pt>
              </c:strCache>
            </c:strRef>
          </c:tx>
          <c:cat>
            <c:strRef>
              <c:f>'IL1 improvement'!$A$2:$A$7</c:f>
              <c:strCache>
                <c:ptCount val="6"/>
                <c:pt idx="0">
                  <c:v>applu.ss</c:v>
                </c:pt>
                <c:pt idx="1">
                  <c:v>hydro2d.ss</c:v>
                </c:pt>
                <c:pt idx="2">
                  <c:v>fpppp.ss</c:v>
                </c:pt>
                <c:pt idx="3">
                  <c:v>mgrid.ss</c:v>
                </c:pt>
                <c:pt idx="4">
                  <c:v>su2cor.ss</c:v>
                </c:pt>
                <c:pt idx="5">
                  <c:v>swim.ss</c:v>
                </c:pt>
              </c:strCache>
            </c:strRef>
          </c:cat>
          <c:val>
            <c:numRef>
              <c:f>'IL1 improvement'!$B$2:$B$7</c:f>
              <c:numCache>
                <c:formatCode>General</c:formatCode>
                <c:ptCount val="6"/>
                <c:pt idx="0">
                  <c:v>5.5199999999999999E-2</c:v>
                </c:pt>
                <c:pt idx="1">
                  <c:v>3.8699999999999998E-2</c:v>
                </c:pt>
                <c:pt idx="2">
                  <c:v>5.74E-2</c:v>
                </c:pt>
                <c:pt idx="3">
                  <c:v>5.8599999999999999E-2</c:v>
                </c:pt>
                <c:pt idx="4">
                  <c:v>5.0900000000000001E-2</c:v>
                </c:pt>
                <c:pt idx="5">
                  <c:v>5.16E-2</c:v>
                </c:pt>
              </c:numCache>
            </c:numRef>
          </c:val>
        </c:ser>
        <c:ser>
          <c:idx val="1"/>
          <c:order val="1"/>
          <c:tx>
            <c:strRef>
              <c:f>'IL1 improvement'!$C$1</c:f>
              <c:strCache>
                <c:ptCount val="1"/>
                <c:pt idx="0">
                  <c:v>With Prefetch buffer</c:v>
                </c:pt>
              </c:strCache>
            </c:strRef>
          </c:tx>
          <c:cat>
            <c:strRef>
              <c:f>'IL1 improvement'!$A$2:$A$7</c:f>
              <c:strCache>
                <c:ptCount val="6"/>
                <c:pt idx="0">
                  <c:v>applu.ss</c:v>
                </c:pt>
                <c:pt idx="1">
                  <c:v>hydro2d.ss</c:v>
                </c:pt>
                <c:pt idx="2">
                  <c:v>fpppp.ss</c:v>
                </c:pt>
                <c:pt idx="3">
                  <c:v>mgrid.ss</c:v>
                </c:pt>
                <c:pt idx="4">
                  <c:v>su2cor.ss</c:v>
                </c:pt>
                <c:pt idx="5">
                  <c:v>swim.ss</c:v>
                </c:pt>
              </c:strCache>
            </c:strRef>
          </c:cat>
          <c:val>
            <c:numRef>
              <c:f>'IL1 improvement'!$C$2:$C$7</c:f>
              <c:numCache>
                <c:formatCode>General</c:formatCode>
                <c:ptCount val="6"/>
                <c:pt idx="0">
                  <c:v>7.7999999999999996E-3</c:v>
                </c:pt>
                <c:pt idx="1">
                  <c:v>5.0000000000000001E-3</c:v>
                </c:pt>
                <c:pt idx="2">
                  <c:v>8.0000000000000002E-3</c:v>
                </c:pt>
                <c:pt idx="3">
                  <c:v>7.3000000000000001E-3</c:v>
                </c:pt>
                <c:pt idx="4">
                  <c:v>7.1999999999999998E-3</c:v>
                </c:pt>
                <c:pt idx="5">
                  <c:v>6.8999999999999999E-3</c:v>
                </c:pt>
              </c:numCache>
            </c:numRef>
          </c:val>
        </c:ser>
        <c:axId val="57531392"/>
        <c:axId val="57924992"/>
      </c:barChart>
      <c:catAx>
        <c:axId val="57531392"/>
        <c:scaling>
          <c:orientation val="minMax"/>
        </c:scaling>
        <c:axPos val="b"/>
        <c:tickLblPos val="nextTo"/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en-US"/>
          </a:p>
        </c:txPr>
        <c:crossAx val="57924992"/>
        <c:crosses val="autoZero"/>
        <c:auto val="1"/>
        <c:lblAlgn val="ctr"/>
        <c:lblOffset val="100"/>
      </c:catAx>
      <c:valAx>
        <c:axId val="5792499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en-US"/>
          </a:p>
        </c:txPr>
        <c:crossAx val="57531392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en-US"/>
          </a:p>
        </c:txPr>
      </c:legendEntry>
      <c:layout>
        <c:manualLayout>
          <c:xMode val="edge"/>
          <c:yMode val="edge"/>
          <c:x val="0.82886461067366579"/>
          <c:y val="0.43786934167475638"/>
          <c:w val="0.16280205599300088"/>
          <c:h val="0.17837090569158309"/>
        </c:manualLayout>
      </c:layout>
    </c:legend>
    <c:plotVisOnly val="1"/>
  </c:chart>
  <c:spPr>
    <a:ln>
      <a:solidFill>
        <a:schemeClr val="accent1"/>
      </a:solidFill>
    </a:ln>
  </c:spPr>
  <c:txPr>
    <a:bodyPr/>
    <a:lstStyle/>
    <a:p>
      <a:pPr>
        <a:defRPr>
          <a:solidFill>
            <a:srgbClr val="FF0000"/>
          </a:solidFill>
        </a:defRPr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L1 Data Cache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Replacement Policy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4.5314711931022253E-2"/>
          <c:y val="4.3026104702844008E-2"/>
          <c:w val="0.79205963640794863"/>
          <c:h val="0.88354472724977562"/>
        </c:manualLayout>
      </c:layout>
      <c:barChart>
        <c:barDir val="col"/>
        <c:grouping val="clustered"/>
        <c:ser>
          <c:idx val="0"/>
          <c:order val="0"/>
          <c:tx>
            <c:strRef>
              <c:f>'DL1 improvement'!$B$1</c:f>
              <c:strCache>
                <c:ptCount val="1"/>
                <c:pt idx="0">
                  <c:v>Without prefetch buffer</c:v>
                </c:pt>
              </c:strCache>
            </c:strRef>
          </c:tx>
          <c:cat>
            <c:strRef>
              <c:f>'DL1 improvement'!$A$2:$A$7</c:f>
              <c:strCache>
                <c:ptCount val="6"/>
                <c:pt idx="0">
                  <c:v>applu.ss</c:v>
                </c:pt>
                <c:pt idx="1">
                  <c:v>hydro2d.ss</c:v>
                </c:pt>
                <c:pt idx="2">
                  <c:v>fpppp.ss</c:v>
                </c:pt>
                <c:pt idx="3">
                  <c:v>mgrid.ss</c:v>
                </c:pt>
                <c:pt idx="4">
                  <c:v>su2cor.ss</c:v>
                </c:pt>
                <c:pt idx="5">
                  <c:v>swim.ss</c:v>
                </c:pt>
              </c:strCache>
            </c:strRef>
          </c:cat>
          <c:val>
            <c:numRef>
              <c:f>'DL1 improvement'!$B$2:$B$7</c:f>
              <c:numCache>
                <c:formatCode>General</c:formatCode>
                <c:ptCount val="6"/>
                <c:pt idx="0">
                  <c:v>7.9699999999999993E-2</c:v>
                </c:pt>
                <c:pt idx="1">
                  <c:v>5.96E-2</c:v>
                </c:pt>
                <c:pt idx="2">
                  <c:v>9.1399999999999995E-2</c:v>
                </c:pt>
                <c:pt idx="3">
                  <c:v>9.1800000000000007E-2</c:v>
                </c:pt>
                <c:pt idx="4">
                  <c:v>7.5499999999999998E-2</c:v>
                </c:pt>
                <c:pt idx="5">
                  <c:v>7.5600000000000001E-2</c:v>
                </c:pt>
              </c:numCache>
            </c:numRef>
          </c:val>
        </c:ser>
        <c:ser>
          <c:idx val="1"/>
          <c:order val="1"/>
          <c:tx>
            <c:strRef>
              <c:f>'DL1 improvement'!$C$1</c:f>
              <c:strCache>
                <c:ptCount val="1"/>
                <c:pt idx="0">
                  <c:v>With Prefetch buffer</c:v>
                </c:pt>
              </c:strCache>
            </c:strRef>
          </c:tx>
          <c:cat>
            <c:strRef>
              <c:f>'DL1 improvement'!$A$2:$A$7</c:f>
              <c:strCache>
                <c:ptCount val="6"/>
                <c:pt idx="0">
                  <c:v>applu.ss</c:v>
                </c:pt>
                <c:pt idx="1">
                  <c:v>hydro2d.ss</c:v>
                </c:pt>
                <c:pt idx="2">
                  <c:v>fpppp.ss</c:v>
                </c:pt>
                <c:pt idx="3">
                  <c:v>mgrid.ss</c:v>
                </c:pt>
                <c:pt idx="4">
                  <c:v>su2cor.ss</c:v>
                </c:pt>
                <c:pt idx="5">
                  <c:v>swim.ss</c:v>
                </c:pt>
              </c:strCache>
            </c:strRef>
          </c:cat>
          <c:val>
            <c:numRef>
              <c:f>'DL1 improvement'!$C$2:$C$7</c:f>
              <c:numCache>
                <c:formatCode>General</c:formatCode>
                <c:ptCount val="6"/>
                <c:pt idx="0">
                  <c:v>8.0999999999999996E-3</c:v>
                </c:pt>
                <c:pt idx="1">
                  <c:v>5.5999999999999999E-3</c:v>
                </c:pt>
                <c:pt idx="2">
                  <c:v>8.9999999999999993E-3</c:v>
                </c:pt>
                <c:pt idx="3">
                  <c:v>7.4999999999999997E-3</c:v>
                </c:pt>
                <c:pt idx="4">
                  <c:v>8.3999999999999995E-3</c:v>
                </c:pt>
                <c:pt idx="5">
                  <c:v>6.0000000000000001E-3</c:v>
                </c:pt>
              </c:numCache>
            </c:numRef>
          </c:val>
        </c:ser>
        <c:axId val="57126272"/>
        <c:axId val="57136640"/>
      </c:barChart>
      <c:catAx>
        <c:axId val="57126272"/>
        <c:scaling>
          <c:orientation val="minMax"/>
        </c:scaling>
        <c:axPos val="b"/>
        <c:tickLblPos val="nextTo"/>
        <c:crossAx val="57136640"/>
        <c:crosses val="autoZero"/>
        <c:auto val="1"/>
        <c:lblAlgn val="ctr"/>
        <c:lblOffset val="100"/>
      </c:catAx>
      <c:valAx>
        <c:axId val="57136640"/>
        <c:scaling>
          <c:orientation val="minMax"/>
        </c:scaling>
        <c:axPos val="l"/>
        <c:majorGridlines/>
        <c:numFmt formatCode="General" sourceLinked="1"/>
        <c:tickLblPos val="nextTo"/>
        <c:crossAx val="571262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2886461067366579"/>
          <c:y val="0.51857710423183401"/>
          <c:w val="0.16280205599300088"/>
          <c:h val="0.13955812030345521"/>
        </c:manualLayout>
      </c:layout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L1 Instruction Cache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Percentage improvement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'IL1 improvement'!$D$1</c:f>
              <c:strCache>
                <c:ptCount val="1"/>
                <c:pt idx="0">
                  <c:v>Percentage improvement</c:v>
                </c:pt>
              </c:strCache>
            </c:strRef>
          </c:tx>
          <c:cat>
            <c:strRef>
              <c:f>'IL1 improvement'!$A$2:$A$7</c:f>
              <c:strCache>
                <c:ptCount val="6"/>
                <c:pt idx="0">
                  <c:v>applu.ss</c:v>
                </c:pt>
                <c:pt idx="1">
                  <c:v>hydro2d.ss</c:v>
                </c:pt>
                <c:pt idx="2">
                  <c:v>fpppp.ss</c:v>
                </c:pt>
                <c:pt idx="3">
                  <c:v>mgrid.ss</c:v>
                </c:pt>
                <c:pt idx="4">
                  <c:v>su2cor.ss</c:v>
                </c:pt>
                <c:pt idx="5">
                  <c:v>swim.ss</c:v>
                </c:pt>
              </c:strCache>
            </c:strRef>
          </c:cat>
          <c:val>
            <c:numRef>
              <c:f>'IL1 improvement'!$D$2:$D$7</c:f>
              <c:numCache>
                <c:formatCode>General</c:formatCode>
                <c:ptCount val="6"/>
                <c:pt idx="0">
                  <c:v>85.869565217391298</c:v>
                </c:pt>
                <c:pt idx="1">
                  <c:v>87.080103359173137</c:v>
                </c:pt>
                <c:pt idx="2">
                  <c:v>86.062717770034851</c:v>
                </c:pt>
                <c:pt idx="3">
                  <c:v>87.542662116040958</c:v>
                </c:pt>
                <c:pt idx="4">
                  <c:v>85.854616895874273</c:v>
                </c:pt>
                <c:pt idx="5">
                  <c:v>86.6279069767442</c:v>
                </c:pt>
              </c:numCache>
            </c:numRef>
          </c:val>
        </c:ser>
        <c:axId val="57065856"/>
        <c:axId val="57137408"/>
      </c:barChart>
      <c:catAx>
        <c:axId val="57065856"/>
        <c:scaling>
          <c:orientation val="minMax"/>
        </c:scaling>
        <c:axPos val="b"/>
        <c:tickLblPos val="nextTo"/>
        <c:crossAx val="57137408"/>
        <c:crosses val="autoZero"/>
        <c:auto val="1"/>
        <c:lblAlgn val="ctr"/>
        <c:lblOffset val="100"/>
      </c:catAx>
      <c:valAx>
        <c:axId val="57137408"/>
        <c:scaling>
          <c:orientation val="minMax"/>
        </c:scaling>
        <c:axPos val="l"/>
        <c:majorGridlines/>
        <c:numFmt formatCode="General" sourceLinked="1"/>
        <c:tickLblPos val="nextTo"/>
        <c:crossAx val="5706585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200"/>
          </a:pPr>
          <a:endParaRPr lang="en-US"/>
        </a:p>
      </c:txPr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L1 Data Cache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Percentage </a:t>
            </a:r>
            <a:r>
              <a:rPr lang="en-US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improvement</a:t>
            </a:r>
            <a:endParaRPr lang="en-US" baseline="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c:rich>
      </c:tx>
      <c:layout>
        <c:manualLayout>
          <c:xMode val="edge"/>
          <c:yMode val="edge"/>
          <c:x val="0.33884923627308278"/>
          <c:y val="1.6080403706765185E-2"/>
        </c:manualLayout>
      </c:layout>
    </c:title>
    <c:plotArea>
      <c:layout/>
      <c:barChart>
        <c:barDir val="col"/>
        <c:grouping val="clustered"/>
        <c:ser>
          <c:idx val="0"/>
          <c:order val="0"/>
          <c:tx>
            <c:strRef>
              <c:f>'DL1 improvement'!$D$1</c:f>
              <c:strCache>
                <c:ptCount val="1"/>
                <c:pt idx="0">
                  <c:v>DL1 percentage improvement</c:v>
                </c:pt>
              </c:strCache>
            </c:strRef>
          </c:tx>
          <c:cat>
            <c:strRef>
              <c:f>'DL1 improvement'!$A$2:$A$7</c:f>
              <c:strCache>
                <c:ptCount val="6"/>
                <c:pt idx="0">
                  <c:v>applu.ss</c:v>
                </c:pt>
                <c:pt idx="1">
                  <c:v>hydro2d.ss</c:v>
                </c:pt>
                <c:pt idx="2">
                  <c:v>fpppp.ss</c:v>
                </c:pt>
                <c:pt idx="3">
                  <c:v>mgrid.ss</c:v>
                </c:pt>
                <c:pt idx="4">
                  <c:v>su2cor.ss</c:v>
                </c:pt>
                <c:pt idx="5">
                  <c:v>swim.ss</c:v>
                </c:pt>
              </c:strCache>
            </c:strRef>
          </c:cat>
          <c:val>
            <c:numRef>
              <c:f>'DL1 improvement'!$D$2:$D$7</c:f>
              <c:numCache>
                <c:formatCode>General</c:formatCode>
                <c:ptCount val="6"/>
                <c:pt idx="0">
                  <c:v>89.836888331242164</c:v>
                </c:pt>
                <c:pt idx="1">
                  <c:v>90.604026845637591</c:v>
                </c:pt>
                <c:pt idx="2">
                  <c:v>90.153172866520791</c:v>
                </c:pt>
                <c:pt idx="3">
                  <c:v>91.830065359477132</c:v>
                </c:pt>
                <c:pt idx="4">
                  <c:v>88.874172185430453</c:v>
                </c:pt>
                <c:pt idx="5">
                  <c:v>92.063492063492063</c:v>
                </c:pt>
              </c:numCache>
            </c:numRef>
          </c:val>
        </c:ser>
        <c:axId val="57105792"/>
        <c:axId val="57922688"/>
      </c:barChart>
      <c:catAx>
        <c:axId val="57105792"/>
        <c:scaling>
          <c:orientation val="minMax"/>
        </c:scaling>
        <c:axPos val="b"/>
        <c:tickLblPos val="nextTo"/>
        <c:crossAx val="57922688"/>
        <c:crosses val="autoZero"/>
        <c:auto val="1"/>
        <c:lblAlgn val="ctr"/>
        <c:lblOffset val="100"/>
      </c:catAx>
      <c:valAx>
        <c:axId val="57922688"/>
        <c:scaling>
          <c:orientation val="minMax"/>
        </c:scaling>
        <c:axPos val="l"/>
        <c:majorGridlines/>
        <c:numFmt formatCode="General" sourceLinked="1"/>
        <c:tickLblPos val="nextTo"/>
        <c:crossAx val="571057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698742344706914"/>
          <c:y val="0.53552978822852626"/>
          <c:w val="0.24467924321959755"/>
          <c:h val="6.6839966921942981E-2"/>
        </c:manualLayout>
      </c:layout>
      <c:txPr>
        <a:bodyPr/>
        <a:lstStyle/>
        <a:p>
          <a:pPr>
            <a:defRPr sz="1200"/>
          </a:pPr>
          <a:endParaRPr lang="en-US"/>
        </a:p>
      </c:txPr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495E-1DAD-462F-834F-2DE077768B1E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E67D-3559-4778-A914-B830ACB6DF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495E-1DAD-462F-834F-2DE077768B1E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E67D-3559-4778-A914-B830ACB6DF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495E-1DAD-462F-834F-2DE077768B1E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E67D-3559-4778-A914-B830ACB6DF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495E-1DAD-462F-834F-2DE077768B1E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E67D-3559-4778-A914-B830ACB6DF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495E-1DAD-462F-834F-2DE077768B1E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E67D-3559-4778-A914-B830ACB6DF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495E-1DAD-462F-834F-2DE077768B1E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E67D-3559-4778-A914-B830ACB6DF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495E-1DAD-462F-834F-2DE077768B1E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E67D-3559-4778-A914-B830ACB6DF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495E-1DAD-462F-834F-2DE077768B1E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5EE67D-3559-4778-A914-B830ACB6DF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495E-1DAD-462F-834F-2DE077768B1E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E67D-3559-4778-A914-B830ACB6DF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495E-1DAD-462F-834F-2DE077768B1E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A5EE67D-3559-4778-A914-B830ACB6DF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D8A495E-1DAD-462F-834F-2DE077768B1E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E67D-3559-4778-A914-B830ACB6DF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D8A495E-1DAD-462F-834F-2DE077768B1E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A5EE67D-3559-4778-A914-B830ACB6DF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772400" cy="2286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b="1" dirty="0" smtClean="0"/>
              <a:t>Cache optimization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400" b="1" dirty="0" smtClean="0"/>
              <a:t>using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sz="4900" b="1" dirty="0" smtClean="0"/>
              <a:t>Anticipatory </a:t>
            </a:r>
            <a:r>
              <a:rPr lang="en-US" sz="4900" b="1" dirty="0" smtClean="0"/>
              <a:t>Prefetching</a:t>
            </a:r>
            <a:endParaRPr lang="en-US" sz="49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267200"/>
            <a:ext cx="7772400" cy="9144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			  ANIRUDH.D.RATHI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                               KETAN.R.BHAVE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                                      SHRINIWAS.S.AYYER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Step </a:t>
            </a:r>
            <a:r>
              <a:rPr lang="en-US" dirty="0" smtClean="0"/>
              <a:t>1: </a:t>
            </a:r>
            <a:r>
              <a:rPr lang="en-US" dirty="0" smtClean="0"/>
              <a:t>Analysis – Cache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The </a:t>
            </a:r>
            <a:r>
              <a:rPr lang="en-US" sz="2600" dirty="0" smtClean="0"/>
              <a:t>cache size was varied by varying the number of cache lines for a fixed block size of 32Bytes</a:t>
            </a:r>
            <a:r>
              <a:rPr lang="en-US" sz="2600" dirty="0" smtClean="0"/>
              <a:t>.</a:t>
            </a:r>
          </a:p>
          <a:p>
            <a:pPr>
              <a:buNone/>
            </a:pPr>
            <a:endParaRPr lang="en-US" sz="2600" dirty="0" smtClean="0"/>
          </a:p>
          <a:p>
            <a:r>
              <a:rPr lang="en-US" sz="2600" dirty="0" smtClean="0"/>
              <a:t>We used the cache config command in Simplescalar for this purpose.</a:t>
            </a:r>
          </a:p>
          <a:p>
            <a:pPr>
              <a:buNone/>
            </a:pPr>
            <a:r>
              <a:rPr lang="en-US" sz="2600" dirty="0" smtClean="0"/>
              <a:t> </a:t>
            </a:r>
            <a:r>
              <a:rPr lang="en-US" sz="2600" dirty="0" smtClean="0"/>
              <a:t>			</a:t>
            </a:r>
            <a:r>
              <a:rPr lang="en-US" sz="2600" dirty="0" err="1" smtClean="0"/>
              <a:t>sim</a:t>
            </a:r>
            <a:r>
              <a:rPr lang="en-US" sz="2600" dirty="0" smtClean="0"/>
              <a:t>-cache</a:t>
            </a:r>
            <a:r>
              <a:rPr lang="en-US" sz="2600" dirty="0" smtClean="0"/>
              <a:t> </a:t>
            </a:r>
            <a:r>
              <a:rPr lang="en-US" sz="2600" dirty="0" smtClean="0"/>
              <a:t>-cache:il1 </a:t>
            </a:r>
            <a:r>
              <a:rPr lang="en-US" sz="2600" dirty="0" smtClean="0"/>
              <a:t>il1:</a:t>
            </a:r>
            <a:r>
              <a:rPr lang="en-US" sz="2800" b="1" i="1" dirty="0" smtClean="0">
                <a:solidFill>
                  <a:srgbClr val="00B0F0"/>
                </a:solidFill>
              </a:rPr>
              <a:t>512</a:t>
            </a:r>
            <a:r>
              <a:rPr lang="en-US" sz="2600" b="1" i="1" dirty="0" smtClean="0"/>
              <a:t>:</a:t>
            </a:r>
            <a:r>
              <a:rPr lang="en-US" sz="2600" i="1" dirty="0" smtClean="0"/>
              <a:t>32</a:t>
            </a:r>
            <a:r>
              <a:rPr lang="en-US" sz="2600" b="1" i="1" dirty="0" smtClean="0"/>
              <a:t>:</a:t>
            </a:r>
            <a:r>
              <a:rPr lang="en-US" sz="2600" i="1" dirty="0" smtClean="0"/>
              <a:t>4</a:t>
            </a:r>
            <a:r>
              <a:rPr lang="en-US" sz="2600" dirty="0" smtClean="0"/>
              <a:t>:f</a:t>
            </a:r>
          </a:p>
          <a:p>
            <a:pPr>
              <a:buNone/>
            </a:pPr>
            <a:endParaRPr lang="en-US" sz="2600" dirty="0" smtClean="0"/>
          </a:p>
          <a:p>
            <a:r>
              <a:rPr lang="en-US" sz="2600" dirty="0" smtClean="0"/>
              <a:t>Observation : As the cache size increases the miss rate decreases. </a:t>
            </a:r>
          </a:p>
          <a:p>
            <a:pPr>
              <a:buNone/>
            </a:pP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</a:t>
            </a:r>
            <a:r>
              <a:rPr lang="en-US" dirty="0" smtClean="0"/>
              <a:t>1: Analysis – </a:t>
            </a:r>
            <a:r>
              <a:rPr lang="en-US" dirty="0" smtClean="0"/>
              <a:t>Associativity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295400"/>
            <a:ext cx="850392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 benchmarks were run by varying the cache mapping policy.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Associativity was varied by running the cache </a:t>
            </a:r>
            <a:r>
              <a:rPr lang="en-US" dirty="0" err="1" smtClean="0"/>
              <a:t>config</a:t>
            </a:r>
            <a:r>
              <a:rPr lang="en-US" dirty="0" smtClean="0"/>
              <a:t> command as follows: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800" dirty="0" smtClean="0"/>
              <a:t> </a:t>
            </a:r>
            <a:r>
              <a:rPr lang="en-US" sz="2800" dirty="0" err="1" smtClean="0"/>
              <a:t>sim</a:t>
            </a:r>
            <a:r>
              <a:rPr lang="en-US" sz="2800" dirty="0" smtClean="0"/>
              <a:t>-cache -cache:il1 </a:t>
            </a:r>
            <a:r>
              <a:rPr lang="en-US" sz="2800" dirty="0" smtClean="0"/>
              <a:t>il1:</a:t>
            </a:r>
            <a:r>
              <a:rPr lang="en-US" sz="2800" i="1" dirty="0" smtClean="0"/>
              <a:t>512</a:t>
            </a:r>
            <a:r>
              <a:rPr lang="en-US" sz="2800" b="1" i="1" dirty="0" smtClean="0"/>
              <a:t>:</a:t>
            </a:r>
            <a:r>
              <a:rPr lang="en-US" sz="2800" i="1" dirty="0" smtClean="0"/>
              <a:t>32</a:t>
            </a:r>
            <a:r>
              <a:rPr lang="en-US" sz="2800" b="1" i="1" dirty="0" smtClean="0"/>
              <a:t>:</a:t>
            </a:r>
            <a:r>
              <a:rPr lang="en-US" sz="3200" b="1" i="1" dirty="0" smtClean="0">
                <a:solidFill>
                  <a:srgbClr val="00B0F0"/>
                </a:solidFill>
              </a:rPr>
              <a:t>4</a:t>
            </a:r>
            <a:r>
              <a:rPr lang="en-US" sz="2800" dirty="0" smtClean="0"/>
              <a:t>:f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dirty="0" smtClean="0"/>
              <a:t>Observation: </a:t>
            </a:r>
            <a:r>
              <a:rPr lang="en-US" sz="2800" dirty="0" smtClean="0"/>
              <a:t>As the associativity increases the miss rate decreases.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1: </a:t>
            </a: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0292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Cache misses = </a:t>
            </a:r>
            <a:r>
              <a:rPr lang="en-US" sz="2800" b="1" dirty="0" smtClean="0"/>
              <a:t>Capacity misses</a:t>
            </a:r>
            <a:r>
              <a:rPr lang="en-US" sz="2600" dirty="0" smtClean="0"/>
              <a:t> </a:t>
            </a:r>
            <a:r>
              <a:rPr lang="en-US" sz="2600" b="1" dirty="0" smtClean="0"/>
              <a:t>+ Conflict misses</a:t>
            </a:r>
            <a:r>
              <a:rPr lang="en-US" sz="2600" dirty="0" smtClean="0"/>
              <a:t> + </a:t>
            </a:r>
            <a:r>
              <a:rPr lang="en-US" sz="2600" b="1" dirty="0" smtClean="0"/>
              <a:t>Compulsory </a:t>
            </a:r>
            <a:r>
              <a:rPr lang="en-US" sz="2600" b="1" dirty="0" smtClean="0"/>
              <a:t>misses</a:t>
            </a:r>
          </a:p>
          <a:p>
            <a:pPr>
              <a:buNone/>
            </a:pPr>
            <a:endParaRPr lang="en-US" sz="2600" dirty="0" smtClean="0"/>
          </a:p>
          <a:p>
            <a:r>
              <a:rPr lang="en-US" sz="2600" dirty="0" smtClean="0"/>
              <a:t>As the cache size increases the capacity misses decreases. Hence the overall miss rate decreases</a:t>
            </a:r>
            <a:r>
              <a:rPr lang="en-US" sz="2600" dirty="0" smtClean="0"/>
              <a:t>.</a:t>
            </a:r>
          </a:p>
          <a:p>
            <a:pPr>
              <a:buNone/>
            </a:pPr>
            <a:endParaRPr lang="en-US" sz="2600" dirty="0" smtClean="0"/>
          </a:p>
          <a:p>
            <a:r>
              <a:rPr lang="en-US" sz="2600" dirty="0" smtClean="0"/>
              <a:t>As </a:t>
            </a:r>
            <a:r>
              <a:rPr lang="en-US" sz="2600" dirty="0" smtClean="0"/>
              <a:t>the associativity increases, the number of conflict misses decreases. Hence the overall miss rate decreases.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: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miss rate is lowest for the biggest size of cache and associativity.</a:t>
            </a:r>
          </a:p>
          <a:p>
            <a:endParaRPr lang="en-US" sz="2800" dirty="0" smtClean="0"/>
          </a:p>
          <a:p>
            <a:r>
              <a:rPr lang="en-US" sz="2800" dirty="0" smtClean="0"/>
              <a:t>Best </a:t>
            </a:r>
            <a:r>
              <a:rPr lang="en-US" sz="2800" dirty="0" smtClean="0"/>
              <a:t>possible configuration : 64KB 4-way set </a:t>
            </a:r>
            <a:r>
              <a:rPr lang="en-US" sz="2800" dirty="0" smtClean="0"/>
              <a:t>associative cache.</a:t>
            </a:r>
          </a:p>
          <a:p>
            <a:endParaRPr lang="en-US" sz="2800" dirty="0" smtClean="0"/>
          </a:p>
          <a:p>
            <a:r>
              <a:rPr lang="en-US" sz="2800" dirty="0" smtClean="0"/>
              <a:t>Worst Performing Benchmarks: </a:t>
            </a:r>
            <a:r>
              <a:rPr lang="en-US" sz="2800" dirty="0" err="1" smtClean="0"/>
              <a:t>applu</a:t>
            </a:r>
            <a:r>
              <a:rPr lang="en-US" sz="2800" dirty="0" smtClean="0"/>
              <a:t>, </a:t>
            </a:r>
            <a:r>
              <a:rPr lang="en-US" sz="2800" dirty="0" err="1" smtClean="0"/>
              <a:t>fpppp</a:t>
            </a:r>
            <a:r>
              <a:rPr lang="en-US" sz="2800" dirty="0" smtClean="0"/>
              <a:t>, hydro2d, </a:t>
            </a:r>
            <a:r>
              <a:rPr lang="en-US" sz="2800" dirty="0" err="1" smtClean="0"/>
              <a:t>mgrid</a:t>
            </a:r>
            <a:r>
              <a:rPr lang="en-US" sz="2800" dirty="0" smtClean="0"/>
              <a:t>, su2cor, swim.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Step </a:t>
            </a:r>
            <a:r>
              <a:rPr lang="en-US" sz="4000" dirty="0" smtClean="0"/>
              <a:t>2: Varying Replacement </a:t>
            </a:r>
            <a:r>
              <a:rPr lang="en-US" sz="4000" dirty="0" smtClean="0"/>
              <a:t>policy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467600" cy="475456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For </a:t>
            </a:r>
            <a:r>
              <a:rPr lang="en-US" sz="2600" dirty="0" smtClean="0"/>
              <a:t>64KB, 4-way </a:t>
            </a:r>
            <a:r>
              <a:rPr lang="en-US" sz="2600" dirty="0" smtClean="0"/>
              <a:t>set associative </a:t>
            </a:r>
            <a:r>
              <a:rPr lang="en-US" sz="2600" dirty="0" smtClean="0"/>
              <a:t>configuration, </a:t>
            </a:r>
            <a:r>
              <a:rPr lang="en-US" sz="2600" dirty="0" smtClean="0"/>
              <a:t>we evaluated </a:t>
            </a:r>
            <a:r>
              <a:rPr lang="en-US" sz="2600" dirty="0" smtClean="0"/>
              <a:t>the replacement policy.</a:t>
            </a:r>
          </a:p>
          <a:p>
            <a:pPr>
              <a:buNone/>
            </a:pPr>
            <a:endParaRPr lang="en-US" sz="2600" dirty="0" smtClean="0"/>
          </a:p>
          <a:p>
            <a:pPr lvl="2">
              <a:buFont typeface="Wingdings" pitchFamily="2" charset="2"/>
              <a:buChar char="Ø"/>
            </a:pPr>
            <a:r>
              <a:rPr lang="en-US" sz="2800" dirty="0" smtClean="0"/>
              <a:t>LRU </a:t>
            </a:r>
            <a:r>
              <a:rPr lang="en-US" sz="2800" dirty="0" smtClean="0"/>
              <a:t>– Least recently used</a:t>
            </a:r>
          </a:p>
          <a:p>
            <a:pPr lvl="2">
              <a:buFont typeface="Wingdings" pitchFamily="2" charset="2"/>
              <a:buChar char="Ø"/>
            </a:pPr>
            <a:r>
              <a:rPr lang="en-US" sz="2800" dirty="0" smtClean="0"/>
              <a:t>FIFO </a:t>
            </a:r>
            <a:r>
              <a:rPr lang="en-US" sz="2800" dirty="0" smtClean="0"/>
              <a:t>– First In First </a:t>
            </a:r>
            <a:r>
              <a:rPr lang="en-US" sz="2800" dirty="0" smtClean="0"/>
              <a:t>Out</a:t>
            </a:r>
            <a:endParaRPr lang="en-US" sz="2800" dirty="0" smtClean="0"/>
          </a:p>
          <a:p>
            <a:pPr lvl="2">
              <a:buFont typeface="Wingdings" pitchFamily="2" charset="2"/>
              <a:buChar char="Ø"/>
            </a:pPr>
            <a:r>
              <a:rPr lang="en-US" sz="2800" dirty="0" smtClean="0"/>
              <a:t>Random</a:t>
            </a:r>
          </a:p>
          <a:p>
            <a:pPr lvl="2">
              <a:buNone/>
            </a:pPr>
            <a:endParaRPr lang="en-US" sz="2800" dirty="0" smtClean="0"/>
          </a:p>
          <a:p>
            <a:r>
              <a:rPr lang="en-US" sz="2600" dirty="0" smtClean="0"/>
              <a:t>Cache config command  -cache:il1 il1:512:32:4:</a:t>
            </a:r>
            <a:r>
              <a:rPr lang="en-US" sz="3200" b="1" i="1" dirty="0" smtClean="0">
                <a:solidFill>
                  <a:srgbClr val="00B0F0"/>
                </a:solidFill>
              </a:rPr>
              <a:t>l/f/r</a:t>
            </a:r>
          </a:p>
          <a:p>
            <a:pPr>
              <a:buNone/>
            </a:pP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Results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0" y="1219200"/>
          <a:ext cx="9143999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2: </a:t>
            </a: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51816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LRU policy maintains the blocks which are most recently used in the cache</a:t>
            </a:r>
            <a:r>
              <a:rPr lang="en-US" sz="2600" dirty="0" smtClean="0"/>
              <a:t>.</a:t>
            </a:r>
          </a:p>
          <a:p>
            <a:pPr>
              <a:buNone/>
            </a:pPr>
            <a:endParaRPr lang="en-US" sz="2600" dirty="0" smtClean="0"/>
          </a:p>
          <a:p>
            <a:r>
              <a:rPr lang="en-US" sz="2600" dirty="0" smtClean="0"/>
              <a:t>FIFO policy maintains the blocks which are most recently added to the cache</a:t>
            </a:r>
            <a:r>
              <a:rPr lang="en-US" sz="2600" dirty="0" smtClean="0"/>
              <a:t>.</a:t>
            </a:r>
          </a:p>
          <a:p>
            <a:pPr>
              <a:buNone/>
            </a:pPr>
            <a:endParaRPr lang="en-US" sz="2600" dirty="0" smtClean="0"/>
          </a:p>
          <a:p>
            <a:r>
              <a:rPr lang="en-US" sz="2600" dirty="0" smtClean="0"/>
              <a:t>The benchmark programs seem to consists of a high percentage of </a:t>
            </a:r>
            <a:r>
              <a:rPr lang="en-US" sz="2600" b="1" i="1" dirty="0" smtClean="0"/>
              <a:t>“LOOPING”</a:t>
            </a:r>
            <a:r>
              <a:rPr lang="en-US" sz="2600" dirty="0" smtClean="0"/>
              <a:t>, </a:t>
            </a:r>
            <a:r>
              <a:rPr lang="en-US" sz="2600" dirty="0" smtClean="0"/>
              <a:t>in case of which the randomness in evicting an instruction/data from the cache may increase the misses, thus increasing the miss rate.</a:t>
            </a:r>
          </a:p>
          <a:p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3: Performance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83076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Worst benchmark program – </a:t>
            </a:r>
            <a:r>
              <a:rPr lang="en-US" sz="3600" b="1" dirty="0" smtClean="0"/>
              <a:t>mgrid.ss</a:t>
            </a:r>
          </a:p>
          <a:p>
            <a:r>
              <a:rPr lang="en-US" sz="2600" dirty="0" smtClean="0"/>
              <a:t>Il1 miss rate </a:t>
            </a:r>
            <a:r>
              <a:rPr lang="en-US" sz="2600" dirty="0" smtClean="0"/>
              <a:t>		= 0.0586</a:t>
            </a: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    dl1 miss rate </a:t>
            </a:r>
            <a:r>
              <a:rPr lang="en-US" sz="2600" dirty="0" smtClean="0"/>
              <a:t>		= </a:t>
            </a:r>
            <a:r>
              <a:rPr lang="en-US" sz="2600" dirty="0" smtClean="0"/>
              <a:t>0.0918</a:t>
            </a:r>
          </a:p>
          <a:p>
            <a:pPr>
              <a:buNone/>
            </a:pPr>
            <a:r>
              <a:rPr lang="en-US" sz="2600" dirty="0"/>
              <a:t> </a:t>
            </a:r>
            <a:r>
              <a:rPr lang="en-US" sz="2600" dirty="0" smtClean="0"/>
              <a:t>   il1 accesses </a:t>
            </a:r>
            <a:r>
              <a:rPr lang="en-US" sz="2600" dirty="0" smtClean="0"/>
              <a:t>		= </a:t>
            </a:r>
            <a:r>
              <a:rPr lang="en-US" sz="2600" dirty="0" smtClean="0"/>
              <a:t>15844</a:t>
            </a:r>
          </a:p>
          <a:p>
            <a:pPr>
              <a:buNone/>
            </a:pPr>
            <a:r>
              <a:rPr lang="en-US" sz="2600" dirty="0"/>
              <a:t> </a:t>
            </a:r>
            <a:r>
              <a:rPr lang="en-US" sz="2600" dirty="0" smtClean="0"/>
              <a:t>   il1 replacements </a:t>
            </a:r>
            <a:r>
              <a:rPr lang="en-US" sz="2600" dirty="0" smtClean="0"/>
              <a:t>	= </a:t>
            </a:r>
            <a:r>
              <a:rPr lang="en-US" sz="2600" dirty="0" smtClean="0"/>
              <a:t>3</a:t>
            </a:r>
          </a:p>
          <a:p>
            <a:pPr>
              <a:buNone/>
            </a:pPr>
            <a:r>
              <a:rPr lang="en-US" sz="2600" dirty="0"/>
              <a:t> </a:t>
            </a:r>
            <a:r>
              <a:rPr lang="en-US" sz="2600" dirty="0" smtClean="0"/>
              <a:t>   dl1 accesses </a:t>
            </a:r>
            <a:r>
              <a:rPr lang="en-US" sz="2600" dirty="0" smtClean="0"/>
              <a:t>		= </a:t>
            </a:r>
            <a:r>
              <a:rPr lang="en-US" sz="2600" dirty="0" smtClean="0"/>
              <a:t>7004</a:t>
            </a:r>
          </a:p>
          <a:p>
            <a:pPr>
              <a:buNone/>
            </a:pPr>
            <a:r>
              <a:rPr lang="en-US" sz="2600" dirty="0"/>
              <a:t> </a:t>
            </a:r>
            <a:r>
              <a:rPr lang="en-US" sz="2600" dirty="0" smtClean="0"/>
              <a:t>   dl1 replacements </a:t>
            </a:r>
            <a:r>
              <a:rPr lang="en-US" sz="2600" dirty="0" smtClean="0"/>
              <a:t>	= </a:t>
            </a:r>
            <a:r>
              <a:rPr lang="en-US" sz="2600" dirty="0" smtClean="0"/>
              <a:t>0</a:t>
            </a:r>
          </a:p>
          <a:p>
            <a:pPr>
              <a:buNone/>
            </a:pPr>
            <a:r>
              <a:rPr lang="en-US" sz="2600" dirty="0"/>
              <a:t> </a:t>
            </a:r>
            <a:r>
              <a:rPr lang="en-US" sz="2600" dirty="0" smtClean="0"/>
              <a:t>   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>
            <a:noAutofit/>
          </a:bodyPr>
          <a:lstStyle/>
          <a:p>
            <a:r>
              <a:rPr lang="en-US" dirty="0" smtClean="0"/>
              <a:t>Step </a:t>
            </a:r>
            <a:r>
              <a:rPr lang="en-US" dirty="0" smtClean="0"/>
              <a:t>3: </a:t>
            </a:r>
            <a:r>
              <a:rPr lang="en-US" dirty="0" smtClean="0"/>
              <a:t>Hypothesis for mgrid.ss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505936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The number of il1 and dl1 replacements is only 3 and 0 i.e. the effect of conflict misses is very less</a:t>
            </a:r>
            <a:r>
              <a:rPr lang="en-US" sz="2600" dirty="0" smtClean="0"/>
              <a:t>.</a:t>
            </a:r>
          </a:p>
          <a:p>
            <a:endParaRPr lang="en-US" sz="1400" dirty="0" smtClean="0"/>
          </a:p>
          <a:p>
            <a:r>
              <a:rPr lang="en-US" sz="2600" dirty="0" smtClean="0"/>
              <a:t>Conflict misses have been optimized by using 4-way set associative</a:t>
            </a:r>
            <a:r>
              <a:rPr lang="en-US" sz="2600" dirty="0" smtClean="0"/>
              <a:t>.</a:t>
            </a:r>
          </a:p>
          <a:p>
            <a:endParaRPr lang="en-US" sz="1400" dirty="0" smtClean="0"/>
          </a:p>
          <a:p>
            <a:r>
              <a:rPr lang="en-US" sz="2600" dirty="0" smtClean="0"/>
              <a:t>Capacity misses have been reduced by increasing the cache size to 64KB. </a:t>
            </a:r>
            <a:endParaRPr lang="en-US" sz="2600" dirty="0" smtClean="0"/>
          </a:p>
          <a:p>
            <a:endParaRPr lang="en-US" sz="1400" dirty="0"/>
          </a:p>
          <a:p>
            <a:r>
              <a:rPr lang="en-US" sz="2600" dirty="0" smtClean="0"/>
              <a:t>Thus mgrid.ss is affected mainly due to </a:t>
            </a:r>
            <a:r>
              <a:rPr lang="en-US" sz="2600" b="1" dirty="0" smtClean="0"/>
              <a:t>“C</a:t>
            </a:r>
            <a:r>
              <a:rPr lang="en-US" sz="2600" b="1" dirty="0" smtClean="0"/>
              <a:t>ompulsory misses”.</a:t>
            </a:r>
            <a:endParaRPr lang="en-US" sz="2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96962"/>
          </a:xfrm>
        </p:spPr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To </a:t>
            </a:r>
            <a:r>
              <a:rPr lang="en-US" sz="3200" dirty="0" smtClean="0"/>
              <a:t>implement an optimization technique to reduce compulsory misses.</a:t>
            </a:r>
          </a:p>
          <a:p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276600" y="3124200"/>
            <a:ext cx="1143000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4724400"/>
            <a:ext cx="632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00B0F0"/>
                </a:solidFill>
              </a:rPr>
              <a:t>PREFETCHING</a:t>
            </a:r>
            <a:endParaRPr lang="en-US" sz="60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Significance of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Cache is an extremely fast memory used to store instructions that are repeatedly used by the CPU.</a:t>
            </a:r>
          </a:p>
          <a:p>
            <a:pPr>
              <a:buNone/>
            </a:pPr>
            <a:r>
              <a:rPr lang="en-US" sz="2600" dirty="0" smtClean="0"/>
              <a:t> </a:t>
            </a:r>
          </a:p>
          <a:p>
            <a:r>
              <a:rPr lang="en-US" sz="2600" dirty="0" smtClean="0"/>
              <a:t>It accelerates the CPU instruction retrieval process and result in a more efficient system.</a:t>
            </a:r>
          </a:p>
          <a:p>
            <a:pPr>
              <a:buNone/>
            </a:pPr>
            <a:endParaRPr lang="en-US" sz="2600" dirty="0" smtClean="0"/>
          </a:p>
          <a:p>
            <a:r>
              <a:rPr lang="en-US" sz="2600" dirty="0" smtClean="0"/>
              <a:t>Without a cache, the CPU has to retrieve instruction directly from the RAM = time consuming, resulting in an inefficient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820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Optimization </a:t>
            </a:r>
            <a:r>
              <a:rPr lang="en-US" dirty="0" smtClean="0"/>
              <a:t>strategy: </a:t>
            </a:r>
            <a:r>
              <a:rPr lang="en-US" dirty="0" smtClean="0"/>
              <a:t>Prefetch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505936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Compulsory misses occur due to the first time access to a block.</a:t>
            </a:r>
          </a:p>
          <a:p>
            <a:r>
              <a:rPr lang="en-US" sz="2600" dirty="0" smtClean="0"/>
              <a:t>Increasing the block size decreases the compulsory misses, but not a way of optimization.</a:t>
            </a:r>
          </a:p>
          <a:p>
            <a:r>
              <a:rPr lang="en-US" sz="2600" dirty="0" smtClean="0"/>
              <a:t>Logic behind optimization- Whenever a block is fetched from memory, if the next few sequential blocks are fetched and stored somewhere from which they could be accessed, then the number of compulsory misses decreases.</a:t>
            </a:r>
          </a:p>
          <a:p>
            <a:r>
              <a:rPr lang="en-US" sz="2600" dirty="0" smtClean="0"/>
              <a:t>We implemented a Prefetch Buffer for this purpose.</a:t>
            </a:r>
          </a:p>
          <a:p>
            <a:pPr>
              <a:buNone/>
            </a:pP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70648" cy="1143000"/>
          </a:xfrm>
        </p:spPr>
        <p:txBody>
          <a:bodyPr/>
          <a:lstStyle/>
          <a:p>
            <a:r>
              <a:rPr lang="en-US" dirty="0" smtClean="0"/>
              <a:t>Prefetching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371600"/>
            <a:ext cx="8229600" cy="5105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400" dirty="0" smtClean="0"/>
              <a:t>  </a:t>
            </a:r>
            <a:r>
              <a:rPr lang="en-US" sz="1400" b="1" dirty="0" smtClean="0"/>
              <a:t>                  </a:t>
            </a:r>
            <a:r>
              <a:rPr lang="en-US" sz="1400" dirty="0" smtClean="0"/>
              <a:t>                                    </a:t>
            </a:r>
            <a:endParaRPr lang="en-US" sz="1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09800" y="2362200"/>
            <a:ext cx="2133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CACHE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7000" y="3657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PREFETCH BUFFER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905000" y="5410200"/>
            <a:ext cx="2819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24600" y="1752600"/>
            <a:ext cx="1295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PROCESSOR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562600" y="228600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L1 HIT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3124200" y="3200400"/>
            <a:ext cx="9151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2362994" y="3199606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2896394" y="4723606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62400" y="4267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PREFETCH </a:t>
            </a:r>
            <a:r>
              <a:rPr lang="en-US" sz="1200" dirty="0" smtClean="0"/>
              <a:t>MISS: increment </a:t>
            </a:r>
            <a:r>
              <a:rPr lang="en-US" sz="1200" dirty="0" smtClean="0"/>
              <a:t>the </a:t>
            </a:r>
            <a:r>
              <a:rPr lang="en-US" sz="1200" dirty="0" smtClean="0"/>
              <a:t>misses.</a:t>
            </a:r>
            <a:endParaRPr lang="en-US" sz="1200" dirty="0" smtClean="0"/>
          </a:p>
          <a:p>
            <a:r>
              <a:rPr lang="en-US" sz="1200" dirty="0" smtClean="0"/>
              <a:t>Fetch </a:t>
            </a:r>
            <a:r>
              <a:rPr lang="en-US" sz="1200" dirty="0" smtClean="0"/>
              <a:t>a+1,a+2</a:t>
            </a:r>
            <a:r>
              <a:rPr lang="en-US" sz="1200" dirty="0" smtClean="0"/>
              <a:t>…</a:t>
            </a:r>
            <a:endParaRPr lang="en-US" sz="1200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2133997" y="4724003"/>
            <a:ext cx="13716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14400" y="4343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PREFETCH HIT: Prefetch the blocks</a:t>
            </a:r>
            <a:endParaRPr lang="en-US" sz="1200" dirty="0" smtClean="0"/>
          </a:p>
          <a:p>
            <a:r>
              <a:rPr lang="en-US" sz="1200" dirty="0" smtClean="0"/>
              <a:t>a+1, a+2…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038600" y="16764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Fetch block </a:t>
            </a:r>
            <a:r>
              <a:rPr lang="en-US" sz="1400" dirty="0" smtClean="0"/>
              <a:t>‘a’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914400" y="28956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PREFETCH HIT:</a:t>
            </a:r>
            <a:endParaRPr lang="en-US" sz="1400" dirty="0" smtClean="0"/>
          </a:p>
          <a:p>
            <a:r>
              <a:rPr lang="en-US" sz="1400" dirty="0" smtClean="0"/>
              <a:t>For block ‘a’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343400" y="26670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endCxn id="4" idx="0"/>
          </p:cNvCxnSpPr>
          <p:nvPr/>
        </p:nvCxnSpPr>
        <p:spPr>
          <a:xfrm rot="10800000" flipV="1">
            <a:off x="3276600" y="1905000"/>
            <a:ext cx="3048000" cy="457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81400" y="30480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L1 MISS: Look into Prefetch Buffer</a:t>
            </a:r>
            <a:endParaRPr lang="en-US" sz="1400" dirty="0"/>
          </a:p>
        </p:txBody>
      </p:sp>
      <p:cxnSp>
        <p:nvCxnSpPr>
          <p:cNvPr id="36" name="Elbow Connector 35"/>
          <p:cNvCxnSpPr>
            <a:stCxn id="6" idx="1"/>
            <a:endCxn id="4" idx="1"/>
          </p:cNvCxnSpPr>
          <p:nvPr/>
        </p:nvCxnSpPr>
        <p:spPr>
          <a:xfrm rot="10800000" flipH="1">
            <a:off x="1905000" y="2552700"/>
            <a:ext cx="304800" cy="3467100"/>
          </a:xfrm>
          <a:prstGeom prst="bentConnector3">
            <a:avLst>
              <a:gd name="adj1" fmla="val -5708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2400" y="53340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PREFETCH MISS: Fetch ‘a’ in to Cache.</a:t>
            </a:r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7" grpId="0"/>
      <p:bldP spid="26" grpId="0"/>
      <p:bldP spid="31" grpId="0"/>
      <p:bldP spid="34" grpId="0"/>
      <p:bldP spid="35" grpId="0"/>
      <p:bldP spid="32" grpId="0"/>
      <p:bldP spid="5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after optimization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0" y="1295400"/>
          <a:ext cx="9144000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/>
        </p:nvGraphicFramePr>
        <p:xfrm>
          <a:off x="0" y="1295400"/>
          <a:ext cx="9144000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Results after optimization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Percentage Improvement</a:t>
            </a:r>
            <a:endParaRPr lang="en-US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152400" y="1219200"/>
          <a:ext cx="88392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Percentage Improvement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0" y="1295400"/>
          <a:ext cx="9144000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1"/>
            <a:ext cx="8229600" cy="5257799"/>
          </a:xfrm>
        </p:spPr>
        <p:txBody>
          <a:bodyPr>
            <a:normAutofit/>
          </a:bodyPr>
          <a:lstStyle/>
          <a:p>
            <a:r>
              <a:rPr lang="en-US" dirty="0" smtClean="0"/>
              <a:t>The miss rate was reduced </a:t>
            </a:r>
            <a:r>
              <a:rPr lang="en-US" dirty="0" smtClean="0"/>
              <a:t>by ~90% </a:t>
            </a:r>
            <a:r>
              <a:rPr lang="en-US" dirty="0" smtClean="0"/>
              <a:t>by implementing the prefetch buffer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As the size of the prefetch buffer increases, more blocks are fetched from the main memory into the buffer. The miss rate decreases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Prefetching accuracy = (hits/reads) increases as the buffer size increases.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Prefetch </a:t>
            </a:r>
            <a:r>
              <a:rPr lang="en-US" dirty="0" smtClean="0"/>
              <a:t>buffers, miss rate could be further </a:t>
            </a:r>
            <a:r>
              <a:rPr lang="en-US" dirty="0" smtClean="0"/>
              <a:t>reduced.</a:t>
            </a:r>
          </a:p>
          <a:p>
            <a:r>
              <a:rPr lang="en-US" dirty="0" smtClean="0"/>
              <a:t>Adaptive Prefetching.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Cache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Performance of L1 cache is very critical</a:t>
            </a:r>
            <a:r>
              <a:rPr lang="en-US" sz="2600" dirty="0" smtClean="0"/>
              <a:t>.</a:t>
            </a:r>
          </a:p>
          <a:p>
            <a:pPr>
              <a:buNone/>
            </a:pPr>
            <a:endParaRPr lang="en-US" sz="2600" dirty="0" smtClean="0"/>
          </a:p>
          <a:p>
            <a:r>
              <a:rPr lang="en-US" sz="2600" dirty="0" smtClean="0"/>
              <a:t>Optimization means implementing techniques to affect certain metrics that improves the overall cache performance</a:t>
            </a:r>
            <a:r>
              <a:rPr lang="en-US" sz="2600" dirty="0" smtClean="0"/>
              <a:t>.</a:t>
            </a:r>
          </a:p>
          <a:p>
            <a:pPr>
              <a:buNone/>
            </a:pPr>
            <a:endParaRPr lang="en-US" sz="2600" dirty="0" smtClean="0"/>
          </a:p>
          <a:p>
            <a:r>
              <a:rPr lang="en-US" sz="2600" dirty="0" smtClean="0"/>
              <a:t>Our metric – </a:t>
            </a:r>
            <a:r>
              <a:rPr lang="en-US" sz="3600" b="1" dirty="0" smtClean="0"/>
              <a:t>Miss Rate</a:t>
            </a:r>
          </a:p>
          <a:p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447800"/>
            <a:ext cx="7772400" cy="4572000"/>
          </a:xfrm>
        </p:spPr>
        <p:txBody>
          <a:bodyPr/>
          <a:lstStyle/>
          <a:p>
            <a:r>
              <a:rPr lang="en-US" sz="2800" dirty="0" smtClean="0"/>
              <a:t>Methods to reduce miss rate : </a:t>
            </a:r>
          </a:p>
          <a:p>
            <a:pPr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Larger block size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Larger cache size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Higher associativity</a:t>
            </a:r>
            <a:endParaRPr lang="en-US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Cache optimization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8307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Objectives</a:t>
            </a:r>
            <a:r>
              <a:rPr lang="en-US" sz="2600" dirty="0" smtClean="0"/>
              <a:t> </a:t>
            </a:r>
            <a:r>
              <a:rPr lang="en-US" sz="2600" dirty="0" smtClean="0"/>
              <a:t>:</a:t>
            </a:r>
          </a:p>
          <a:p>
            <a:pPr>
              <a:buNone/>
            </a:pPr>
            <a:endParaRPr lang="en-US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Evaluate </a:t>
            </a:r>
            <a:r>
              <a:rPr lang="en-US" sz="2800" dirty="0"/>
              <a:t>the effect of caching parameters on cache </a:t>
            </a:r>
            <a:r>
              <a:rPr lang="en-US" sz="2800" dirty="0" smtClean="0"/>
              <a:t>performance.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Propose </a:t>
            </a:r>
            <a:r>
              <a:rPr lang="en-US" sz="2800" dirty="0"/>
              <a:t>your own cache optimization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Project: </a:t>
            </a:r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2800" dirty="0" smtClean="0"/>
              <a:t>Evaluate the miss rate on a set of benchmark programs varying the Cache size and associativity.</a:t>
            </a:r>
          </a:p>
          <a:p>
            <a:pPr marL="1062990" lvl="2" indent="-514350">
              <a:buFont typeface="Wingdings" pitchFamily="2" charset="2"/>
              <a:buChar char="Ø"/>
            </a:pPr>
            <a:r>
              <a:rPr lang="en-US" sz="2400" dirty="0" smtClean="0"/>
              <a:t>Cache sizes used – 8KB, 16KB, 32KB, 64KB</a:t>
            </a:r>
          </a:p>
          <a:p>
            <a:pPr marL="1062990" lvl="2" indent="-514350">
              <a:buFont typeface="Wingdings" pitchFamily="2" charset="2"/>
              <a:buChar char="Ø"/>
            </a:pPr>
            <a:r>
              <a:rPr lang="en-US" sz="2400" dirty="0" smtClean="0"/>
              <a:t>Associativity – direct mapped, 2-way, 4-way</a:t>
            </a:r>
          </a:p>
          <a:p>
            <a:pPr marL="1062990" lvl="2" indent="-514350">
              <a:buNone/>
            </a:pPr>
            <a:endParaRPr lang="en-US" sz="2400" dirty="0" smtClean="0"/>
          </a:p>
          <a:p>
            <a:pPr marL="514350" indent="-514350"/>
            <a:r>
              <a:rPr lang="en-US" sz="2800" dirty="0" smtClean="0"/>
              <a:t>Select the best configuration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Results</a:t>
            </a:r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152400" y="1371600"/>
          <a:ext cx="89916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Results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0" y="1295400"/>
          <a:ext cx="91440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Results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0" y="1219200"/>
          <a:ext cx="8991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1394</TotalTime>
  <Words>800</Words>
  <Application>Microsoft Office PowerPoint</Application>
  <PresentationFormat>On-screen Show (4:3)</PresentationFormat>
  <Paragraphs>142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Technic</vt:lpstr>
      <vt:lpstr>Cache optimization  using  Anticipatory Prefetching</vt:lpstr>
      <vt:lpstr>Significance of Cache</vt:lpstr>
      <vt:lpstr>Cache optimization</vt:lpstr>
      <vt:lpstr>Slide 4</vt:lpstr>
      <vt:lpstr>Project description</vt:lpstr>
      <vt:lpstr>Project: Step 1</vt:lpstr>
      <vt:lpstr>Step 1: Results</vt:lpstr>
      <vt:lpstr>Step 1: Results</vt:lpstr>
      <vt:lpstr>Step 1: Results</vt:lpstr>
      <vt:lpstr>Step 1: Analysis – Cache size</vt:lpstr>
      <vt:lpstr>Step 1: Analysis – Associativity</vt:lpstr>
      <vt:lpstr>Step 1: Conclusion</vt:lpstr>
      <vt:lpstr>Step 1 : Results</vt:lpstr>
      <vt:lpstr>Step 2: Varying Replacement policy</vt:lpstr>
      <vt:lpstr>Step 2: Results</vt:lpstr>
      <vt:lpstr>Step 2: Conclusion</vt:lpstr>
      <vt:lpstr>Step 3: Performance Analysis</vt:lpstr>
      <vt:lpstr>Step 3: Hypothesis for mgrid.ss</vt:lpstr>
      <vt:lpstr>GOAL</vt:lpstr>
      <vt:lpstr>Optimization strategy: Prefetch Buffer</vt:lpstr>
      <vt:lpstr>Prefetching strategy</vt:lpstr>
      <vt:lpstr>Results after optimization</vt:lpstr>
      <vt:lpstr>Results after optimization</vt:lpstr>
      <vt:lpstr>Percentage Improvement</vt:lpstr>
      <vt:lpstr>Percentage Improvement</vt:lpstr>
      <vt:lpstr>Conclusion</vt:lpstr>
      <vt:lpstr>Future Scope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 optimization using Prefetch Buffers</dc:title>
  <dc:creator>shriniwas</dc:creator>
  <cp:lastModifiedBy>shilpa</cp:lastModifiedBy>
  <cp:revision>74</cp:revision>
  <dcterms:created xsi:type="dcterms:W3CDTF">2010-12-08T04:34:15Z</dcterms:created>
  <dcterms:modified xsi:type="dcterms:W3CDTF">2010-12-09T04:06:48Z</dcterms:modified>
</cp:coreProperties>
</file>