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68580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Anuj Kanetka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6F44580-232D-430B-8605-67E3E2E75CF4}">
  <a:tblStyle styleId="{26F44580-232D-430B-8605-67E3E2E75CF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Roboto-regular.fntdata"/><Relationship Id="rId21" Type="http://schemas.openxmlformats.org/officeDocument/2006/relationships/slide" Target="slides/slide14.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5" Type="http://schemas.openxmlformats.org/officeDocument/2006/relationships/font" Target="fonts/Roboto-bold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0-09T06:38:42.453">
    <p:pos x="631" y="457"/>
    <p:text>synopsis ka dekho thoda...total 10 references chahiye synopsis me...yaha ke 3 uthao</p:text>
  </p:cm>
  <p:cm authorId="0" idx="2" dt="2019-10-09T08:45:31.954">
    <p:pos x="6000" y="0"/>
    <p:text>nayak / hrushabh iske remaining columns bhar sahkte ho kya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50910bce5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50910bce5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650910bce5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6" name="Google Shape;18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30f89fc5a_1_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3" name="Google Shape;193;g630f89fc5a_1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g630f89fc5a_1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30f89fc73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30f89fc73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630f89fc73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5" name="Google Shape;10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 name="Google Shape;11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8" name="Google Shape;11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3da98b90c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1" name="Google Shape;141;g63da98b90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g63da98b90c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30f89fc5a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30f89fc5a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630f89fc5a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30f89fc73_1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30f89fc73_1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630f89fc73_1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31787b8c4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31787b8c4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631787b8c4_0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31787b8c4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31787b8c4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631787b8c4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showMasterSp="0" type="title">
  <p:cSld name="TITLE">
    <p:spTree>
      <p:nvGrpSpPr>
        <p:cNvPr id="18" name="Shape 18"/>
        <p:cNvGrpSpPr/>
        <p:nvPr/>
      </p:nvGrpSpPr>
      <p:grpSpPr>
        <a:xfrm>
          <a:off x="0" y="0"/>
          <a:ext cx="0" cy="0"/>
          <a:chOff x="0" y="0"/>
          <a:chExt cx="0" cy="0"/>
        </a:xfrm>
      </p:grpSpPr>
      <p:grpSp>
        <p:nvGrpSpPr>
          <p:cNvPr id="19" name="Google Shape;19;p2"/>
          <p:cNvGrpSpPr/>
          <p:nvPr/>
        </p:nvGrpSpPr>
        <p:grpSpPr>
          <a:xfrm>
            <a:off x="0" y="0"/>
            <a:ext cx="9144032" cy="6858000"/>
            <a:chOff x="0" y="0"/>
            <a:chExt cx="9144032" cy="6858000"/>
          </a:xfrm>
        </p:grpSpPr>
        <p:pic>
          <p:nvPicPr>
            <p:cNvPr id="20" name="Google Shape;20;p2"/>
            <p:cNvPicPr preferRelativeResize="0"/>
            <p:nvPr/>
          </p:nvPicPr>
          <p:blipFill rotWithShape="1">
            <a:blip r:embed="rId2">
              <a:alphaModFix/>
            </a:blip>
            <a:srcRect b="0" l="0" r="0" t="0"/>
            <a:stretch/>
          </p:blipFill>
          <p:spPr>
            <a:xfrm>
              <a:off x="0" y="0"/>
              <a:ext cx="9144000" cy="6309360"/>
            </a:xfrm>
            <a:prstGeom prst="rect">
              <a:avLst/>
            </a:prstGeom>
            <a:noFill/>
            <a:ln>
              <a:noFill/>
            </a:ln>
          </p:spPr>
        </p:pic>
        <p:pic>
          <p:nvPicPr>
            <p:cNvPr id="21" name="Google Shape;21;p2"/>
            <p:cNvPicPr preferRelativeResize="0"/>
            <p:nvPr/>
          </p:nvPicPr>
          <p:blipFill rotWithShape="1">
            <a:blip r:embed="rId3">
              <a:alphaModFix/>
            </a:blip>
            <a:srcRect b="0" l="0" r="0" t="0"/>
            <a:stretch/>
          </p:blipFill>
          <p:spPr>
            <a:xfrm>
              <a:off x="6643702" y="4803787"/>
              <a:ext cx="2500330" cy="2054213"/>
            </a:xfrm>
            <a:prstGeom prst="rect">
              <a:avLst/>
            </a:prstGeom>
            <a:noFill/>
            <a:ln>
              <a:noFill/>
            </a:ln>
          </p:spPr>
        </p:pic>
      </p:grpSp>
      <p:sp>
        <p:nvSpPr>
          <p:cNvPr id="22" name="Google Shape;22;p2"/>
          <p:cNvSpPr txBox="1"/>
          <p:nvPr>
            <p:ph type="ctrTitle"/>
          </p:nvPr>
        </p:nvSpPr>
        <p:spPr>
          <a:xfrm>
            <a:off x="685800" y="1643050"/>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51515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371600" y="3398825"/>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Font typeface="Calibri"/>
              <a:buNone/>
              <a:defRPr>
                <a:solidFill>
                  <a:srgbClr val="888888"/>
                </a:solidFill>
                <a:latin typeface="Calibri"/>
                <a:ea typeface="Calibri"/>
                <a:cs typeface="Calibri"/>
                <a:sym typeface="Calibri"/>
              </a:defRPr>
            </a:lvl1pPr>
            <a:lvl2pPr lvl="1" algn="ctr">
              <a:spcBef>
                <a:spcPts val="560"/>
              </a:spcBef>
              <a:spcAft>
                <a:spcPts val="0"/>
              </a:spcAft>
              <a:buSzPts val="2800"/>
              <a:buNone/>
              <a:defRPr>
                <a:solidFill>
                  <a:srgbClr val="888888"/>
                </a:solidFill>
              </a:defRPr>
            </a:lvl2pPr>
            <a:lvl3pPr lvl="2" algn="ctr">
              <a:spcBef>
                <a:spcPts val="480"/>
              </a:spcBef>
              <a:spcAft>
                <a:spcPts val="0"/>
              </a:spcAft>
              <a:buSzPts val="2400"/>
              <a:buNone/>
              <a:defRPr>
                <a:solidFill>
                  <a:srgbClr val="888888"/>
                </a:solidFill>
              </a:defRPr>
            </a:lvl3pPr>
            <a:lvl4pPr lvl="3" algn="ctr">
              <a:spcBef>
                <a:spcPts val="400"/>
              </a:spcBef>
              <a:spcAft>
                <a:spcPts val="0"/>
              </a:spcAft>
              <a:buSzPts val="2000"/>
              <a:buNone/>
              <a:defRPr>
                <a:solidFill>
                  <a:srgbClr val="888888"/>
                </a:solidFill>
              </a:defRPr>
            </a:lvl4pPr>
            <a:lvl5pPr lvl="4" algn="ctr">
              <a:spcBef>
                <a:spcPts val="400"/>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51515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垂直排列标题与文本" type="vertTitleAndTx">
  <p:cSld name="VERTICAL_TITLE_AND_VERTICAL_TEXT">
    <p:spTree>
      <p:nvGrpSpPr>
        <p:cNvPr id="81" name="Shape 81"/>
        <p:cNvGrpSpPr/>
        <p:nvPr/>
      </p:nvGrpSpPr>
      <p:grpSpPr>
        <a:xfrm>
          <a:off x="0" y="0"/>
          <a:ext cx="0" cy="0"/>
          <a:chOff x="0" y="0"/>
          <a:chExt cx="0" cy="0"/>
        </a:xfrm>
      </p:grpSpPr>
      <p:sp>
        <p:nvSpPr>
          <p:cNvPr id="82" name="Google Shape;82;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51515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 name="Google Shape;8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87" name="Shape 87"/>
        <p:cNvGrpSpPr/>
        <p:nvPr/>
      </p:nvGrpSpPr>
      <p:grpSpPr>
        <a:xfrm>
          <a:off x="0" y="0"/>
          <a:ext cx="0" cy="0"/>
          <a:chOff x="0" y="0"/>
          <a:chExt cx="0" cy="0"/>
        </a:xfrm>
      </p:grpSpPr>
      <p:sp>
        <p:nvSpPr>
          <p:cNvPr id="88" name="Google Shape;8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51515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24" name="Shape 24"/>
        <p:cNvGrpSpPr/>
        <p:nvPr/>
      </p:nvGrpSpPr>
      <p:grpSpPr>
        <a:xfrm>
          <a:off x="0" y="0"/>
          <a:ext cx="0" cy="0"/>
          <a:chOff x="0" y="0"/>
          <a:chExt cx="0" cy="0"/>
        </a:xfrm>
      </p:grpSpPr>
      <p:sp>
        <p:nvSpPr>
          <p:cNvPr id="25" name="Google Shape;25;p3"/>
          <p:cNvSpPr txBox="1"/>
          <p:nvPr>
            <p:ph type="title"/>
          </p:nvPr>
        </p:nvSpPr>
        <p:spPr>
          <a:xfrm>
            <a:off x="457200" y="-285776"/>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515151"/>
              </a:buClr>
              <a:buSzPts val="4400"/>
              <a:buFont typeface="Calibri"/>
              <a:buNone/>
              <a:defRPr b="1">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
                                        </p:tgtEl>
                                        <p:attrNameLst>
                                          <p:attrName>style.visibility</p:attrName>
                                        </p:attrNameLst>
                                      </p:cBhvr>
                                      <p:to>
                                        <p:strVal val="visible"/>
                                      </p:to>
                                    </p:set>
                                    <p:animEffect filter="fade" transition="in">
                                      <p:cBhvr>
                                        <p:cTn dur="500"/>
                                        <p:tgtEl>
                                          <p:spTgt spid="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51515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51515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Font typeface="Calibri"/>
              <a:buNone/>
              <a:defRPr sz="2000">
                <a:solidFill>
                  <a:srgbClr val="888888"/>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8" name="Google Shape;38;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51515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Calibri"/>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Calibri"/>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51515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Calibri"/>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1" name="Google Shape;51;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Calibri"/>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2" name="Google Shape;52;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Calibri"/>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3" name="Google Shape;53;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Calibri"/>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4" name="Google Shape;54;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1515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Calibri"/>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4" name="Google Shape;64;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Calibri"/>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1515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rgbClr val="538CD5"/>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rgbClr val="538CD5"/>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rgbClr val="538CD5"/>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rgbClr val="538CD5"/>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1" name="Google Shape;71;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Calibri"/>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2" name="Google Shape;7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1" y="0"/>
            <a:ext cx="9144001" cy="6858000"/>
            <a:chOff x="-1" y="0"/>
            <a:chExt cx="9144001" cy="6858000"/>
          </a:xfrm>
        </p:grpSpPr>
        <p:pic>
          <p:nvPicPr>
            <p:cNvPr id="11" name="Google Shape;11;p1"/>
            <p:cNvPicPr preferRelativeResize="0"/>
            <p:nvPr/>
          </p:nvPicPr>
          <p:blipFill rotWithShape="1">
            <a:blip r:embed="rId1">
              <a:alphaModFix/>
            </a:blip>
            <a:srcRect b="0" l="0" r="0" t="0"/>
            <a:stretch/>
          </p:blipFill>
          <p:spPr>
            <a:xfrm>
              <a:off x="6929454" y="5155964"/>
              <a:ext cx="2071670" cy="1702036"/>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1" y="0"/>
              <a:ext cx="9144001" cy="2491740"/>
            </a:xfrm>
            <a:prstGeom prst="rect">
              <a:avLst/>
            </a:prstGeom>
            <a:noFill/>
            <a:ln>
              <a:noFill/>
            </a:ln>
          </p:spPr>
        </p:pic>
      </p:grpSp>
      <p:sp>
        <p:nvSpPr>
          <p:cNvPr id="13" name="Google Shape;13;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515151"/>
              </a:buClr>
              <a:buSzPts val="4400"/>
              <a:buFont typeface="Calibri"/>
              <a:buNone/>
              <a:defRPr b="1" i="0" sz="4400" u="none" cap="none" strike="noStrike">
                <a:solidFill>
                  <a:srgbClr val="51515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rgbClr val="538CD5"/>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rgbClr val="538CD5"/>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rgbClr val="538CD5"/>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rgbClr val="538CD5"/>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 name="Google Shape;15;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oi.org/10.1007/s10579-015-9319-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4"/>
          <p:cNvSpPr txBox="1"/>
          <p:nvPr>
            <p:ph type="ctrTitle"/>
          </p:nvPr>
        </p:nvSpPr>
        <p:spPr>
          <a:xfrm>
            <a:off x="-14300" y="408125"/>
            <a:ext cx="9144000" cy="1470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6600"/>
              <a:buFont typeface="Calibri"/>
              <a:buNone/>
            </a:pPr>
            <a:r>
              <a:rPr b="0" lang="en-US" sz="6600">
                <a:solidFill>
                  <a:schemeClr val="dk1"/>
                </a:solidFill>
              </a:rPr>
              <a:t>PROJECT REVIEW</a:t>
            </a:r>
            <a:endParaRPr b="0" sz="6600">
              <a:solidFill>
                <a:schemeClr val="dk1"/>
              </a:solidFill>
              <a:latin typeface="Calibri"/>
              <a:ea typeface="Calibri"/>
              <a:cs typeface="Calibri"/>
              <a:sym typeface="Calibri"/>
            </a:endParaRPr>
          </a:p>
        </p:txBody>
      </p:sp>
      <p:sp>
        <p:nvSpPr>
          <p:cNvPr id="99" name="Google Shape;99;p14"/>
          <p:cNvSpPr txBox="1"/>
          <p:nvPr>
            <p:ph idx="1" type="subTitle"/>
          </p:nvPr>
        </p:nvSpPr>
        <p:spPr>
          <a:xfrm>
            <a:off x="1285375" y="1494474"/>
            <a:ext cx="6400800" cy="173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00000"/>
              </a:buClr>
              <a:buSzPts val="2800"/>
              <a:buFont typeface="Calibri"/>
              <a:buNone/>
            </a:pPr>
            <a:r>
              <a:t/>
            </a:r>
            <a:endParaRPr b="1" sz="2800">
              <a:solidFill>
                <a:srgbClr val="C00000"/>
              </a:solidFill>
            </a:endParaRPr>
          </a:p>
          <a:p>
            <a:pPr indent="0" lvl="0" marL="0" rtl="0" algn="l">
              <a:spcBef>
                <a:spcPts val="0"/>
              </a:spcBef>
              <a:spcAft>
                <a:spcPts val="0"/>
              </a:spcAft>
              <a:buClr>
                <a:srgbClr val="C00000"/>
              </a:buClr>
              <a:buSzPts val="2800"/>
              <a:buFont typeface="Calibri"/>
              <a:buNone/>
            </a:pPr>
            <a:r>
              <a:rPr b="1" lang="en-US" sz="2800">
                <a:solidFill>
                  <a:srgbClr val="C00000"/>
                </a:solidFill>
              </a:rPr>
              <a:t>                Hrushabh Hirudkar 4235</a:t>
            </a:r>
            <a:endParaRPr b="1" sz="2800">
              <a:solidFill>
                <a:srgbClr val="C00000"/>
              </a:solidFill>
            </a:endParaRPr>
          </a:p>
          <a:p>
            <a:pPr indent="0" lvl="0" marL="0" rtl="0" algn="l">
              <a:spcBef>
                <a:spcPts val="0"/>
              </a:spcBef>
              <a:spcAft>
                <a:spcPts val="0"/>
              </a:spcAft>
              <a:buClr>
                <a:srgbClr val="C00000"/>
              </a:buClr>
              <a:buSzPts val="2800"/>
              <a:buFont typeface="Calibri"/>
              <a:buNone/>
            </a:pPr>
            <a:r>
              <a:rPr b="1" lang="en-US" sz="2800">
                <a:solidFill>
                  <a:srgbClr val="C00000"/>
                </a:solidFill>
              </a:rPr>
              <a:t>                </a:t>
            </a:r>
            <a:r>
              <a:rPr b="1" lang="en-US" sz="2800">
                <a:solidFill>
                  <a:srgbClr val="C00000"/>
                </a:solidFill>
              </a:rPr>
              <a:t>Anuj Kanetkar          4242</a:t>
            </a:r>
            <a:endParaRPr b="1" sz="2800">
              <a:solidFill>
                <a:srgbClr val="C00000"/>
              </a:solidFill>
            </a:endParaRPr>
          </a:p>
          <a:p>
            <a:pPr indent="0" lvl="0" marL="0" rtl="0" algn="l">
              <a:spcBef>
                <a:spcPts val="0"/>
              </a:spcBef>
              <a:spcAft>
                <a:spcPts val="0"/>
              </a:spcAft>
              <a:buClr>
                <a:srgbClr val="C00000"/>
              </a:buClr>
              <a:buSzPts val="2800"/>
              <a:buFont typeface="Calibri"/>
              <a:buNone/>
            </a:pPr>
            <a:r>
              <a:rPr b="1" lang="en-US" sz="2800">
                <a:solidFill>
                  <a:srgbClr val="C00000"/>
                </a:solidFill>
              </a:rPr>
              <a:t>                Shriniwas Nayak      4256</a:t>
            </a:r>
            <a:endParaRPr b="1" sz="2800">
              <a:solidFill>
                <a:srgbClr val="C00000"/>
              </a:solidFill>
            </a:endParaRPr>
          </a:p>
          <a:p>
            <a:pPr indent="0" lvl="0" marL="0" rtl="0" algn="l">
              <a:spcBef>
                <a:spcPts val="0"/>
              </a:spcBef>
              <a:spcAft>
                <a:spcPts val="0"/>
              </a:spcAft>
              <a:buClr>
                <a:srgbClr val="C00000"/>
              </a:buClr>
              <a:buSzPts val="2800"/>
              <a:buFont typeface="Calibri"/>
              <a:buNone/>
            </a:pPr>
            <a:r>
              <a:t/>
            </a:r>
            <a:endParaRPr b="1" sz="2800">
              <a:solidFill>
                <a:srgbClr val="C00000"/>
              </a:solidFill>
            </a:endParaRPr>
          </a:p>
        </p:txBody>
      </p:sp>
      <p:pic>
        <p:nvPicPr>
          <p:cNvPr id="100" name="Google Shape;100;p14"/>
          <p:cNvPicPr preferRelativeResize="0"/>
          <p:nvPr/>
        </p:nvPicPr>
        <p:blipFill rotWithShape="1">
          <a:blip r:embed="rId3">
            <a:alphaModFix/>
          </a:blip>
          <a:srcRect b="0" l="0" r="0" t="0"/>
          <a:stretch/>
        </p:blipFill>
        <p:spPr>
          <a:xfrm>
            <a:off x="0" y="4929198"/>
            <a:ext cx="9144000" cy="1928802"/>
          </a:xfrm>
          <a:prstGeom prst="rect">
            <a:avLst/>
          </a:prstGeom>
          <a:noFill/>
          <a:ln>
            <a:noFill/>
          </a:ln>
        </p:spPr>
      </p:pic>
      <p:sp>
        <p:nvSpPr>
          <p:cNvPr id="101" name="Google Shape;101;p14"/>
          <p:cNvSpPr txBox="1"/>
          <p:nvPr/>
        </p:nvSpPr>
        <p:spPr>
          <a:xfrm>
            <a:off x="611475" y="3896600"/>
            <a:ext cx="3405000" cy="8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Calibri"/>
                <a:ea typeface="Calibri"/>
                <a:cs typeface="Calibri"/>
                <a:sym typeface="Calibri"/>
              </a:rPr>
              <a:t>Internal Guide : Dr A S Ghotkar </a:t>
            </a:r>
            <a:endParaRPr sz="2000">
              <a:latin typeface="Calibri"/>
              <a:ea typeface="Calibri"/>
              <a:cs typeface="Calibri"/>
              <a:sym typeface="Calibri"/>
            </a:endParaRPr>
          </a:p>
        </p:txBody>
      </p:sp>
      <p:sp>
        <p:nvSpPr>
          <p:cNvPr id="102" name="Google Shape;102;p14"/>
          <p:cNvSpPr txBox="1"/>
          <p:nvPr/>
        </p:nvSpPr>
        <p:spPr>
          <a:xfrm>
            <a:off x="4280250" y="3896600"/>
            <a:ext cx="5095500" cy="8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Calibri"/>
                <a:ea typeface="Calibri"/>
                <a:cs typeface="Calibri"/>
                <a:sym typeface="Calibri"/>
              </a:rPr>
              <a:t>External</a:t>
            </a:r>
            <a:r>
              <a:rPr lang="en-US" sz="2000">
                <a:latin typeface="Calibri"/>
                <a:ea typeface="Calibri"/>
                <a:cs typeface="Calibri"/>
                <a:sym typeface="Calibri"/>
              </a:rPr>
              <a:t> Guide : Mr Nikhil Malhotra</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                              Maker’s Lab, Tech Mahindra</a:t>
            </a:r>
            <a:endParaRPr sz="20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3"/>
          <p:cNvSpPr txBox="1"/>
          <p:nvPr>
            <p:ph type="title"/>
          </p:nvPr>
        </p:nvSpPr>
        <p:spPr>
          <a:xfrm>
            <a:off x="457200" y="-285776"/>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Architecture</a:t>
            </a:r>
            <a:endParaRPr/>
          </a:p>
        </p:txBody>
      </p:sp>
      <p:pic>
        <p:nvPicPr>
          <p:cNvPr id="183" name="Google Shape;183;p23"/>
          <p:cNvPicPr preferRelativeResize="0"/>
          <p:nvPr/>
        </p:nvPicPr>
        <p:blipFill>
          <a:blip r:embed="rId3">
            <a:alphaModFix/>
          </a:blip>
          <a:stretch>
            <a:fillRect/>
          </a:stretch>
        </p:blipFill>
        <p:spPr>
          <a:xfrm>
            <a:off x="1460000" y="1351012"/>
            <a:ext cx="6355249" cy="47294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457200" y="-1714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15151"/>
              </a:buClr>
              <a:buSzPts val="4400"/>
              <a:buFont typeface="Calibri"/>
              <a:buNone/>
            </a:pPr>
            <a:r>
              <a:rPr lang="en-US"/>
              <a:t>Dataset Used</a:t>
            </a:r>
            <a:endParaRPr/>
          </a:p>
        </p:txBody>
      </p:sp>
      <p:sp>
        <p:nvSpPr>
          <p:cNvPr id="190" name="Google Shape;190;p24"/>
          <p:cNvSpPr txBox="1"/>
          <p:nvPr/>
        </p:nvSpPr>
        <p:spPr>
          <a:xfrm>
            <a:off x="1306850" y="2062200"/>
            <a:ext cx="5970900" cy="317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3000">
                <a:latin typeface="Calibri"/>
                <a:ea typeface="Calibri"/>
                <a:cs typeface="Calibri"/>
                <a:sym typeface="Calibri"/>
              </a:rPr>
              <a:t>Stack Overflow dataset - BigQuery</a:t>
            </a:r>
            <a:endParaRPr sz="3000">
              <a:latin typeface="Calibri"/>
              <a:ea typeface="Calibri"/>
              <a:cs typeface="Calibri"/>
              <a:sym typeface="Calibri"/>
            </a:endParaRPr>
          </a:p>
          <a:p>
            <a:pPr indent="0" lvl="0" marL="0" rtl="0" algn="l">
              <a:spcBef>
                <a:spcPts val="0"/>
              </a:spcBef>
              <a:spcAft>
                <a:spcPts val="0"/>
              </a:spcAft>
              <a:buNone/>
            </a:pPr>
            <a:r>
              <a:rPr lang="en-US" sz="3000">
                <a:solidFill>
                  <a:srgbClr val="4A86E8"/>
                </a:solidFill>
                <a:latin typeface="Calibri"/>
                <a:ea typeface="Calibri"/>
                <a:cs typeface="Calibri"/>
                <a:sym typeface="Calibri"/>
              </a:rPr>
              <a:t>https://www.kaggle.com/stackoverflow/stackoverflow</a:t>
            </a:r>
            <a:endParaRPr sz="3000">
              <a:solidFill>
                <a:srgbClr val="4A86E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457200" y="-1714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15151"/>
              </a:buClr>
              <a:buSzPts val="4400"/>
              <a:buFont typeface="Calibri"/>
              <a:buNone/>
            </a:pPr>
            <a:r>
              <a:rPr lang="en-US"/>
              <a:t>Literature Survey</a:t>
            </a:r>
            <a:endParaRPr/>
          </a:p>
        </p:txBody>
      </p:sp>
      <p:graphicFrame>
        <p:nvGraphicFramePr>
          <p:cNvPr id="197" name="Google Shape;197;p25"/>
          <p:cNvGraphicFramePr/>
          <p:nvPr/>
        </p:nvGraphicFramePr>
        <p:xfrm>
          <a:off x="1002375" y="726950"/>
          <a:ext cx="3000000" cy="3000000"/>
        </p:xfrm>
        <a:graphic>
          <a:graphicData uri="http://schemas.openxmlformats.org/drawingml/2006/table">
            <a:tbl>
              <a:tblPr bandRow="1" firstRow="1">
                <a:noFill/>
                <a:tableStyleId>{26F44580-232D-430B-8605-67E3E2E75CF4}</a:tableStyleId>
              </a:tblPr>
              <a:tblGrid>
                <a:gridCol w="2970175"/>
                <a:gridCol w="1681275"/>
                <a:gridCol w="1396900"/>
                <a:gridCol w="1437950"/>
              </a:tblGrid>
              <a:tr h="907500">
                <a:tc>
                  <a:txBody>
                    <a:bodyPr/>
                    <a:lstStyle/>
                    <a:p>
                      <a:pPr indent="0" lvl="0" marL="0" marR="0" rtl="0" algn="l">
                        <a:spcBef>
                          <a:spcPts val="0"/>
                        </a:spcBef>
                        <a:spcAft>
                          <a:spcPts val="0"/>
                        </a:spcAft>
                        <a:buNone/>
                      </a:pPr>
                      <a:r>
                        <a:rPr lang="en-US" sz="1800"/>
                        <a:t>Title</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sz="1800"/>
                    </a:p>
                  </a:txBody>
                  <a:tcPr marT="45725" marB="45725" marR="91450" marL="91450"/>
                </a:tc>
                <a:tc>
                  <a:txBody>
                    <a:bodyPr/>
                    <a:lstStyle/>
                    <a:p>
                      <a:pPr indent="0" lvl="0" marL="0" marR="0" rtl="0" algn="l">
                        <a:spcBef>
                          <a:spcPts val="0"/>
                        </a:spcBef>
                        <a:spcAft>
                          <a:spcPts val="0"/>
                        </a:spcAft>
                        <a:buNone/>
                      </a:pPr>
                      <a:r>
                        <a:rPr lang="en-US" sz="1800"/>
                        <a:t>Dataset used</a:t>
                      </a:r>
                      <a:endParaRPr sz="1800"/>
                    </a:p>
                  </a:txBody>
                  <a:tcPr marT="45725" marB="45725" marR="91450" marL="91450"/>
                </a:tc>
                <a:tc>
                  <a:txBody>
                    <a:bodyPr/>
                    <a:lstStyle/>
                    <a:p>
                      <a:pPr indent="0" lvl="0" marL="0" marR="0" rtl="0" algn="l">
                        <a:spcBef>
                          <a:spcPts val="0"/>
                        </a:spcBef>
                        <a:spcAft>
                          <a:spcPts val="0"/>
                        </a:spcAft>
                        <a:buNone/>
                      </a:pPr>
                      <a:r>
                        <a:rPr lang="en-US" sz="1800"/>
                        <a:t>Result</a:t>
                      </a:r>
                      <a:endParaRPr sz="1800"/>
                    </a:p>
                  </a:txBody>
                  <a:tcPr marT="45725" marB="45725" marR="91450" marL="91450"/>
                </a:tc>
              </a:tr>
              <a:tr h="1897875">
                <a:tc>
                  <a:txBody>
                    <a:bodyPr/>
                    <a:lstStyle/>
                    <a:p>
                      <a:pPr indent="0" lvl="0" marL="0" rtl="0" algn="l">
                        <a:lnSpc>
                          <a:spcPct val="115000"/>
                        </a:lnSpc>
                        <a:spcBef>
                          <a:spcPts val="1200"/>
                        </a:spcBef>
                        <a:spcAft>
                          <a:spcPts val="0"/>
                        </a:spcAft>
                        <a:buSzPts val="1100"/>
                        <a:buNone/>
                      </a:pPr>
                      <a:r>
                        <a:rPr b="1" lang="en-US" sz="1800">
                          <a:latin typeface="Arial"/>
                          <a:ea typeface="Arial"/>
                          <a:cs typeface="Arial"/>
                          <a:sym typeface="Arial"/>
                        </a:rPr>
                        <a:t>Unsupervised Sparse Vector Densification for Short Text Similarity - Song et al (2015)</a:t>
                      </a:r>
                      <a:endParaRPr b="1" sz="1800">
                        <a:latin typeface="Arial"/>
                        <a:ea typeface="Arial"/>
                        <a:cs typeface="Arial"/>
                        <a:sym typeface="Arial"/>
                      </a:endParaRPr>
                    </a:p>
                    <a:p>
                      <a:pPr indent="0" lvl="0" marL="0" marR="0" rtl="0" algn="l">
                        <a:spcBef>
                          <a:spcPts val="120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Combining ESA and word2vec for better similarity measure for shorter text</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20 news group dataset for short text similarity</a:t>
                      </a:r>
                      <a:endParaRPr sz="1800"/>
                    </a:p>
                  </a:txBody>
                  <a:tcPr marT="45725" marB="45725" marR="91450" marL="91450"/>
                </a:tc>
                <a:tc>
                  <a:txBody>
                    <a:bodyPr/>
                    <a:lstStyle/>
                    <a:p>
                      <a:pPr indent="0" lvl="0" marL="0" marR="0" rtl="0" algn="l">
                        <a:spcBef>
                          <a:spcPts val="0"/>
                        </a:spcBef>
                        <a:spcAft>
                          <a:spcPts val="0"/>
                        </a:spcAft>
                        <a:buNone/>
                      </a:pPr>
                      <a:r>
                        <a:rPr lang="en-US" sz="1800"/>
                        <a:t>combining yielded better result than individual operations</a:t>
                      </a:r>
                      <a:endParaRPr sz="1800"/>
                    </a:p>
                  </a:txBody>
                  <a:tcPr marT="45725" marB="45725" marR="91450" marL="91450"/>
                </a:tc>
              </a:tr>
              <a:tr h="1401400">
                <a:tc>
                  <a:txBody>
                    <a:bodyPr/>
                    <a:lstStyle/>
                    <a:p>
                      <a:pPr indent="0" lvl="0" marL="0" rtl="0" algn="l">
                        <a:lnSpc>
                          <a:spcPct val="130000"/>
                        </a:lnSpc>
                        <a:spcBef>
                          <a:spcPts val="0"/>
                        </a:spcBef>
                        <a:spcAft>
                          <a:spcPts val="0"/>
                        </a:spcAft>
                        <a:buSzPts val="1100"/>
                        <a:buNone/>
                      </a:pPr>
                      <a:r>
                        <a:rPr b="1" lang="en-US" sz="1800">
                          <a:solidFill>
                            <a:srgbClr val="333333"/>
                          </a:solidFill>
                          <a:latin typeface="Arial"/>
                          <a:ea typeface="Arial"/>
                          <a:cs typeface="Arial"/>
                          <a:sym typeface="Arial"/>
                        </a:rPr>
                        <a:t>Computing text similarity using Tree Edit Distance - Sidorov et al (2015)</a:t>
                      </a:r>
                      <a:endParaRPr b="1" sz="1800">
                        <a:solidFill>
                          <a:srgbClr val="333333"/>
                        </a:solidFill>
                        <a:latin typeface="Arial"/>
                        <a:ea typeface="Arial"/>
                        <a:cs typeface="Arial"/>
                        <a:sym typeface="Arial"/>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TED for similarity between n-grams</a:t>
                      </a:r>
                      <a:endParaRPr sz="1800"/>
                    </a:p>
                  </a:txBody>
                  <a:tcPr marT="45725" marB="45725" marR="91450" marL="91450"/>
                </a:tc>
                <a:tc>
                  <a:txBody>
                    <a:bodyPr/>
                    <a:lstStyle/>
                    <a:p>
                      <a:pPr indent="0" lvl="0" marL="0" marR="0" rtl="0" algn="l">
                        <a:spcBef>
                          <a:spcPts val="0"/>
                        </a:spcBef>
                        <a:spcAft>
                          <a:spcPts val="0"/>
                        </a:spcAft>
                        <a:buNone/>
                      </a:pPr>
                      <a:r>
                        <a:rPr lang="en-US" sz="1800"/>
                        <a:t>Simple English Sentences</a:t>
                      </a:r>
                      <a:endParaRPr sz="1800"/>
                    </a:p>
                  </a:txBody>
                  <a:tcPr marT="45725" marB="45725" marR="91450" marL="91450"/>
                </a:tc>
                <a:tc>
                  <a:txBody>
                    <a:bodyPr/>
                    <a:lstStyle/>
                    <a:p>
                      <a:pPr indent="0" lvl="0" marL="0" marR="0" rtl="0" algn="l">
                        <a:spcBef>
                          <a:spcPts val="0"/>
                        </a:spcBef>
                        <a:spcAft>
                          <a:spcPts val="0"/>
                        </a:spcAft>
                        <a:buNone/>
                      </a:pPr>
                      <a:r>
                        <a:rPr lang="en-US" sz="1800"/>
                        <a:t>gives better accuracy as compared to Levenchstein’s SED</a:t>
                      </a:r>
                      <a:endParaRPr sz="1800"/>
                    </a:p>
                  </a:txBody>
                  <a:tcPr marT="45725" marB="45725" marR="91450" marL="91450"/>
                </a:tc>
              </a:tr>
              <a:tr h="1822950">
                <a:tc>
                  <a:txBody>
                    <a:bodyPr/>
                    <a:lstStyle/>
                    <a:p>
                      <a:pPr indent="0" lvl="0" marL="0" rtl="0" algn="l">
                        <a:lnSpc>
                          <a:spcPct val="130000"/>
                        </a:lnSpc>
                        <a:spcBef>
                          <a:spcPts val="0"/>
                        </a:spcBef>
                        <a:spcAft>
                          <a:spcPts val="0"/>
                        </a:spcAft>
                        <a:buNone/>
                      </a:pPr>
                      <a:r>
                        <a:rPr b="1" lang="en-US" sz="1800">
                          <a:solidFill>
                            <a:srgbClr val="333333"/>
                          </a:solidFill>
                          <a:latin typeface="Arial"/>
                          <a:ea typeface="Arial"/>
                          <a:cs typeface="Arial"/>
                          <a:sym typeface="Arial"/>
                        </a:rPr>
                        <a:t>Robust semantic text similarity using LSA, machine learning, and linguistic resources  - Kashyap et al (2015)</a:t>
                      </a:r>
                      <a:endParaRPr b="1">
                        <a:solidFill>
                          <a:srgbClr val="333333"/>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800"/>
                        <a:t>Term alignment algorithm implmentation</a:t>
                      </a:r>
                      <a:endParaRPr sz="1800"/>
                    </a:p>
                  </a:txBody>
                  <a:tcPr marT="45725" marB="45725" marR="91450" marL="91450"/>
                </a:tc>
                <a:tc>
                  <a:txBody>
                    <a:bodyPr/>
                    <a:lstStyle/>
                    <a:p>
                      <a:pPr indent="0" lvl="0" marL="0" marR="0" rtl="0" algn="l">
                        <a:spcBef>
                          <a:spcPts val="0"/>
                        </a:spcBef>
                        <a:spcAft>
                          <a:spcPts val="0"/>
                        </a:spcAft>
                        <a:buNone/>
                      </a:pPr>
                      <a:r>
                        <a:rPr lang="en-US" sz="1800"/>
                        <a:t>Simple paragraphs of literature essays</a:t>
                      </a:r>
                      <a:endParaRPr sz="1800"/>
                    </a:p>
                  </a:txBody>
                  <a:tcPr marT="45725" marB="45725" marR="91450" marL="91450"/>
                </a:tc>
                <a:tc>
                  <a:txBody>
                    <a:bodyPr/>
                    <a:lstStyle/>
                    <a:p>
                      <a:pPr indent="0" lvl="0" marL="0" marR="0" rtl="0" algn="l">
                        <a:spcBef>
                          <a:spcPts val="0"/>
                        </a:spcBef>
                        <a:spcAft>
                          <a:spcPts val="0"/>
                        </a:spcAft>
                        <a:buNone/>
                      </a:pPr>
                      <a:r>
                        <a:rPr lang="en-US" sz="1800"/>
                        <a:t>Best system for sentence-phrase, phrase-word similarity</a:t>
                      </a:r>
                      <a:endParaRPr sz="1800"/>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457200" y="-285776"/>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Challenges</a:t>
            </a:r>
            <a:endParaRPr/>
          </a:p>
        </p:txBody>
      </p:sp>
      <p:sp>
        <p:nvSpPr>
          <p:cNvPr id="204" name="Google Shape;204;p26"/>
          <p:cNvSpPr txBox="1"/>
          <p:nvPr/>
        </p:nvSpPr>
        <p:spPr>
          <a:xfrm>
            <a:off x="959500" y="1510025"/>
            <a:ext cx="7219800" cy="4451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Vague question - inconsistent suggestions</a:t>
            </a:r>
            <a:br>
              <a:rPr lang="en-US" sz="2400">
                <a:latin typeface="Calibri"/>
                <a:ea typeface="Calibri"/>
                <a:cs typeface="Calibri"/>
                <a:sym typeface="Calibri"/>
              </a:rPr>
            </a:b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Lack of precise definition of paraphrase</a:t>
            </a:r>
            <a:br>
              <a:rPr lang="en-US" sz="2400">
                <a:latin typeface="Calibri"/>
                <a:ea typeface="Calibri"/>
                <a:cs typeface="Calibri"/>
                <a:sym typeface="Calibri"/>
              </a:rPr>
            </a:b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Discrepancy in traditional definition and loose definition of paraphrase</a:t>
            </a:r>
            <a:br>
              <a:rPr lang="en-US" sz="2400">
                <a:latin typeface="Calibri"/>
                <a:ea typeface="Calibri"/>
                <a:cs typeface="Calibri"/>
                <a:sym typeface="Calibri"/>
              </a:rPr>
            </a:b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Lots of different metrics to measure similarity</a:t>
            </a:r>
            <a:endParaRPr sz="24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457200" y="-1714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15151"/>
              </a:buClr>
              <a:buSzPts val="4400"/>
              <a:buFont typeface="Calibri"/>
              <a:buNone/>
            </a:pPr>
            <a:r>
              <a:rPr lang="en-US"/>
              <a:t>References</a:t>
            </a:r>
            <a:endParaRPr/>
          </a:p>
        </p:txBody>
      </p:sp>
      <p:sp>
        <p:nvSpPr>
          <p:cNvPr id="211" name="Google Shape;211;p27"/>
          <p:cNvSpPr txBox="1"/>
          <p:nvPr/>
        </p:nvSpPr>
        <p:spPr>
          <a:xfrm>
            <a:off x="656700" y="1172100"/>
            <a:ext cx="7830600" cy="5262000"/>
          </a:xfrm>
          <a:prstGeom prst="rect">
            <a:avLst/>
          </a:prstGeom>
          <a:noFill/>
          <a:ln>
            <a:noFill/>
          </a:ln>
        </p:spPr>
        <p:txBody>
          <a:bodyPr anchorCtr="0" anchor="t" bIns="91425" lIns="91425" spcFirstLastPara="1" rIns="91425" wrap="square" tIns="91425">
            <a:noAutofit/>
          </a:bodyPr>
          <a:lstStyle/>
          <a:p>
            <a:pPr indent="-342900" lvl="0" marL="457200" rtl="0" algn="l">
              <a:lnSpc>
                <a:spcPct val="107916"/>
              </a:lnSpc>
              <a:spcBef>
                <a:spcPts val="0"/>
              </a:spcBef>
              <a:spcAft>
                <a:spcPts val="0"/>
              </a:spcAft>
              <a:buSzPts val="1800"/>
              <a:buFont typeface="Roboto"/>
              <a:buAutoNum type="arabicPeriod"/>
            </a:pPr>
            <a:r>
              <a:rPr lang="en-US" sz="1800">
                <a:solidFill>
                  <a:schemeClr val="dk1"/>
                </a:solidFill>
                <a:latin typeface="Roboto"/>
                <a:ea typeface="Roboto"/>
                <a:cs typeface="Roboto"/>
                <a:sym typeface="Roboto"/>
              </a:rPr>
              <a:t>Song Y., Roth D. (2015). “Unsupervised Sparse Vector Densification for Short Text Similarity”, Proceedings of the 2015 Conference of the North American Chapter of the Association for Computational Linguistics: Human Language Technologies. DOI:10.3115/v1/N15-1138</a:t>
            </a:r>
            <a:endParaRPr sz="1800">
              <a:solidFill>
                <a:schemeClr val="dk1"/>
              </a:solidFill>
              <a:latin typeface="Roboto"/>
              <a:ea typeface="Roboto"/>
              <a:cs typeface="Roboto"/>
              <a:sym typeface="Roboto"/>
            </a:endParaRPr>
          </a:p>
          <a:p>
            <a:pPr indent="-342900" lvl="0" marL="457200" rtl="0" algn="l">
              <a:lnSpc>
                <a:spcPct val="107916"/>
              </a:lnSpc>
              <a:spcBef>
                <a:spcPts val="0"/>
              </a:spcBef>
              <a:spcAft>
                <a:spcPts val="0"/>
              </a:spcAft>
              <a:buClr>
                <a:schemeClr val="dk1"/>
              </a:buClr>
              <a:buSzPts val="1800"/>
              <a:buFont typeface="Calibri"/>
              <a:buAutoNum type="arabicPeriod"/>
            </a:pPr>
            <a:r>
              <a:rPr lang="en-US" sz="1800">
                <a:solidFill>
                  <a:schemeClr val="dk1"/>
                </a:solidFill>
                <a:highlight>
                  <a:srgbClr val="FFFFFF"/>
                </a:highlight>
                <a:latin typeface="Roboto"/>
                <a:ea typeface="Roboto"/>
                <a:cs typeface="Roboto"/>
                <a:sym typeface="Roboto"/>
              </a:rPr>
              <a:t>Sidorov et.al.(2015). “Computing text similarity using Tree Edit Distance”,  2015 Annual Conference of the North American Fuzzy Information Processing Society (NAFIPS) held jointly with 2015 5th World Conference on Soft Computing (WConSC).  DOI: 10.1109/NAFIPS-WConSC.2015.7284129</a:t>
            </a:r>
            <a:endParaRPr sz="1800">
              <a:solidFill>
                <a:schemeClr val="dk1"/>
              </a:solidFill>
              <a:highlight>
                <a:srgbClr val="FFFFFF"/>
              </a:highlight>
              <a:latin typeface="Roboto"/>
              <a:ea typeface="Roboto"/>
              <a:cs typeface="Roboto"/>
              <a:sym typeface="Roboto"/>
            </a:endParaRPr>
          </a:p>
          <a:p>
            <a:pPr indent="-342900" lvl="0" marL="457200" rtl="0" algn="l">
              <a:lnSpc>
                <a:spcPct val="107916"/>
              </a:lnSpc>
              <a:spcBef>
                <a:spcPts val="0"/>
              </a:spcBef>
              <a:spcAft>
                <a:spcPts val="0"/>
              </a:spcAft>
              <a:buClr>
                <a:schemeClr val="dk1"/>
              </a:buClr>
              <a:buSzPts val="1800"/>
              <a:buFont typeface="Roboto"/>
              <a:buAutoNum type="arabicPeriod"/>
            </a:pPr>
            <a:r>
              <a:rPr lang="en-US" sz="1800">
                <a:solidFill>
                  <a:schemeClr val="dk1"/>
                </a:solidFill>
                <a:highlight>
                  <a:srgbClr val="FFFFFF"/>
                </a:highlight>
                <a:latin typeface="Roboto"/>
                <a:ea typeface="Roboto"/>
                <a:cs typeface="Roboto"/>
                <a:sym typeface="Roboto"/>
              </a:rPr>
              <a:t>Kashyap, A., Han, L., Yus, R. et al. Lang Resources &amp; Evaluation (2016) 50: 125. </a:t>
            </a:r>
            <a:r>
              <a:rPr lang="en-US" sz="1800" u="sng">
                <a:solidFill>
                  <a:srgbClr val="1155CC"/>
                </a:solidFill>
                <a:highlight>
                  <a:srgbClr val="FFFFFF"/>
                </a:highlight>
                <a:latin typeface="Roboto"/>
                <a:ea typeface="Roboto"/>
                <a:cs typeface="Roboto"/>
                <a:sym typeface="Roboto"/>
                <a:hlinkClick r:id="rId3"/>
              </a:rPr>
              <a:t>https://doi.org/10.1007/s10579-015-9319-2</a:t>
            </a:r>
            <a:endParaRPr sz="1800">
              <a:solidFill>
                <a:schemeClr val="dk1"/>
              </a:solidFill>
              <a:highlight>
                <a:srgbClr val="FFFFFF"/>
              </a:highlight>
              <a:latin typeface="Roboto"/>
              <a:ea typeface="Roboto"/>
              <a:cs typeface="Roboto"/>
              <a:sym typeface="Roboto"/>
            </a:endParaRPr>
          </a:p>
          <a:p>
            <a:pPr indent="-342900" lvl="0" marL="457200" rtl="0" algn="l">
              <a:lnSpc>
                <a:spcPct val="107916"/>
              </a:lnSpc>
              <a:spcBef>
                <a:spcPts val="0"/>
              </a:spcBef>
              <a:spcAft>
                <a:spcPts val="0"/>
              </a:spcAft>
              <a:buClr>
                <a:schemeClr val="dk1"/>
              </a:buClr>
              <a:buSzPts val="1800"/>
              <a:buFont typeface="Roboto"/>
              <a:buAutoNum type="arabicPeriod"/>
            </a:pPr>
            <a:r>
              <a:rPr lang="en-US" sz="1800">
                <a:solidFill>
                  <a:schemeClr val="dk1"/>
                </a:solidFill>
                <a:highlight>
                  <a:srgbClr val="FFFFFF"/>
                </a:highlight>
                <a:latin typeface="Roboto"/>
                <a:ea typeface="Roboto"/>
                <a:cs typeface="Roboto"/>
                <a:sym typeface="Roboto"/>
              </a:rPr>
              <a:t>Schwarz C. (2019). lsemantica: “A command for text similarity based on latent semantic analysis”.</a:t>
            </a:r>
            <a:endParaRPr sz="1800">
              <a:solidFill>
                <a:schemeClr val="dk1"/>
              </a:solidFill>
              <a:highlight>
                <a:srgbClr val="FFFFFF"/>
              </a:highlight>
              <a:latin typeface="Roboto"/>
              <a:ea typeface="Roboto"/>
              <a:cs typeface="Roboto"/>
              <a:sym typeface="Roboto"/>
            </a:endParaRPr>
          </a:p>
          <a:p>
            <a:pPr indent="-342900" lvl="0" marL="457200" rtl="0" algn="l">
              <a:lnSpc>
                <a:spcPct val="107916"/>
              </a:lnSpc>
              <a:spcBef>
                <a:spcPts val="0"/>
              </a:spcBef>
              <a:spcAft>
                <a:spcPts val="0"/>
              </a:spcAft>
              <a:buClr>
                <a:schemeClr val="dk1"/>
              </a:buClr>
              <a:buSzPts val="1800"/>
              <a:buFont typeface="Roboto"/>
              <a:buAutoNum type="arabicPeriod"/>
            </a:pPr>
            <a:r>
              <a:rPr lang="en-US" sz="1800">
                <a:solidFill>
                  <a:schemeClr val="dk1"/>
                </a:solidFill>
                <a:highlight>
                  <a:srgbClr val="FFFFFF"/>
                </a:highlight>
                <a:latin typeface="Roboto"/>
                <a:ea typeface="Roboto"/>
                <a:cs typeface="Roboto"/>
                <a:sym typeface="Roboto"/>
              </a:rPr>
              <a:t>Gomaa W, Fahmi A. (2013). “A Survey of Text Similarity Approaches”, International Journal of Computer Applications (0975 –8887)Volume 68–No.13</a:t>
            </a:r>
            <a:endParaRPr sz="1800">
              <a:solidFill>
                <a:schemeClr val="dk1"/>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457200" y="2141970"/>
            <a:ext cx="8229600" cy="1802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15151"/>
              </a:buClr>
              <a:buSzPts val="4400"/>
              <a:buFont typeface="Calibri"/>
              <a:buNone/>
            </a:pPr>
            <a:r>
              <a:rPr lang="en-US"/>
              <a:t>Domain : Machine Learning</a:t>
            </a:r>
            <a:br>
              <a:rPr lang="en-US"/>
            </a:br>
            <a:r>
              <a:rPr lang="en-US"/>
              <a:t>Sub-Domain – Natural Language     Processing (Information Retrieval)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457200" y="-1714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15151"/>
              </a:buClr>
              <a:buSzPts val="4400"/>
              <a:buFont typeface="Calibri"/>
              <a:buNone/>
            </a:pPr>
            <a:r>
              <a:rPr lang="en-US"/>
              <a:t>Problem Statement</a:t>
            </a:r>
            <a:endParaRPr/>
          </a:p>
        </p:txBody>
      </p:sp>
      <p:sp>
        <p:nvSpPr>
          <p:cNvPr id="115" name="Google Shape;115;p16"/>
          <p:cNvSpPr/>
          <p:nvPr/>
        </p:nvSpPr>
        <p:spPr>
          <a:xfrm>
            <a:off x="2286000" y="1700808"/>
            <a:ext cx="45720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Generating relevant questions for a query using natural language processing techniques</a:t>
            </a:r>
            <a:endParaRPr b="1" sz="3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457200" y="-1714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15151"/>
              </a:buClr>
              <a:buSzPts val="4400"/>
              <a:buFont typeface="Calibri"/>
              <a:buNone/>
            </a:pPr>
            <a:r>
              <a:rPr lang="en-US"/>
              <a:t>Keywords</a:t>
            </a:r>
            <a:endParaRPr/>
          </a:p>
        </p:txBody>
      </p:sp>
      <p:grpSp>
        <p:nvGrpSpPr>
          <p:cNvPr id="122" name="Google Shape;122;p17"/>
          <p:cNvGrpSpPr/>
          <p:nvPr/>
        </p:nvGrpSpPr>
        <p:grpSpPr>
          <a:xfrm>
            <a:off x="-2854366" y="490133"/>
            <a:ext cx="9720766" cy="6099774"/>
            <a:chOff x="-5122110" y="-784643"/>
            <a:chExt cx="9720766" cy="6099774"/>
          </a:xfrm>
        </p:grpSpPr>
        <p:sp>
          <p:nvSpPr>
            <p:cNvPr id="123" name="Google Shape;123;p17"/>
            <p:cNvSpPr/>
            <p:nvPr/>
          </p:nvSpPr>
          <p:spPr>
            <a:xfrm>
              <a:off x="-5122110" y="-784643"/>
              <a:ext cx="6099774" cy="6099774"/>
            </a:xfrm>
            <a:prstGeom prst="blockArc">
              <a:avLst>
                <a:gd fmla="val 18900000" name="adj1"/>
                <a:gd fmla="val 2700000" name="adj2"/>
                <a:gd fmla="val 354" name="adj3"/>
              </a:avLst>
            </a:prstGeom>
            <a:no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427644" y="283064"/>
              <a:ext cx="4046305" cy="566492"/>
            </a:xfrm>
            <a:prstGeom prst="rect">
              <a:avLst/>
            </a:prstGeom>
            <a:gradFill>
              <a:gsLst>
                <a:gs pos="0">
                  <a:srgbClr val="FFA09D"/>
                </a:gs>
                <a:gs pos="35000">
                  <a:srgbClr val="FFBCBC"/>
                </a:gs>
                <a:gs pos="100000">
                  <a:srgbClr val="FFE2E2"/>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txBox="1"/>
            <p:nvPr/>
          </p:nvSpPr>
          <p:spPr>
            <a:xfrm>
              <a:off x="427644" y="283064"/>
              <a:ext cx="4046305" cy="566492"/>
            </a:xfrm>
            <a:prstGeom prst="rect">
              <a:avLst/>
            </a:prstGeom>
            <a:noFill/>
            <a:ln>
              <a:noFill/>
            </a:ln>
          </p:spPr>
          <p:txBody>
            <a:bodyPr anchorCtr="0" anchor="ctr" bIns="71100" lIns="449650" spcFirstLastPara="1" rIns="71100" wrap="square" tIns="71100">
              <a:noAutofit/>
            </a:bodyPr>
            <a:lstStyle/>
            <a:p>
              <a:pPr indent="0" lvl="0" marL="0" marR="0" rtl="0" algn="l">
                <a:lnSpc>
                  <a:spcPct val="90000"/>
                </a:lnSpc>
                <a:spcBef>
                  <a:spcPts val="0"/>
                </a:spcBef>
                <a:spcAft>
                  <a:spcPts val="0"/>
                </a:spcAft>
                <a:buNone/>
              </a:pPr>
              <a:r>
                <a:rPr b="1" lang="en-US" sz="2800">
                  <a:solidFill>
                    <a:schemeClr val="dk1"/>
                  </a:solidFill>
                  <a:latin typeface="Calibri"/>
                  <a:ea typeface="Calibri"/>
                  <a:cs typeface="Calibri"/>
                  <a:sym typeface="Calibri"/>
                </a:rPr>
                <a:t>Corpus similarity</a:t>
              </a:r>
              <a:endParaRPr b="0" i="0" sz="2800" u="none" cap="none" strike="noStrike">
                <a:solidFill>
                  <a:schemeClr val="dk1"/>
                </a:solidFill>
                <a:latin typeface="Calibri"/>
                <a:ea typeface="Calibri"/>
                <a:cs typeface="Calibri"/>
                <a:sym typeface="Calibri"/>
              </a:endParaRPr>
            </a:p>
          </p:txBody>
        </p:sp>
        <p:sp>
          <p:nvSpPr>
            <p:cNvPr id="126" name="Google Shape;126;p17"/>
            <p:cNvSpPr/>
            <p:nvPr/>
          </p:nvSpPr>
          <p:spPr>
            <a:xfrm>
              <a:off x="73586" y="212253"/>
              <a:ext cx="708115" cy="708115"/>
            </a:xfrm>
            <a:prstGeom prst="ellipse">
              <a:avLst/>
            </a:prstGeom>
            <a:gradFill>
              <a:gsLst>
                <a:gs pos="0">
                  <a:schemeClr val="lt1"/>
                </a:gs>
                <a:gs pos="35000">
                  <a:schemeClr val="lt1"/>
                </a:gs>
                <a:gs pos="100000">
                  <a:schemeClr val="lt1"/>
                </a:gs>
              </a:gsLst>
              <a:lin ang="16200000" scaled="0"/>
            </a:gradFill>
            <a:ln cap="flat" cmpd="sng" w="9525">
              <a:solidFill>
                <a:srgbClr val="BF5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833576" y="1132531"/>
              <a:ext cx="3640373" cy="566492"/>
            </a:xfrm>
            <a:prstGeom prst="rect">
              <a:avLst/>
            </a:prstGeom>
            <a:gradFill>
              <a:gsLst>
                <a:gs pos="0">
                  <a:srgbClr val="FFBA9F"/>
                </a:gs>
                <a:gs pos="35000">
                  <a:srgbClr val="FFCCBD"/>
                </a:gs>
                <a:gs pos="100000">
                  <a:srgbClr val="FFEBE4"/>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txBox="1"/>
            <p:nvPr/>
          </p:nvSpPr>
          <p:spPr>
            <a:xfrm>
              <a:off x="833576" y="1132531"/>
              <a:ext cx="3640373" cy="566492"/>
            </a:xfrm>
            <a:prstGeom prst="rect">
              <a:avLst/>
            </a:prstGeom>
            <a:noFill/>
            <a:ln>
              <a:noFill/>
            </a:ln>
          </p:spPr>
          <p:txBody>
            <a:bodyPr anchorCtr="0" anchor="ctr" bIns="71100" lIns="449650" spcFirstLastPara="1" rIns="71100" wrap="square" tIns="71100">
              <a:noAutofit/>
            </a:bodyPr>
            <a:lstStyle/>
            <a:p>
              <a:pPr indent="0" lvl="0" marL="0" marR="0" rtl="0" algn="l">
                <a:lnSpc>
                  <a:spcPct val="90000"/>
                </a:lnSpc>
                <a:spcBef>
                  <a:spcPts val="0"/>
                </a:spcBef>
                <a:spcAft>
                  <a:spcPts val="0"/>
                </a:spcAft>
                <a:buNone/>
              </a:pPr>
              <a:r>
                <a:rPr b="1" lang="en-US" sz="2800">
                  <a:solidFill>
                    <a:schemeClr val="dk1"/>
                  </a:solidFill>
                  <a:latin typeface="Calibri"/>
                  <a:ea typeface="Calibri"/>
                  <a:cs typeface="Calibri"/>
                  <a:sym typeface="Calibri"/>
                </a:rPr>
                <a:t>String similarity</a:t>
              </a:r>
              <a:endParaRPr b="0" i="0" sz="2800" u="none" cap="none" strike="noStrike">
                <a:solidFill>
                  <a:schemeClr val="dk1"/>
                </a:solidFill>
                <a:latin typeface="Calibri"/>
                <a:ea typeface="Calibri"/>
                <a:cs typeface="Calibri"/>
                <a:sym typeface="Calibri"/>
              </a:endParaRPr>
            </a:p>
          </p:txBody>
        </p:sp>
        <p:sp>
          <p:nvSpPr>
            <p:cNvPr id="129" name="Google Shape;129;p17"/>
            <p:cNvSpPr/>
            <p:nvPr/>
          </p:nvSpPr>
          <p:spPr>
            <a:xfrm>
              <a:off x="479518" y="1061719"/>
              <a:ext cx="708115" cy="708115"/>
            </a:xfrm>
            <a:prstGeom prst="ellipse">
              <a:avLst/>
            </a:prstGeom>
            <a:gradFill>
              <a:gsLst>
                <a:gs pos="0">
                  <a:schemeClr val="lt1"/>
                </a:gs>
                <a:gs pos="35000">
                  <a:schemeClr val="lt1"/>
                </a:gs>
                <a:gs pos="100000">
                  <a:schemeClr val="lt1"/>
                </a:gs>
              </a:gsLst>
              <a:lin ang="16200000" scaled="0"/>
            </a:gradFill>
            <a:ln cap="flat" cmpd="sng" w="9525">
              <a:solidFill>
                <a:srgbClr val="BD75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958164" y="1981997"/>
              <a:ext cx="3515785" cy="566492"/>
            </a:xfrm>
            <a:prstGeom prst="rect">
              <a:avLst/>
            </a:prstGeom>
            <a:gradFill>
              <a:gsLst>
                <a:gs pos="0">
                  <a:srgbClr val="FFD8A2"/>
                </a:gs>
                <a:gs pos="35000">
                  <a:srgbClr val="FFE4BD"/>
                </a:gs>
                <a:gs pos="100000">
                  <a:srgbClr val="FFF5E4"/>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nvSpPr>
          <p:spPr>
            <a:xfrm>
              <a:off x="958156" y="1840324"/>
              <a:ext cx="3640500" cy="708000"/>
            </a:xfrm>
            <a:prstGeom prst="rect">
              <a:avLst/>
            </a:prstGeom>
            <a:noFill/>
            <a:ln>
              <a:noFill/>
            </a:ln>
          </p:spPr>
          <p:txBody>
            <a:bodyPr anchorCtr="0" anchor="ctr" bIns="71100" lIns="449650" spcFirstLastPara="1" rIns="71100" wrap="square" tIns="71100">
              <a:noAutofit/>
            </a:bodyPr>
            <a:lstStyle/>
            <a:p>
              <a:pPr indent="0" lvl="0" marL="0" marR="0" rtl="0" algn="l">
                <a:lnSpc>
                  <a:spcPct val="90000"/>
                </a:lnSpc>
                <a:spcBef>
                  <a:spcPts val="0"/>
                </a:spcBef>
                <a:spcAft>
                  <a:spcPts val="0"/>
                </a:spcAft>
                <a:buNone/>
              </a:pPr>
              <a:r>
                <a:rPr b="1" lang="en-US" sz="2800">
                  <a:solidFill>
                    <a:schemeClr val="dk1"/>
                  </a:solidFill>
                  <a:latin typeface="Calibri"/>
                  <a:ea typeface="Calibri"/>
                  <a:cs typeface="Calibri"/>
                  <a:sym typeface="Calibri"/>
                </a:rPr>
                <a:t>Information retrieval</a:t>
              </a:r>
              <a:endParaRPr b="0" i="0" sz="2800" u="none" cap="none" strike="noStrike">
                <a:solidFill>
                  <a:schemeClr val="dk1"/>
                </a:solidFill>
                <a:latin typeface="Calibri"/>
                <a:ea typeface="Calibri"/>
                <a:cs typeface="Calibri"/>
                <a:sym typeface="Calibri"/>
              </a:endParaRPr>
            </a:p>
          </p:txBody>
        </p:sp>
        <p:sp>
          <p:nvSpPr>
            <p:cNvPr id="132" name="Google Shape;132;p17"/>
            <p:cNvSpPr/>
            <p:nvPr/>
          </p:nvSpPr>
          <p:spPr>
            <a:xfrm>
              <a:off x="604106" y="1911185"/>
              <a:ext cx="708115" cy="708115"/>
            </a:xfrm>
            <a:prstGeom prst="ellipse">
              <a:avLst/>
            </a:prstGeom>
            <a:gradFill>
              <a:gsLst>
                <a:gs pos="0">
                  <a:schemeClr val="lt1"/>
                </a:gs>
                <a:gs pos="35000">
                  <a:schemeClr val="lt1"/>
                </a:gs>
                <a:gs pos="100000">
                  <a:schemeClr val="lt1"/>
                </a:gs>
              </a:gsLst>
              <a:lin ang="16200000" scaled="0"/>
            </a:gradFill>
            <a:ln cap="flat" cmpd="sng" w="9525">
              <a:solidFill>
                <a:srgbClr val="BB9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p:nvPr/>
          </p:nvSpPr>
          <p:spPr>
            <a:xfrm>
              <a:off x="833576" y="2831463"/>
              <a:ext cx="3640373" cy="566492"/>
            </a:xfrm>
            <a:prstGeom prst="rect">
              <a:avLst/>
            </a:prstGeom>
            <a:gradFill>
              <a:gsLst>
                <a:gs pos="0">
                  <a:srgbClr val="FFFFA2"/>
                </a:gs>
                <a:gs pos="35000">
                  <a:srgbClr val="FBFBC0"/>
                </a:gs>
                <a:gs pos="100000">
                  <a:srgbClr val="FEFEE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txBox="1"/>
            <p:nvPr/>
          </p:nvSpPr>
          <p:spPr>
            <a:xfrm>
              <a:off x="833576" y="2831463"/>
              <a:ext cx="3640373" cy="566492"/>
            </a:xfrm>
            <a:prstGeom prst="rect">
              <a:avLst/>
            </a:prstGeom>
            <a:noFill/>
            <a:ln>
              <a:noFill/>
            </a:ln>
          </p:spPr>
          <p:txBody>
            <a:bodyPr anchorCtr="0" anchor="ctr" bIns="71100" lIns="449650" spcFirstLastPara="1" rIns="71100" wrap="square" tIns="71100">
              <a:noAutofit/>
            </a:bodyPr>
            <a:lstStyle/>
            <a:p>
              <a:pPr indent="0" lvl="0" marL="0" marR="0" rtl="0" algn="l">
                <a:lnSpc>
                  <a:spcPct val="90000"/>
                </a:lnSpc>
                <a:spcBef>
                  <a:spcPts val="0"/>
                </a:spcBef>
                <a:spcAft>
                  <a:spcPts val="0"/>
                </a:spcAft>
                <a:buNone/>
              </a:pPr>
              <a:r>
                <a:rPr b="1" lang="en-US" sz="2800">
                  <a:solidFill>
                    <a:schemeClr val="dk1"/>
                  </a:solidFill>
                  <a:latin typeface="Calibri"/>
                  <a:ea typeface="Calibri"/>
                  <a:cs typeface="Calibri"/>
                  <a:sym typeface="Calibri"/>
                </a:rPr>
                <a:t>Text classification</a:t>
              </a:r>
              <a:endParaRPr b="0" i="0" sz="2800" u="none" cap="none" strike="noStrike">
                <a:solidFill>
                  <a:schemeClr val="dk1"/>
                </a:solidFill>
                <a:latin typeface="Calibri"/>
                <a:ea typeface="Calibri"/>
                <a:cs typeface="Calibri"/>
                <a:sym typeface="Calibri"/>
              </a:endParaRPr>
            </a:p>
          </p:txBody>
        </p:sp>
        <p:sp>
          <p:nvSpPr>
            <p:cNvPr id="135" name="Google Shape;135;p17"/>
            <p:cNvSpPr/>
            <p:nvPr/>
          </p:nvSpPr>
          <p:spPr>
            <a:xfrm>
              <a:off x="479518" y="2760652"/>
              <a:ext cx="708115" cy="708115"/>
            </a:xfrm>
            <a:prstGeom prst="ellipse">
              <a:avLst/>
            </a:prstGeom>
            <a:gradFill>
              <a:gsLst>
                <a:gs pos="0">
                  <a:schemeClr val="lt1"/>
                </a:gs>
                <a:gs pos="35000">
                  <a:schemeClr val="lt1"/>
                </a:gs>
                <a:gs pos="100000">
                  <a:schemeClr val="lt1"/>
                </a:gs>
              </a:gsLst>
              <a:lin ang="16200000" scaled="0"/>
            </a:gradFill>
            <a:ln cap="flat" cmpd="sng" w="9525">
              <a:solidFill>
                <a:srgbClr val="BABA5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a:off x="427644" y="3680930"/>
              <a:ext cx="4046305" cy="566492"/>
            </a:xfrm>
            <a:prstGeom prst="rect">
              <a:avLst/>
            </a:prstGeom>
            <a:gradFill>
              <a:gsLst>
                <a:gs pos="0">
                  <a:srgbClr val="D8FBA5"/>
                </a:gs>
                <a:gs pos="35000">
                  <a:srgbClr val="E4FBC0"/>
                </a:gs>
                <a:gs pos="100000">
                  <a:srgbClr val="F4FEE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txBox="1"/>
            <p:nvPr/>
          </p:nvSpPr>
          <p:spPr>
            <a:xfrm>
              <a:off x="427644" y="3680930"/>
              <a:ext cx="4046305" cy="566492"/>
            </a:xfrm>
            <a:prstGeom prst="rect">
              <a:avLst/>
            </a:prstGeom>
            <a:noFill/>
            <a:ln>
              <a:noFill/>
            </a:ln>
          </p:spPr>
          <p:txBody>
            <a:bodyPr anchorCtr="0" anchor="ctr" bIns="71100" lIns="449650" spcFirstLastPara="1" rIns="71100" wrap="square" tIns="71100">
              <a:noAutofit/>
            </a:bodyPr>
            <a:lstStyle/>
            <a:p>
              <a:pPr indent="0" lvl="0" marL="0" marR="0" rtl="0" algn="l">
                <a:lnSpc>
                  <a:spcPct val="90000"/>
                </a:lnSpc>
                <a:spcBef>
                  <a:spcPts val="0"/>
                </a:spcBef>
                <a:spcAft>
                  <a:spcPts val="0"/>
                </a:spcAft>
                <a:buNone/>
              </a:pPr>
              <a:r>
                <a:rPr b="1" lang="en-US" sz="2800">
                  <a:solidFill>
                    <a:schemeClr val="dk1"/>
                  </a:solidFill>
                  <a:latin typeface="Calibri"/>
                  <a:ea typeface="Calibri"/>
                  <a:cs typeface="Calibri"/>
                  <a:sym typeface="Calibri"/>
                </a:rPr>
                <a:t>Semantic similarity</a:t>
              </a:r>
              <a:endParaRPr b="0" i="0" sz="2800" u="none" cap="none" strike="noStrike">
                <a:solidFill>
                  <a:schemeClr val="dk1"/>
                </a:solidFill>
                <a:latin typeface="Calibri"/>
                <a:ea typeface="Calibri"/>
                <a:cs typeface="Calibri"/>
                <a:sym typeface="Calibri"/>
              </a:endParaRPr>
            </a:p>
          </p:txBody>
        </p:sp>
        <p:sp>
          <p:nvSpPr>
            <p:cNvPr id="138" name="Google Shape;138;p17"/>
            <p:cNvSpPr/>
            <p:nvPr/>
          </p:nvSpPr>
          <p:spPr>
            <a:xfrm>
              <a:off x="73586" y="3610118"/>
              <a:ext cx="708115" cy="708115"/>
            </a:xfrm>
            <a:prstGeom prst="ellipse">
              <a:avLst/>
            </a:prstGeom>
            <a:gradFill>
              <a:gsLst>
                <a:gs pos="0">
                  <a:schemeClr val="lt1"/>
                </a:gs>
                <a:gs pos="35000">
                  <a:schemeClr val="lt1"/>
                </a:gs>
                <a:gs pos="100000">
                  <a:schemeClr val="lt1"/>
                </a:gs>
              </a:gsLst>
              <a:lin ang="16200000" scaled="0"/>
            </a:gradFill>
            <a:ln cap="flat" cmpd="sng" w="9525">
              <a:solidFill>
                <a:srgbClr val="99B9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457200" y="-1714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15151"/>
              </a:buClr>
              <a:buSzPts val="4400"/>
              <a:buFont typeface="Calibri"/>
              <a:buNone/>
            </a:pPr>
            <a:r>
              <a:rPr lang="en-US"/>
              <a:t>Objectives</a:t>
            </a:r>
            <a:endParaRPr/>
          </a:p>
        </p:txBody>
      </p:sp>
      <p:sp>
        <p:nvSpPr>
          <p:cNvPr id="145" name="Google Shape;145;p18"/>
          <p:cNvSpPr/>
          <p:nvPr/>
        </p:nvSpPr>
        <p:spPr>
          <a:xfrm>
            <a:off x="2286000" y="1700808"/>
            <a:ext cx="4572000" cy="831000"/>
          </a:xfrm>
          <a:prstGeom prst="rect">
            <a:avLst/>
          </a:prstGeom>
          <a:noFill/>
          <a:ln>
            <a:noFill/>
          </a:ln>
        </p:spPr>
        <p:txBody>
          <a:bodyPr anchorCtr="0" anchor="t" bIns="45700" lIns="91425" spcFirstLastPara="1" rIns="91425" wrap="square" tIns="45700">
            <a:noAutofit/>
          </a:bodyPr>
          <a:lstStyle/>
          <a:p>
            <a:pPr indent="-419100" lvl="0" marL="457200" marR="0" rtl="0" algn="l">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To find relevant questions for a query</a:t>
            </a:r>
            <a:br>
              <a:rPr lang="en-US" sz="3000">
                <a:solidFill>
                  <a:schemeClr val="dk1"/>
                </a:solidFill>
                <a:latin typeface="Calibri"/>
                <a:ea typeface="Calibri"/>
                <a:cs typeface="Calibri"/>
                <a:sym typeface="Calibri"/>
              </a:rPr>
            </a:br>
            <a:endParaRPr sz="3000">
              <a:solidFill>
                <a:schemeClr val="dk1"/>
              </a:solidFill>
              <a:latin typeface="Calibri"/>
              <a:ea typeface="Calibri"/>
              <a:cs typeface="Calibri"/>
              <a:sym typeface="Calibri"/>
            </a:endParaRPr>
          </a:p>
          <a:p>
            <a:pPr indent="-419100" lvl="0" marL="457200" marR="0" rtl="0" algn="l">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To generate questions for the query</a:t>
            </a:r>
            <a:endParaRPr sz="3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457200" y="-285776"/>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Motivation</a:t>
            </a:r>
            <a:endParaRPr/>
          </a:p>
        </p:txBody>
      </p:sp>
      <p:sp>
        <p:nvSpPr>
          <p:cNvPr id="152" name="Google Shape;152;p19"/>
          <p:cNvSpPr txBox="1"/>
          <p:nvPr/>
        </p:nvSpPr>
        <p:spPr>
          <a:xfrm>
            <a:off x="947175" y="1366800"/>
            <a:ext cx="7481400" cy="4388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Lots of questions asked on Stack Overflow daily</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Most voted answer is assigned a green tick, but no suggestions given</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Relevant questions introduces inquisitiveness in the user</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Going deeper into the relevant question chain enhances knowledge thoroughly</a:t>
            </a:r>
            <a:endParaRPr sz="24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457200" y="-285776"/>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Approaches</a:t>
            </a:r>
            <a:endParaRPr/>
          </a:p>
        </p:txBody>
      </p:sp>
      <p:sp>
        <p:nvSpPr>
          <p:cNvPr id="159" name="Google Shape;159;p20"/>
          <p:cNvSpPr txBox="1"/>
          <p:nvPr/>
        </p:nvSpPr>
        <p:spPr>
          <a:xfrm>
            <a:off x="536175" y="2374675"/>
            <a:ext cx="7690500" cy="3838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AutoNum type="arabicPeriod"/>
            </a:pPr>
            <a:r>
              <a:rPr lang="en-US" sz="2000">
                <a:latin typeface="Calibri"/>
                <a:ea typeface="Calibri"/>
                <a:cs typeface="Calibri"/>
                <a:sym typeface="Calibri"/>
              </a:rPr>
              <a:t>It is a group of approaches which use character used in the sentences to determine the similarity between two sentences.</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US" sz="2000">
                <a:latin typeface="Calibri"/>
                <a:ea typeface="Calibri"/>
                <a:cs typeface="Calibri"/>
                <a:sym typeface="Calibri"/>
              </a:rPr>
              <a:t>One of the most common example is Longest Common SubString(LCS).</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US" sz="2000">
                <a:latin typeface="Calibri"/>
                <a:ea typeface="Calibri"/>
                <a:cs typeface="Calibri"/>
                <a:sym typeface="Calibri"/>
              </a:rPr>
              <a:t>It also consists of methods which help to find similarity based on the number of operations needed to convert one string to another.</a:t>
            </a:r>
            <a:endParaRPr sz="2000">
              <a:latin typeface="Calibri"/>
              <a:ea typeface="Calibri"/>
              <a:cs typeface="Calibri"/>
              <a:sym typeface="Calibri"/>
            </a:endParaRPr>
          </a:p>
        </p:txBody>
      </p:sp>
      <p:sp>
        <p:nvSpPr>
          <p:cNvPr id="160" name="Google Shape;160;p20"/>
          <p:cNvSpPr/>
          <p:nvPr/>
        </p:nvSpPr>
        <p:spPr>
          <a:xfrm>
            <a:off x="723150" y="728600"/>
            <a:ext cx="4987500" cy="1359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latin typeface="Calibri"/>
                <a:ea typeface="Calibri"/>
                <a:cs typeface="Calibri"/>
                <a:sym typeface="Calibri"/>
              </a:rPr>
              <a:t>Character-Based Similarity</a:t>
            </a:r>
            <a:endParaRPr b="1" sz="3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457200" y="-285776"/>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67" name="Google Shape;167;p21"/>
          <p:cNvSpPr/>
          <p:nvPr/>
        </p:nvSpPr>
        <p:spPr>
          <a:xfrm>
            <a:off x="760625" y="491275"/>
            <a:ext cx="4987500" cy="1359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latin typeface="Calibri"/>
                <a:ea typeface="Calibri"/>
                <a:cs typeface="Calibri"/>
                <a:sym typeface="Calibri"/>
              </a:rPr>
              <a:t>Corpus-Based Similarity</a:t>
            </a:r>
            <a:endParaRPr b="1" sz="3000">
              <a:latin typeface="Calibri"/>
              <a:ea typeface="Calibri"/>
              <a:cs typeface="Calibri"/>
              <a:sym typeface="Calibri"/>
            </a:endParaRPr>
          </a:p>
        </p:txBody>
      </p:sp>
      <p:sp>
        <p:nvSpPr>
          <p:cNvPr id="168" name="Google Shape;168;p21"/>
          <p:cNvSpPr txBox="1"/>
          <p:nvPr/>
        </p:nvSpPr>
        <p:spPr>
          <a:xfrm>
            <a:off x="637075" y="2091125"/>
            <a:ext cx="7819800" cy="4259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AutoNum type="arabicPeriod"/>
            </a:pPr>
            <a:r>
              <a:rPr lang="en-US" sz="2000">
                <a:latin typeface="Calibri"/>
                <a:ea typeface="Calibri"/>
                <a:cs typeface="Calibri"/>
                <a:sym typeface="Calibri"/>
              </a:rPr>
              <a:t>Corpus-Based similarity is a semantic similarity measure that determines the similarity between words according to information gained from large corpora.</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US" sz="2000">
                <a:latin typeface="Calibri"/>
                <a:ea typeface="Calibri"/>
                <a:cs typeface="Calibri"/>
                <a:sym typeface="Calibri"/>
              </a:rPr>
              <a:t>Some of the more known example are Hyperspace Analogue to Language (HAL), Latent Semantic Analysis (LSA).</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US" sz="2000">
                <a:latin typeface="Calibri"/>
                <a:ea typeface="Calibri"/>
                <a:cs typeface="Calibri"/>
                <a:sym typeface="Calibri"/>
              </a:rPr>
              <a:t>Hyperspace Analogue to Language (HAL)</a:t>
            </a:r>
            <a:r>
              <a:rPr lang="en-US" sz="2000">
                <a:latin typeface="Calibri"/>
                <a:ea typeface="Calibri"/>
                <a:cs typeface="Calibri"/>
                <a:sym typeface="Calibri"/>
              </a:rPr>
              <a:t> </a:t>
            </a:r>
            <a:r>
              <a:rPr lang="en-US" sz="2000">
                <a:latin typeface="Calibri"/>
                <a:ea typeface="Calibri"/>
                <a:cs typeface="Calibri"/>
                <a:sym typeface="Calibri"/>
              </a:rPr>
              <a:t>creates a semantic space from word co-occurrences. A word-by-word matrix is formed with each matrix element is the strength of association between the word represented by the row and the word represented by the column.</a:t>
            </a:r>
            <a:endParaRPr sz="2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457200" y="-285776"/>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75" name="Google Shape;175;p22"/>
          <p:cNvSpPr/>
          <p:nvPr/>
        </p:nvSpPr>
        <p:spPr>
          <a:xfrm>
            <a:off x="760625" y="491275"/>
            <a:ext cx="4987500" cy="1359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latin typeface="Calibri"/>
                <a:ea typeface="Calibri"/>
                <a:cs typeface="Calibri"/>
                <a:sym typeface="Calibri"/>
              </a:rPr>
              <a:t>Knowledge</a:t>
            </a:r>
            <a:r>
              <a:rPr b="1" lang="en-US" sz="3000">
                <a:latin typeface="Calibri"/>
                <a:ea typeface="Calibri"/>
                <a:cs typeface="Calibri"/>
                <a:sym typeface="Calibri"/>
              </a:rPr>
              <a:t>-Based Similarity</a:t>
            </a:r>
            <a:endParaRPr b="1" sz="3000">
              <a:latin typeface="Calibri"/>
              <a:ea typeface="Calibri"/>
              <a:cs typeface="Calibri"/>
              <a:sym typeface="Calibri"/>
            </a:endParaRPr>
          </a:p>
        </p:txBody>
      </p:sp>
      <p:sp>
        <p:nvSpPr>
          <p:cNvPr id="176" name="Google Shape;176;p22"/>
          <p:cNvSpPr txBox="1"/>
          <p:nvPr/>
        </p:nvSpPr>
        <p:spPr>
          <a:xfrm>
            <a:off x="922725" y="2187075"/>
            <a:ext cx="7764000" cy="3965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AutoNum type="arabicPeriod"/>
            </a:pPr>
            <a:r>
              <a:rPr lang="en-US" sz="2000">
                <a:latin typeface="Calibri"/>
                <a:ea typeface="Calibri"/>
                <a:cs typeface="Calibri"/>
                <a:sym typeface="Calibri"/>
              </a:rPr>
              <a:t>Knowledge-Based Similarity is one of semantic similarity measures that bases on identifying the degree of similarity between words using information derived from semantic networks.</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US" sz="2000">
                <a:latin typeface="Calibri"/>
                <a:ea typeface="Calibri"/>
                <a:cs typeface="Calibri"/>
                <a:sym typeface="Calibri"/>
              </a:rPr>
              <a:t>Knowledge-Based Similarity is divided into two groups namely :  measures of semantic similarity and measures of semantic relatedness.</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US" sz="2000">
                <a:latin typeface="Calibri"/>
                <a:ea typeface="Calibri"/>
                <a:cs typeface="Calibri"/>
                <a:sym typeface="Calibri"/>
              </a:rPr>
              <a:t>Semantically similar concepts are deemed to be related on the basis of their likeness.</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US" sz="2000">
                <a:latin typeface="Calibri"/>
                <a:ea typeface="Calibri"/>
                <a:cs typeface="Calibri"/>
                <a:sym typeface="Calibri"/>
              </a:rPr>
              <a:t> Semantic relatedness, on the other hand, is a more general notion of relatedness, not specifically tied to the shape or form of the concept.</a:t>
            </a:r>
            <a:endParaRPr sz="2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