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28829-D4A4-4E2D-B00E-A2E13029130B}"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F6B75-C86F-465C-B023-45A144F68267}" type="slidenum">
              <a:rPr lang="en-US" smtClean="0"/>
              <a:t>‹#›</a:t>
            </a:fld>
            <a:endParaRPr lang="en-US"/>
          </a:p>
        </p:txBody>
      </p:sp>
    </p:spTree>
    <p:extLst>
      <p:ext uri="{BB962C8B-B14F-4D97-AF65-F5344CB8AC3E}">
        <p14:creationId xmlns:p14="http://schemas.microsoft.com/office/powerpoint/2010/main" val="3116383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473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Group%20and%20Guide%20Details.pdf" TargetMode="External"/><Relationship Id="rId2" Type="http://schemas.openxmlformats.org/officeDocument/2006/relationships/hyperlink" Target="https://ieeexplore.ieee.org/abstract/document/9725865/" TargetMode="External"/><Relationship Id="rId1" Type="http://schemas.openxmlformats.org/officeDocument/2006/relationships/slideLayout" Target="../slideLayouts/slideLayout2.xml"/><Relationship Id="rId6" Type="http://schemas.openxmlformats.org/officeDocument/2006/relationships/hyperlink" Target="PIP2001_Review-1_Group-78.pptx" TargetMode="External"/><Relationship Id="rId5" Type="http://schemas.openxmlformats.org/officeDocument/2006/relationships/hyperlink" Target="https://ieeexplore.ieee.org/abstract/document/10536871/" TargetMode="External"/><Relationship Id="rId4" Type="http://schemas.openxmlformats.org/officeDocument/2006/relationships/hyperlink" Target="https://ieeexplore.ieee.org/abstract/document/95150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522" y="1069102"/>
            <a:ext cx="12059477" cy="1652853"/>
          </a:xfrm>
        </p:spPr>
        <p:txBody>
          <a:bodyPr/>
          <a:lstStyle/>
          <a:p>
            <a:r>
              <a:rPr lang="en-GB" sz="2200" dirty="0"/>
              <a:t>PROJECT TITLE :</a:t>
            </a:r>
            <a:r>
              <a:rPr lang="en-US" sz="2100" i="0" dirty="0">
                <a:solidFill>
                  <a:srgbClr val="0D0D0D"/>
                </a:solidFill>
                <a:effectLst/>
              </a:rPr>
              <a:t>UPLIFTING THE FARMER THROUGH CONNECTED ECOSYSTEMS</a:t>
            </a:r>
            <a:endParaRPr lang="en-GB" sz="21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32</a:t>
            </a: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4811322"/>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US" sz="1800" u="none" strike="noStrike" cap="none" dirty="0"/>
                        <a:t>20211CSE0760</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ShriNidhi</a:t>
                      </a:r>
                      <a:endParaRPr lang="en-US"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t>20211CSE0780</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Prathish</a:t>
                      </a:r>
                      <a:r>
                        <a:rPr lang="en-US" sz="1800" u="none" strike="noStrike" cap="none" dirty="0"/>
                        <a:t> S</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t>20211CSE0742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Thasmay</a:t>
                      </a:r>
                      <a:r>
                        <a:rPr lang="en-US" sz="1800" u="none" strike="noStrike" cap="none" dirty="0"/>
                        <a:t> H P</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dirty="0"/>
                        <a:t>20211CSE0683</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Akash D</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GB" dirty="0"/>
              <a:t>Under the Supervision of,</a:t>
            </a:r>
          </a:p>
          <a:p>
            <a:endParaRPr lang="en-GB" dirty="0"/>
          </a:p>
          <a:p>
            <a:pPr algn="l"/>
            <a:r>
              <a:rPr lang="en-GB" sz="1700" dirty="0"/>
              <a:t>Assistant </a:t>
            </a:r>
            <a:r>
              <a:rPr lang="en-US" sz="1700" dirty="0"/>
              <a:t>Professor Ms.</a:t>
            </a:r>
            <a:r>
              <a:rPr lang="en-GB" sz="1700" dirty="0" err="1"/>
              <a:t>Dhanya</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248509"/>
            <a:ext cx="10968892" cy="4952997"/>
          </a:xfrm>
        </p:spPr>
        <p:txBody>
          <a:bodyPr>
            <a:noAutofit/>
          </a:bodyPr>
          <a:lstStyle/>
          <a:p>
            <a:pPr marL="457200" indent="-4572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An Intelligent College Enquiry Bot Using NLP and Deep Learning-Based Techniques. (2022). </a:t>
            </a:r>
            <a:r>
              <a:rPr lang="en-US" sz="2000" dirty="0">
                <a:latin typeface="Cambria" panose="02040503050406030204" pitchFamily="18" charset="0"/>
                <a:ea typeface="Cambria" panose="02040503050406030204" pitchFamily="18" charset="0"/>
              </a:rPr>
              <a:t>–</a:t>
            </a:r>
            <a:r>
              <a:rPr lang="en-IN" sz="1900" dirty="0">
                <a:latin typeface="Calibri" panose="020F0502020204030204" pitchFamily="34" charset="0"/>
                <a:ea typeface="Calibri" panose="020F0502020204030204" pitchFamily="34" charset="0"/>
                <a:cs typeface="Calibri" panose="020F0502020204030204" pitchFamily="34" charset="0"/>
              </a:rPr>
              <a:t> IEEE </a:t>
            </a:r>
            <a:r>
              <a:rPr lang="en-IN" sz="1900" dirty="0" err="1">
                <a:latin typeface="Calibri" panose="020F0502020204030204" pitchFamily="34" charset="0"/>
                <a:ea typeface="Calibri" panose="020F0502020204030204" pitchFamily="34" charset="0"/>
                <a:cs typeface="Calibri" panose="020F0502020204030204" pitchFamily="34" charset="0"/>
              </a:rPr>
              <a:t>Xplore</a:t>
            </a:r>
            <a:r>
              <a:rPr lang="en-IN" sz="1900" dirty="0">
                <a:latin typeface="Calibri" panose="020F0502020204030204" pitchFamily="34" charset="0"/>
                <a:ea typeface="Calibri" panose="020F0502020204030204" pitchFamily="34" charset="0"/>
                <a:cs typeface="Calibri" panose="020F0502020204030204" pitchFamily="34" charset="0"/>
              </a:rPr>
              <a:t>.</a:t>
            </a:r>
          </a:p>
          <a:p>
            <a:pPr marL="400050" lvl="1" indent="0">
              <a:buNone/>
            </a:pPr>
            <a:r>
              <a:rPr lang="en-IN" sz="1900" dirty="0">
                <a:latin typeface="Calibri" panose="020F0502020204030204" pitchFamily="34" charset="0"/>
                <a:ea typeface="Calibri" panose="020F0502020204030204" pitchFamily="34" charset="0"/>
                <a:cs typeface="Calibri" panose="020F0502020204030204" pitchFamily="34" charset="0"/>
                <a:hlinkClick r:id="rId2"/>
              </a:rPr>
              <a:t>https://ieeexplore.ieee.org/abstract/document/9725865/</a:t>
            </a:r>
            <a:endParaRPr lang="en-IN" sz="19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AI and Machine Learning Based E-Learning System for Secondary Education. (2022). </a:t>
            </a:r>
            <a:r>
              <a:rPr lang="en-US" sz="2000" dirty="0">
                <a:latin typeface="Cambria" panose="02040503050406030204" pitchFamily="18" charset="0"/>
                <a:ea typeface="Cambria" panose="02040503050406030204" pitchFamily="18" charset="0"/>
              </a:rPr>
              <a:t>–</a:t>
            </a:r>
            <a:r>
              <a:rPr lang="en-IN" sz="2000" dirty="0">
                <a:latin typeface="Calibri" panose="020F0502020204030204" pitchFamily="34" charset="0"/>
                <a:ea typeface="Calibri" panose="020F0502020204030204" pitchFamily="34" charset="0"/>
                <a:cs typeface="Calibri" panose="020F0502020204030204" pitchFamily="34" charset="0"/>
              </a:rPr>
              <a:t> IEEE </a:t>
            </a:r>
            <a:r>
              <a:rPr lang="en-IN" sz="2000" dirty="0" err="1">
                <a:latin typeface="Calibri" panose="020F0502020204030204" pitchFamily="34" charset="0"/>
                <a:ea typeface="Calibri" panose="020F0502020204030204" pitchFamily="34" charset="0"/>
                <a:cs typeface="Calibri" panose="020F0502020204030204" pitchFamily="34" charset="0"/>
              </a:rPr>
              <a:t>Xplore</a:t>
            </a:r>
            <a:r>
              <a:rPr lang="en-IN" sz="2000" dirty="0">
                <a:latin typeface="Calibri" panose="020F0502020204030204" pitchFamily="34" charset="0"/>
                <a:ea typeface="Calibri" panose="020F0502020204030204" pitchFamily="34" charset="0"/>
                <a:cs typeface="Calibri" panose="020F0502020204030204" pitchFamily="34" charset="0"/>
              </a:rPr>
              <a:t>.</a:t>
            </a:r>
          </a:p>
          <a:p>
            <a:pPr marL="400050" lvl="1" indent="0">
              <a:buNone/>
            </a:pPr>
            <a:r>
              <a:rPr lang="en-IN" dirty="0">
                <a:latin typeface="Calibri" panose="020F0502020204030204" pitchFamily="34" charset="0"/>
                <a:ea typeface="Calibri" panose="020F0502020204030204" pitchFamily="34" charset="0"/>
                <a:cs typeface="Calibri" panose="020F0502020204030204" pitchFamily="34" charset="0"/>
                <a:hlinkClick r:id="rId3" action="ppaction://hlinkfile"/>
              </a:rPr>
              <a:t>https://ieeexplore.ieee.org/abstract/document/9824643/</a:t>
            </a:r>
            <a:endParaRPr lang="en-IN"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AI and Web-Based Interactive College Enquiry Chatbot. (2021). </a:t>
            </a:r>
            <a:r>
              <a:rPr lang="en-US" sz="2000" dirty="0">
                <a:latin typeface="Cambria" panose="02040503050406030204" pitchFamily="18" charset="0"/>
                <a:ea typeface="Cambria" panose="02040503050406030204" pitchFamily="18" charset="0"/>
              </a:rPr>
              <a:t>–</a:t>
            </a:r>
            <a:r>
              <a:rPr lang="en-IN" sz="2000" dirty="0">
                <a:latin typeface="Calibri" panose="020F0502020204030204" pitchFamily="34" charset="0"/>
                <a:ea typeface="Calibri" panose="020F0502020204030204" pitchFamily="34" charset="0"/>
                <a:cs typeface="Calibri" panose="020F0502020204030204" pitchFamily="34" charset="0"/>
              </a:rPr>
              <a:t> IEEE </a:t>
            </a:r>
            <a:r>
              <a:rPr lang="en-IN" sz="2000" dirty="0" err="1">
                <a:latin typeface="Calibri" panose="020F0502020204030204" pitchFamily="34" charset="0"/>
                <a:ea typeface="Calibri" panose="020F0502020204030204" pitchFamily="34" charset="0"/>
                <a:cs typeface="Calibri" panose="020F0502020204030204" pitchFamily="34" charset="0"/>
              </a:rPr>
              <a:t>Xplore</a:t>
            </a:r>
            <a:r>
              <a:rPr lang="en-IN" sz="2000" dirty="0">
                <a:latin typeface="Calibri" panose="020F0502020204030204" pitchFamily="34" charset="0"/>
                <a:ea typeface="Calibri" panose="020F0502020204030204" pitchFamily="34" charset="0"/>
                <a:cs typeface="Calibri" panose="020F0502020204030204" pitchFamily="34" charset="0"/>
              </a:rPr>
              <a:t>.</a:t>
            </a:r>
          </a:p>
          <a:p>
            <a:pPr marL="400050" lvl="1" indent="0">
              <a:buNone/>
            </a:pPr>
            <a:r>
              <a:rPr lang="en-IN" dirty="0">
                <a:latin typeface="Calibri" panose="020F0502020204030204" pitchFamily="34" charset="0"/>
                <a:ea typeface="Calibri" panose="020F0502020204030204" pitchFamily="34" charset="0"/>
                <a:cs typeface="Calibri" panose="020F0502020204030204" pitchFamily="34" charset="0"/>
                <a:hlinkClick r:id="rId4"/>
              </a:rPr>
              <a:t>https://ieeexplore.ieee.org/abstract/document/9515065/</a:t>
            </a:r>
            <a:endParaRPr lang="en-IN"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1900" dirty="0">
                <a:latin typeface="Calibri" panose="020F0502020204030204" pitchFamily="34" charset="0"/>
                <a:ea typeface="Calibri" panose="020F0502020204030204" pitchFamily="34" charset="0"/>
                <a:cs typeface="Calibri" panose="020F0502020204030204" pitchFamily="34" charset="0"/>
              </a:rPr>
              <a:t>CSM: A Chatbot Solution to Manage Student Questions About Payments and </a:t>
            </a:r>
            <a:r>
              <a:rPr lang="en-IN" sz="1900" dirty="0" err="1">
                <a:latin typeface="Calibri" panose="020F0502020204030204" pitchFamily="34" charset="0"/>
                <a:ea typeface="Calibri" panose="020F0502020204030204" pitchFamily="34" charset="0"/>
                <a:cs typeface="Calibri" panose="020F0502020204030204" pitchFamily="34" charset="0"/>
              </a:rPr>
              <a:t>Enrollment</a:t>
            </a:r>
            <a:r>
              <a:rPr lang="en-IN" sz="1900" dirty="0">
                <a:latin typeface="Calibri" panose="020F0502020204030204" pitchFamily="34" charset="0"/>
                <a:ea typeface="Calibri" panose="020F0502020204030204" pitchFamily="34" charset="0"/>
                <a:cs typeface="Calibri" panose="020F0502020204030204" pitchFamily="34" charset="0"/>
              </a:rPr>
              <a:t> in University. (2024). </a:t>
            </a:r>
            <a:r>
              <a:rPr lang="en-US" sz="2000" dirty="0">
                <a:latin typeface="Cambria" panose="02040503050406030204" pitchFamily="18" charset="0"/>
                <a:ea typeface="Cambria" panose="02040503050406030204" pitchFamily="18" charset="0"/>
              </a:rPr>
              <a:t>– </a:t>
            </a:r>
            <a:r>
              <a:rPr lang="en-IN" sz="1900" dirty="0">
                <a:latin typeface="Calibri" panose="020F0502020204030204" pitchFamily="34" charset="0"/>
                <a:ea typeface="Calibri" panose="020F0502020204030204" pitchFamily="34" charset="0"/>
                <a:cs typeface="Calibri" panose="020F0502020204030204" pitchFamily="34" charset="0"/>
              </a:rPr>
              <a:t>IEEE </a:t>
            </a:r>
            <a:r>
              <a:rPr lang="en-IN" sz="1900" dirty="0" err="1">
                <a:latin typeface="Calibri" panose="020F0502020204030204" pitchFamily="34" charset="0"/>
                <a:ea typeface="Calibri" panose="020F0502020204030204" pitchFamily="34" charset="0"/>
                <a:cs typeface="Calibri" panose="020F0502020204030204" pitchFamily="34" charset="0"/>
              </a:rPr>
              <a:t>Xplore</a:t>
            </a:r>
            <a:r>
              <a:rPr lang="en-IN" sz="1900" dirty="0">
                <a:latin typeface="Calibri" panose="020F0502020204030204" pitchFamily="34" charset="0"/>
                <a:ea typeface="Calibri" panose="020F0502020204030204" pitchFamily="34" charset="0"/>
                <a:cs typeface="Calibri" panose="020F0502020204030204" pitchFamily="34" charset="0"/>
              </a:rPr>
              <a:t>.</a:t>
            </a:r>
          </a:p>
          <a:p>
            <a:pPr marL="400050" lvl="1" indent="0">
              <a:buNone/>
            </a:pPr>
            <a:r>
              <a:rPr lang="en-IN" sz="1900" dirty="0">
                <a:latin typeface="Calibri" panose="020F0502020204030204" pitchFamily="34" charset="0"/>
                <a:ea typeface="Calibri" panose="020F0502020204030204" pitchFamily="34" charset="0"/>
                <a:cs typeface="Calibri" panose="020F0502020204030204" pitchFamily="34" charset="0"/>
                <a:hlinkClick r:id="rId5"/>
              </a:rPr>
              <a:t>https://ieeexplore.ieee.org/abstract/document/10536871/</a:t>
            </a:r>
            <a:endParaRPr lang="en-IN"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Deep Learning-Based Campus Assistive Chatbot. (2021). </a:t>
            </a:r>
            <a:r>
              <a:rPr lang="en-US" sz="2000" dirty="0">
                <a:latin typeface="Cambria" panose="02040503050406030204" pitchFamily="18" charset="0"/>
                <a:ea typeface="Cambria" panose="02040503050406030204" pitchFamily="18" charset="0"/>
              </a:rPr>
              <a:t>– </a:t>
            </a:r>
            <a:r>
              <a:rPr lang="en-IN" sz="2000" dirty="0">
                <a:latin typeface="Calibri" panose="020F0502020204030204" pitchFamily="34" charset="0"/>
                <a:ea typeface="Calibri" panose="020F0502020204030204" pitchFamily="34" charset="0"/>
                <a:cs typeface="Calibri" panose="020F0502020204030204" pitchFamily="34" charset="0"/>
              </a:rPr>
              <a:t>IEEE </a:t>
            </a:r>
            <a:r>
              <a:rPr lang="en-IN" sz="2000" dirty="0" err="1">
                <a:latin typeface="Calibri" panose="020F0502020204030204" pitchFamily="34" charset="0"/>
                <a:ea typeface="Calibri" panose="020F0502020204030204" pitchFamily="34" charset="0"/>
                <a:cs typeface="Calibri" panose="020F0502020204030204" pitchFamily="34" charset="0"/>
              </a:rPr>
              <a:t>Xplore</a:t>
            </a:r>
            <a:r>
              <a:rPr lang="en-IN" sz="2000" dirty="0">
                <a:latin typeface="Calibri" panose="020F0502020204030204" pitchFamily="34" charset="0"/>
                <a:ea typeface="Calibri" panose="020F0502020204030204" pitchFamily="34" charset="0"/>
                <a:cs typeface="Calibri" panose="020F0502020204030204" pitchFamily="34" charset="0"/>
              </a:rPr>
              <a:t>.</a:t>
            </a:r>
          </a:p>
          <a:p>
            <a:pPr marL="400050" lvl="1" indent="0">
              <a:buNone/>
            </a:pPr>
            <a:r>
              <a:rPr lang="en-IN" dirty="0">
                <a:latin typeface="Calibri" panose="020F0502020204030204" pitchFamily="34" charset="0"/>
                <a:ea typeface="Calibri" panose="020F0502020204030204" pitchFamily="34" charset="0"/>
                <a:cs typeface="Calibri" panose="020F0502020204030204" pitchFamily="34" charset="0"/>
                <a:hlinkClick r:id="rId6" action="ppaction://hlinkpres?slideindex=1&amp;slidetitle="/>
              </a:rPr>
              <a:t>https://ieeexplore.ieee.org/abstract/document/9683551/</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Content Placeholder 2"/>
          <p:cNvSpPr>
            <a:spLocks noGrp="1"/>
          </p:cNvSpPr>
          <p:nvPr>
            <p:ph idx="1"/>
          </p:nvPr>
        </p:nvSpPr>
        <p:spPr>
          <a:xfrm>
            <a:off x="812800" y="1239718"/>
            <a:ext cx="10668000" cy="4783014"/>
          </a:xfrm>
        </p:spPr>
        <p:txBody>
          <a:bodyPr>
            <a:normAutofit/>
          </a:bodyPr>
          <a:lstStyle/>
          <a:p>
            <a:pPr algn="l">
              <a:buFont typeface="+mj-lt"/>
              <a:buAutoNum type="arabicPeriod"/>
            </a:pPr>
            <a:r>
              <a:rPr lang="en-US" b="1" i="0" dirty="0">
                <a:solidFill>
                  <a:srgbClr val="0D0D0D"/>
                </a:solidFill>
                <a:effectLst/>
                <a:latin typeface="ui-sans-serif"/>
              </a:rPr>
              <a:t>Centralized Farming Portal</a:t>
            </a:r>
            <a:r>
              <a:rPr lang="en-US" b="0" i="0" dirty="0">
                <a:solidFill>
                  <a:srgbClr val="0D0D0D"/>
                </a:solidFill>
                <a:effectLst/>
                <a:latin typeface="ui-sans-serif"/>
              </a:rPr>
              <a:t>: The web portal provides essential information for farmers and aggregators, such as where to buy seeds, pesticides, fertilizers, and where to sell crops.</a:t>
            </a:r>
          </a:p>
          <a:p>
            <a:pPr algn="l">
              <a:buFont typeface="+mj-lt"/>
              <a:buAutoNum type="arabicPeriod"/>
            </a:pPr>
            <a:r>
              <a:rPr lang="en-US" b="1" i="0" dirty="0">
                <a:solidFill>
                  <a:srgbClr val="0D0D0D"/>
                </a:solidFill>
                <a:effectLst/>
                <a:latin typeface="ui-sans-serif"/>
              </a:rPr>
              <a:t>Business Expansion &amp; Support</a:t>
            </a:r>
            <a:r>
              <a:rPr lang="en-US" b="0" i="0" dirty="0">
                <a:solidFill>
                  <a:srgbClr val="0D0D0D"/>
                </a:solidFill>
                <a:effectLst/>
                <a:latin typeface="ui-sans-serif"/>
              </a:rPr>
              <a:t>: Farmers can purchase machinery, secure loans, and expand their activities, while aggregators can grow their business through the platform.</a:t>
            </a:r>
          </a:p>
          <a:p>
            <a:pPr algn="l">
              <a:buFont typeface="+mj-lt"/>
              <a:buAutoNum type="arabicPeriod"/>
            </a:pPr>
            <a:r>
              <a:rPr lang="en-US" b="1" i="0" dirty="0">
                <a:solidFill>
                  <a:srgbClr val="0D0D0D"/>
                </a:solidFill>
                <a:effectLst/>
                <a:latin typeface="ui-sans-serif"/>
              </a:rPr>
              <a:t>Multi-User Access</a:t>
            </a:r>
            <a:r>
              <a:rPr lang="en-US" b="0" i="0" dirty="0">
                <a:solidFill>
                  <a:srgbClr val="0D0D0D"/>
                </a:solidFill>
                <a:effectLst/>
                <a:latin typeface="ui-sans-serif"/>
              </a:rPr>
              <a:t>: General users can buy crops, and the portal offers simultaneous multi-user access with data management from any location or device.</a:t>
            </a:r>
          </a:p>
          <a:p>
            <a:pPr algn="l">
              <a:buFont typeface="+mj-lt"/>
              <a:buAutoNum type="arabicPeriod"/>
            </a:pPr>
            <a:r>
              <a:rPr lang="en-US" b="1" i="0" dirty="0">
                <a:solidFill>
                  <a:srgbClr val="0D0D0D"/>
                </a:solidFill>
                <a:effectLst/>
                <a:latin typeface="ui-sans-serif"/>
              </a:rPr>
              <a:t>Role-Based Access</a:t>
            </a:r>
            <a:r>
              <a:rPr lang="en-US" b="0" i="0" dirty="0">
                <a:solidFill>
                  <a:srgbClr val="0D0D0D"/>
                </a:solidFill>
                <a:effectLst/>
                <a:latin typeface="ui-sans-serif"/>
              </a:rPr>
              <a:t>: The system includes role-based authentication, restricting access to specific sections based on user roles, ensuring security and data consistency.</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318848"/>
            <a:ext cx="10668000" cy="4952997"/>
          </a:xfrm>
        </p:spPr>
        <p:txBody>
          <a:bodyPr>
            <a:normAutofit fontScale="92500"/>
          </a:bodyPr>
          <a:lstStyle/>
          <a:p>
            <a:pPr algn="l"/>
            <a:r>
              <a:rPr lang="en-US" b="0" i="0" dirty="0">
                <a:solidFill>
                  <a:srgbClr val="0D0D0D"/>
                </a:solidFill>
                <a:effectLst/>
                <a:latin typeface="ui-sans-serif"/>
              </a:rPr>
              <a:t>The "Uplifting the Farmer Through Connected Ecosystems" project highlights how digital agriculture, IoT, and smart farming can improve agricultural productivity and sustainability. Digital technologies enable real-time monitoring and data-driven decision-making, with IoT-based sensors and facilitating precision agriculture by optimizing water, fertilizer, and pesticide use (</a:t>
            </a:r>
            <a:r>
              <a:rPr lang="en-US" b="0" i="0" dirty="0" err="1">
                <a:solidFill>
                  <a:srgbClr val="0D0D0D"/>
                </a:solidFill>
                <a:effectLst/>
                <a:latin typeface="ui-sans-serif"/>
              </a:rPr>
              <a:t>Wolfert</a:t>
            </a:r>
            <a:r>
              <a:rPr lang="en-US" b="0" i="0" dirty="0">
                <a:solidFill>
                  <a:srgbClr val="0D0D0D"/>
                </a:solidFill>
                <a:effectLst/>
                <a:latin typeface="ui-sans-serif"/>
              </a:rPr>
              <a:t> et al., 2017; </a:t>
            </a:r>
            <a:r>
              <a:rPr lang="en-US" b="0" i="0" dirty="0" err="1">
                <a:solidFill>
                  <a:srgbClr val="0D0D0D"/>
                </a:solidFill>
                <a:effectLst/>
                <a:latin typeface="ui-sans-serif"/>
              </a:rPr>
              <a:t>Kamilaris</a:t>
            </a:r>
            <a:r>
              <a:rPr lang="en-US" b="0" i="0" dirty="0">
                <a:solidFill>
                  <a:srgbClr val="0D0D0D"/>
                </a:solidFill>
                <a:effectLst/>
                <a:latin typeface="ui-sans-serif"/>
              </a:rPr>
              <a:t> et al., 2017).</a:t>
            </a:r>
          </a:p>
          <a:p>
            <a:pPr algn="l"/>
            <a:r>
              <a:rPr lang="en-US" b="0" i="0" dirty="0">
                <a:solidFill>
                  <a:srgbClr val="0D0D0D"/>
                </a:solidFill>
                <a:effectLst/>
                <a:latin typeface="ui-sans-serif"/>
              </a:rPr>
              <a:t>Smart farming incorporates AI, robotics, and IoT to address resource scarcity and environmental challenges, while precision agriculture fine-tunes crop management for higher yields and lower costs (Fountas et al., 2020). This can significantly enhance farmer livelihoods by reducing input costs and increasing market access (</a:t>
            </a:r>
            <a:r>
              <a:rPr lang="en-US" b="0" i="0" dirty="0" err="1">
                <a:solidFill>
                  <a:srgbClr val="0D0D0D"/>
                </a:solidFill>
                <a:effectLst/>
                <a:latin typeface="ui-sans-serif"/>
              </a:rPr>
              <a:t>Ferroni</a:t>
            </a:r>
            <a:r>
              <a:rPr lang="en-US" b="0" i="0" dirty="0">
                <a:solidFill>
                  <a:srgbClr val="0D0D0D"/>
                </a:solidFill>
                <a:effectLst/>
                <a:latin typeface="ui-sans-serif"/>
              </a:rPr>
              <a:t> &amp; Zhou, 2012).</a:t>
            </a:r>
          </a:p>
          <a:p>
            <a:pPr algn="l"/>
            <a:r>
              <a:rPr lang="en-US" b="0" i="0" dirty="0">
                <a:solidFill>
                  <a:srgbClr val="0D0D0D"/>
                </a:solidFill>
                <a:effectLst/>
                <a:latin typeface="ui-sans-serif"/>
              </a:rPr>
              <a:t>However, barriers exist for smallholder farmers, including high costs, limited digital literacy, and infrastructure challenges (Aker &amp; Mbiti, 2010). Successful projects like Kenya's M-Farm and India's Digital Green demonstrate the potential of mobile technologies in connecting farmers to markets and information (Dey &amp; Pradhan, 2019).</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gn="just"/>
            <a:r>
              <a:rPr lang="en-US" b="0" i="0" dirty="0">
                <a:solidFill>
                  <a:srgbClr val="0D0D0D"/>
                </a:solidFill>
                <a:effectLst/>
                <a:latin typeface="ui-sans-serif"/>
              </a:rPr>
              <a:t>The study assesses farmers' awareness and demand for ecosystem services, providing policy suggestions to improve this awareness. Policymakers can use these insights to support sustainable development in immigration areas, meeting farmers' needs while promoting environmental and socioeconomic stability.</a:t>
            </a:r>
          </a:p>
          <a:p>
            <a:pPr marL="0" indent="0" algn="just">
              <a:buNone/>
            </a:pPr>
            <a:endParaRPr lang="en-US" b="0" i="0" dirty="0">
              <a:solidFill>
                <a:srgbClr val="0D0D0D"/>
              </a:solidFill>
              <a:effectLst/>
              <a:latin typeface="ui-sans-serif"/>
            </a:endParaRPr>
          </a:p>
          <a:p>
            <a:pPr algn="just"/>
            <a:r>
              <a:rPr lang="en-US" sz="2200" dirty="0"/>
              <a:t>Farmer’s awareness of ecosystem services is related to their personal elements and a series of socioeconomic factors. Individual awareness of core ecosystem services in Village was divided into three levels according to the survey results: low awareness (aware of three to 5 core ecosystem services); medium awareness (aware of six to 8 core ecosystem services); and high awareness (aware of 9 to eleven core ecosystem services).</a:t>
            </a:r>
          </a:p>
          <a:p>
            <a:pPr algn="just"/>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336432"/>
            <a:ext cx="10668000" cy="4952997"/>
          </a:xfrm>
        </p:spPr>
        <p:txBody>
          <a:bodyPr/>
          <a:lstStyle/>
          <a:p>
            <a:pPr algn="l">
              <a:buFont typeface="+mj-lt"/>
              <a:buAutoNum type="arabicPeriod"/>
            </a:pPr>
            <a:r>
              <a:rPr lang="en-US" b="1" i="0" dirty="0">
                <a:solidFill>
                  <a:srgbClr val="0D0D0D"/>
                </a:solidFill>
                <a:effectLst/>
                <a:latin typeface="ui-sans-serif"/>
              </a:rPr>
              <a:t>Enhance Agricultural Productivity</a:t>
            </a:r>
            <a:r>
              <a:rPr lang="en-US" b="0" i="0" dirty="0">
                <a:solidFill>
                  <a:srgbClr val="0D0D0D"/>
                </a:solidFill>
                <a:effectLst/>
                <a:latin typeface="ui-sans-serif"/>
              </a:rPr>
              <a:t>: Leverage connected ecosystems to improve farmers’ access to real-time data, enabling precision farming, better crop management, and optimized resource use (e.g., water, fertilizers).</a:t>
            </a:r>
          </a:p>
          <a:p>
            <a:pPr algn="l">
              <a:buFont typeface="+mj-lt"/>
              <a:buAutoNum type="arabicPeriod"/>
            </a:pPr>
            <a:r>
              <a:rPr lang="en-US" b="1" i="0" dirty="0">
                <a:solidFill>
                  <a:srgbClr val="0D0D0D"/>
                </a:solidFill>
                <a:effectLst/>
                <a:latin typeface="ui-sans-serif"/>
              </a:rPr>
              <a:t>Facilitate Market Access</a:t>
            </a:r>
            <a:r>
              <a:rPr lang="en-US" b="0" i="0" dirty="0">
                <a:solidFill>
                  <a:srgbClr val="0D0D0D"/>
                </a:solidFill>
                <a:effectLst/>
                <a:latin typeface="ui-sans-serif"/>
              </a:rPr>
              <a:t>: Develop digital platforms that connect farmers directly with buyers, reducing intermediaries and ensuring better pricing, transparency, and fair trade practices.</a:t>
            </a:r>
          </a:p>
          <a:p>
            <a:pPr algn="l">
              <a:buFont typeface="+mj-lt"/>
              <a:buAutoNum type="arabicPeriod"/>
            </a:pPr>
            <a:r>
              <a:rPr lang="en-US" b="1" i="0" dirty="0">
                <a:solidFill>
                  <a:srgbClr val="0D0D0D"/>
                </a:solidFill>
                <a:effectLst/>
                <a:latin typeface="ui-sans-serif"/>
              </a:rPr>
              <a:t>Promote Financial Inclusion</a:t>
            </a:r>
            <a:r>
              <a:rPr lang="en-US" b="0" i="0" dirty="0">
                <a:solidFill>
                  <a:srgbClr val="0D0D0D"/>
                </a:solidFill>
                <a:effectLst/>
                <a:latin typeface="ui-sans-serif"/>
              </a:rPr>
              <a:t>: Integrate financial services into the ecosystem, providing farmers access to credit, insurance, and digital payment systems, ensuring financial stability and security.</a:t>
            </a:r>
          </a:p>
          <a:p>
            <a:pPr algn="l">
              <a:buFont typeface="+mj-lt"/>
              <a:buAutoNum type="arabicPeriod"/>
            </a:pPr>
            <a:r>
              <a:rPr lang="en-US" b="1" i="0" dirty="0">
                <a:solidFill>
                  <a:srgbClr val="0D0D0D"/>
                </a:solidFill>
                <a:effectLst/>
                <a:latin typeface="ui-sans-serif"/>
              </a:rPr>
              <a:t>Empower Farmers through Technology</a:t>
            </a:r>
            <a:r>
              <a:rPr lang="en-US" b="0" i="0" dirty="0">
                <a:solidFill>
                  <a:srgbClr val="0D0D0D"/>
                </a:solidFill>
                <a:effectLst/>
                <a:latin typeface="ui-sans-serif"/>
              </a:rPr>
              <a:t>: Improve digital literacy and adoption of IoT, AI, mobile applications, and blockchain technologies to enhance decision-making and operational efficiency.</a:t>
            </a: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011116"/>
            <a:ext cx="10668000" cy="4952997"/>
          </a:xfrm>
        </p:spPr>
        <p:txBody>
          <a:bodyPr>
            <a:noAutofit/>
          </a:bodyPr>
          <a:lstStyle/>
          <a:p>
            <a:pPr algn="l">
              <a:buFont typeface="+mj-lt"/>
              <a:buAutoNum type="arabicPeriod"/>
            </a:pPr>
            <a:r>
              <a:rPr lang="en-US" sz="1800" b="1" i="0" dirty="0">
                <a:solidFill>
                  <a:srgbClr val="0D0D0D"/>
                </a:solidFill>
                <a:effectLst/>
                <a:latin typeface="ui-sans-serif"/>
              </a:rPr>
              <a:t>Data Collection</a:t>
            </a:r>
            <a:r>
              <a:rPr lang="en-US" sz="1800" b="0" i="0" dirty="0">
                <a:solidFill>
                  <a:srgbClr val="0D0D0D"/>
                </a:solidFill>
                <a:effectLst/>
                <a:latin typeface="ui-sans-serif"/>
              </a:rPr>
              <a:t>:</a:t>
            </a:r>
          </a:p>
          <a:p>
            <a:pPr marL="742950" lvl="1" indent="-285750" algn="l">
              <a:buFont typeface="+mj-lt"/>
              <a:buAutoNum type="arabicPeriod"/>
            </a:pPr>
            <a:r>
              <a:rPr lang="en-US" sz="1800" b="0" i="0" dirty="0">
                <a:solidFill>
                  <a:srgbClr val="0D0D0D"/>
                </a:solidFill>
                <a:effectLst/>
                <a:latin typeface="ui-sans-serif"/>
              </a:rPr>
              <a:t>Gather data from various sources such as farmer surveys, interviews, and existing agricultural datasets (e.g., crop yields, weather data, market prices).</a:t>
            </a:r>
          </a:p>
          <a:p>
            <a:pPr algn="l">
              <a:buFont typeface="+mj-lt"/>
              <a:buAutoNum type="arabicPeriod"/>
            </a:pPr>
            <a:r>
              <a:rPr lang="en-US" sz="1800" b="1" i="0" dirty="0">
                <a:solidFill>
                  <a:srgbClr val="0D0D0D"/>
                </a:solidFill>
                <a:effectLst/>
                <a:latin typeface="ui-sans-serif"/>
              </a:rPr>
              <a:t>Technology Selection</a:t>
            </a:r>
            <a:r>
              <a:rPr lang="en-US" sz="1800" b="0" i="0" dirty="0">
                <a:solidFill>
                  <a:srgbClr val="0D0D0D"/>
                </a:solidFill>
                <a:effectLst/>
                <a:latin typeface="ui-sans-serif"/>
              </a:rPr>
              <a:t>:</a:t>
            </a:r>
          </a:p>
          <a:p>
            <a:pPr marL="742950" lvl="1" indent="-285750" algn="l">
              <a:buFont typeface="+mj-lt"/>
              <a:buAutoNum type="arabicPeriod"/>
            </a:pPr>
            <a:r>
              <a:rPr lang="en-US" sz="1800" b="0" i="0" dirty="0">
                <a:solidFill>
                  <a:srgbClr val="0D0D0D"/>
                </a:solidFill>
                <a:effectLst/>
                <a:latin typeface="ui-sans-serif"/>
              </a:rPr>
              <a:t>Identify appropriate technologies for the connected ecosystem, including IoT devices (sensors), mobile applications, blockchain platforms, and data analytics tools.</a:t>
            </a:r>
          </a:p>
          <a:p>
            <a:pPr algn="l">
              <a:buFont typeface="+mj-lt"/>
              <a:buAutoNum type="arabicPeriod"/>
            </a:pPr>
            <a:r>
              <a:rPr lang="en-US" sz="1800" b="1" i="0" dirty="0">
                <a:solidFill>
                  <a:srgbClr val="0D0D0D"/>
                </a:solidFill>
                <a:effectLst/>
                <a:latin typeface="ui-sans-serif"/>
              </a:rPr>
              <a:t>Prototype Development</a:t>
            </a:r>
            <a:r>
              <a:rPr lang="en-US" sz="1800" b="0" i="0" dirty="0">
                <a:solidFill>
                  <a:srgbClr val="0D0D0D"/>
                </a:solidFill>
                <a:effectLst/>
                <a:latin typeface="ui-sans-serif"/>
              </a:rPr>
              <a:t>:</a:t>
            </a:r>
          </a:p>
          <a:p>
            <a:pPr marL="742950" lvl="1" indent="-285750" algn="l">
              <a:buFont typeface="+mj-lt"/>
              <a:buAutoNum type="arabicPeriod"/>
            </a:pPr>
            <a:r>
              <a:rPr lang="en-US" sz="1800" b="0" i="0" dirty="0">
                <a:solidFill>
                  <a:srgbClr val="0D0D0D"/>
                </a:solidFill>
                <a:effectLst/>
                <a:latin typeface="ui-sans-serif"/>
              </a:rPr>
              <a:t>Build a prototype of the connected ecosystem, integrating selected technologies.</a:t>
            </a:r>
          </a:p>
          <a:p>
            <a:pPr algn="l">
              <a:buFont typeface="+mj-lt"/>
              <a:buAutoNum type="arabicPeriod"/>
            </a:pPr>
            <a:r>
              <a:rPr lang="en-US" sz="1800" b="1" i="0" dirty="0">
                <a:solidFill>
                  <a:srgbClr val="0D0D0D"/>
                </a:solidFill>
                <a:effectLst/>
                <a:latin typeface="ui-sans-serif"/>
              </a:rPr>
              <a:t>Training the Machine Learning Models</a:t>
            </a:r>
            <a:r>
              <a:rPr lang="en-US" sz="1800" b="0" i="0" dirty="0">
                <a:solidFill>
                  <a:srgbClr val="0D0D0D"/>
                </a:solidFill>
                <a:effectLst/>
                <a:latin typeface="ui-sans-serif"/>
              </a:rPr>
              <a:t>:</a:t>
            </a:r>
          </a:p>
          <a:p>
            <a:pPr marL="742950" lvl="1" indent="-285750" algn="l">
              <a:buFont typeface="+mj-lt"/>
              <a:buAutoNum type="arabicPeriod"/>
            </a:pPr>
            <a:r>
              <a:rPr lang="en-US" sz="1800" b="0" i="0" dirty="0">
                <a:solidFill>
                  <a:srgbClr val="0D0D0D"/>
                </a:solidFill>
                <a:effectLst/>
                <a:latin typeface="ui-sans-serif"/>
              </a:rPr>
              <a:t>Utilize collected datasets to train machine learning models for predictive analytics (e.g., yield forecasting, resource optimization).</a:t>
            </a:r>
          </a:p>
          <a:p>
            <a:pPr lvl="0" indent="-190500" algn="just">
              <a:lnSpc>
                <a:spcPct val="120000"/>
              </a:lnSpc>
              <a:spcBef>
                <a:spcPts val="0"/>
              </a:spcBef>
              <a:spcAft>
                <a:spcPts val="600"/>
              </a:spcAft>
              <a:buClr>
                <a:schemeClr val="dk1"/>
              </a:buClr>
              <a:buSzPct val="100000"/>
              <a:buNone/>
            </a:pPr>
            <a:r>
              <a:rPr lang="en-US" sz="1800" u="sng" dirty="0">
                <a:latin typeface="Calibri" panose="020F0502020204030204" pitchFamily="34" charset="0"/>
                <a:ea typeface="Calibri" panose="020F0502020204030204" pitchFamily="34" charset="0"/>
                <a:cs typeface="Calibri" panose="020F0502020204030204" pitchFamily="34" charset="0"/>
              </a:rPr>
              <a:t>Software and Hardware Requirements: </a:t>
            </a:r>
          </a:p>
          <a:p>
            <a:pPr algn="l">
              <a:buFont typeface="Arial" panose="020B0604020202020204" pitchFamily="34" charset="0"/>
              <a:buChar char="•"/>
            </a:pPr>
            <a:r>
              <a:rPr lang="en-US" sz="1600" b="1" i="0" dirty="0">
                <a:solidFill>
                  <a:srgbClr val="0D0D0D"/>
                </a:solidFill>
                <a:effectLst/>
                <a:latin typeface="ui-sans-serif"/>
              </a:rPr>
              <a:t>Software</a:t>
            </a:r>
            <a:r>
              <a:rPr lang="en-US" sz="1600" b="0" i="0" dirty="0">
                <a:solidFill>
                  <a:srgbClr val="0D0D0D"/>
                </a:solidFill>
                <a:effectLst/>
                <a:latin typeface="ui-sans-serif"/>
              </a:rPr>
              <a:t>:</a:t>
            </a:r>
          </a:p>
          <a:p>
            <a:pPr marL="742950" lvl="1" indent="-285750" algn="l">
              <a:buFont typeface="Arial" panose="020B0604020202020204" pitchFamily="34" charset="0"/>
              <a:buChar char="•"/>
            </a:pPr>
            <a:r>
              <a:rPr lang="en-US" sz="1400" b="0" i="0" dirty="0">
                <a:solidFill>
                  <a:srgbClr val="0D0D0D"/>
                </a:solidFill>
                <a:effectLst/>
                <a:latin typeface="ui-sans-serif"/>
              </a:rPr>
              <a:t>Python 3.x for data analysis and machine learning model development.</a:t>
            </a:r>
          </a:p>
          <a:p>
            <a:pPr marL="742950" lvl="1" indent="-285750" algn="l">
              <a:buFont typeface="Arial" panose="020B0604020202020204" pitchFamily="34" charset="0"/>
              <a:buChar char="•"/>
            </a:pPr>
            <a:r>
              <a:rPr lang="en-US" sz="1400" b="0" i="0" dirty="0">
                <a:solidFill>
                  <a:srgbClr val="0D0D0D"/>
                </a:solidFill>
                <a:effectLst/>
                <a:latin typeface="ui-sans-serif"/>
              </a:rPr>
              <a:t>IDEs such as </a:t>
            </a:r>
            <a:r>
              <a:rPr lang="en-US" sz="1400" b="0" i="0" dirty="0" err="1">
                <a:solidFill>
                  <a:srgbClr val="0D0D0D"/>
                </a:solidFill>
                <a:effectLst/>
                <a:latin typeface="ui-sans-serif"/>
              </a:rPr>
              <a:t>Jupyter</a:t>
            </a:r>
            <a:r>
              <a:rPr lang="en-US" sz="1400" b="0" i="0" dirty="0">
                <a:solidFill>
                  <a:srgbClr val="0D0D0D"/>
                </a:solidFill>
                <a:effectLst/>
                <a:latin typeface="ui-sans-serif"/>
              </a:rPr>
              <a:t> or PyCharm for coding and testing.</a:t>
            </a:r>
          </a:p>
          <a:p>
            <a:pPr marL="742950" lvl="1" indent="-285750" algn="l">
              <a:buFont typeface="Arial" panose="020B0604020202020204" pitchFamily="34" charset="0"/>
              <a:buChar char="•"/>
            </a:pPr>
            <a:r>
              <a:rPr lang="en-US" sz="1400" b="0" i="0" dirty="0">
                <a:solidFill>
                  <a:srgbClr val="0D0D0D"/>
                </a:solidFill>
                <a:effectLst/>
                <a:latin typeface="ui-sans-serif"/>
              </a:rPr>
              <a:t>Cloud platforms (e.g., AWS, Google Cloud) for data storage and processing.</a:t>
            </a:r>
          </a:p>
          <a:p>
            <a:pPr algn="just"/>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Timeline of Project</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82" y="1190378"/>
            <a:ext cx="9905224" cy="4788527"/>
          </a:xfrm>
          <a:prstGeom prst="rect">
            <a:avLst/>
          </a:prstGeom>
        </p:spPr>
      </p:pic>
      <p:sp>
        <p:nvSpPr>
          <p:cNvPr id="2" name="TextBox 1"/>
          <p:cNvSpPr txBox="1"/>
          <p:nvPr/>
        </p:nvSpPr>
        <p:spPr>
          <a:xfrm>
            <a:off x="703682" y="4152122"/>
            <a:ext cx="3376645" cy="307777"/>
          </a:xfrm>
          <a:prstGeom prst="rect">
            <a:avLst/>
          </a:prstGeom>
          <a:solidFill>
            <a:schemeClr val="bg1"/>
          </a:solidFill>
        </p:spPr>
        <p:txBody>
          <a:bodyPr wrap="square" rtlCol="0">
            <a:spAutoFit/>
          </a:bodyPr>
          <a:lstStyle/>
          <a:p>
            <a:pPr algn="r"/>
            <a:r>
              <a:rPr lang="en-US" dirty="0"/>
              <a:t>Development</a:t>
            </a:r>
          </a:p>
        </p:txBody>
      </p:sp>
      <p:sp>
        <p:nvSpPr>
          <p:cNvPr id="3" name="TextBox 2"/>
          <p:cNvSpPr txBox="1"/>
          <p:nvPr/>
        </p:nvSpPr>
        <p:spPr>
          <a:xfrm>
            <a:off x="4332253" y="4627983"/>
            <a:ext cx="1928587"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Sep – Oct (2024)</a:t>
            </a:r>
          </a:p>
        </p:txBody>
      </p:sp>
      <p:sp>
        <p:nvSpPr>
          <p:cNvPr id="8" name="TextBox 7"/>
          <p:cNvSpPr txBox="1"/>
          <p:nvPr/>
        </p:nvSpPr>
        <p:spPr>
          <a:xfrm>
            <a:off x="6397429" y="3584641"/>
            <a:ext cx="1928587"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Oct – Nov (2024)</a:t>
            </a:r>
          </a:p>
        </p:txBody>
      </p:sp>
      <p:sp>
        <p:nvSpPr>
          <p:cNvPr id="9" name="TextBox 8"/>
          <p:cNvSpPr txBox="1"/>
          <p:nvPr/>
        </p:nvSpPr>
        <p:spPr>
          <a:xfrm>
            <a:off x="8124738" y="2485053"/>
            <a:ext cx="12919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Nov (2024)</a:t>
            </a:r>
          </a:p>
        </p:txBody>
      </p:sp>
      <p:sp>
        <p:nvSpPr>
          <p:cNvPr id="10" name="TextBox 9"/>
          <p:cNvSpPr txBox="1"/>
          <p:nvPr/>
        </p:nvSpPr>
        <p:spPr>
          <a:xfrm>
            <a:off x="9218383" y="1452466"/>
            <a:ext cx="124106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Dec (2024)</a:t>
            </a:r>
          </a:p>
        </p:txBody>
      </p:sp>
    </p:spTree>
    <p:extLst>
      <p:ext uri="{BB962C8B-B14F-4D97-AF65-F5344CB8AC3E}">
        <p14:creationId xmlns:p14="http://schemas.microsoft.com/office/powerpoint/2010/main" val="449328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latin typeface="ui-sans-serif"/>
              </a:rPr>
              <a:t>24/7 Availability</a:t>
            </a:r>
            <a:r>
              <a:rPr lang="en-US" b="0" i="0" dirty="0">
                <a:solidFill>
                  <a:srgbClr val="0D0D0D"/>
                </a:solidFill>
                <a:effectLst/>
                <a:latin typeface="ui-sans-serif"/>
              </a:rPr>
              <a:t>:</a:t>
            </a:r>
            <a:br>
              <a:rPr lang="en-US" b="0" i="0" dirty="0">
                <a:solidFill>
                  <a:srgbClr val="0D0D0D"/>
                </a:solidFill>
                <a:effectLst/>
                <a:latin typeface="ui-sans-serif"/>
              </a:rPr>
            </a:br>
            <a:r>
              <a:rPr lang="en-US" b="0" i="0" dirty="0">
                <a:solidFill>
                  <a:srgbClr val="0D0D0D"/>
                </a:solidFill>
                <a:effectLst/>
                <a:latin typeface="ui-sans-serif"/>
              </a:rPr>
              <a:t>The connected ecosystem will provide farmers with round-the-clock access to resources, information, and support, ensuring they can seek assistance with agricultural inquiries or market conditions at any time.</a:t>
            </a:r>
          </a:p>
          <a:p>
            <a:pPr algn="l">
              <a:buFont typeface="+mj-lt"/>
              <a:buAutoNum type="arabicPeriod"/>
            </a:pPr>
            <a:r>
              <a:rPr lang="en-US" b="1" i="0" dirty="0">
                <a:solidFill>
                  <a:srgbClr val="0D0D0D"/>
                </a:solidFill>
                <a:effectLst/>
                <a:latin typeface="ui-sans-serif"/>
              </a:rPr>
              <a:t>Enhanced Farmer Engagement</a:t>
            </a:r>
            <a:r>
              <a:rPr lang="en-US" b="0" i="0" dirty="0">
                <a:solidFill>
                  <a:srgbClr val="0D0D0D"/>
                </a:solidFill>
                <a:effectLst/>
                <a:latin typeface="ui-sans-serif"/>
              </a:rPr>
              <a:t>:</a:t>
            </a:r>
            <a:br>
              <a:rPr lang="en-US" b="0" i="0" dirty="0">
                <a:solidFill>
                  <a:srgbClr val="0D0D0D"/>
                </a:solidFill>
                <a:effectLst/>
                <a:latin typeface="ui-sans-serif"/>
              </a:rPr>
            </a:br>
            <a:r>
              <a:rPr lang="en-US" b="0" i="0" dirty="0">
                <a:solidFill>
                  <a:srgbClr val="0D0D0D"/>
                </a:solidFill>
                <a:effectLst/>
                <a:latin typeface="ui-sans-serif"/>
              </a:rPr>
              <a:t>By offering personalized recommendations and interactive features, the ecosystem will foster greater engagement among farmers, encouraging them to utilize digital tools for better decision-making and resource management.</a:t>
            </a:r>
          </a:p>
          <a:p>
            <a:pPr algn="l">
              <a:buFont typeface="+mj-lt"/>
              <a:buAutoNum type="arabicPeriod"/>
            </a:pPr>
            <a:r>
              <a:rPr lang="en-US" b="1" i="0" dirty="0">
                <a:solidFill>
                  <a:srgbClr val="0D0D0D"/>
                </a:solidFill>
                <a:effectLst/>
                <a:latin typeface="ui-sans-serif"/>
              </a:rPr>
              <a:t>Increased Efficiency for Stakeholders</a:t>
            </a:r>
            <a:r>
              <a:rPr lang="en-US" b="0" i="0" dirty="0">
                <a:solidFill>
                  <a:srgbClr val="0D0D0D"/>
                </a:solidFill>
                <a:effectLst/>
                <a:latin typeface="ui-sans-serif"/>
              </a:rPr>
              <a:t>:</a:t>
            </a:r>
            <a:br>
              <a:rPr lang="en-US" b="0" i="0" dirty="0">
                <a:solidFill>
                  <a:srgbClr val="0D0D0D"/>
                </a:solidFill>
                <a:effectLst/>
                <a:latin typeface="ui-sans-serif"/>
              </a:rPr>
            </a:br>
            <a:r>
              <a:rPr lang="en-US" b="0" i="0" dirty="0">
                <a:solidFill>
                  <a:srgbClr val="0D0D0D"/>
                </a:solidFill>
                <a:effectLst/>
                <a:latin typeface="ui-sans-serif"/>
              </a:rPr>
              <a:t>Automation of routine tasks, such as data collection and market price updates, will reduce the workload for agricultural extension workers and other stakeholders, allowing them to concentrate on more strategic and complex issues within the farming community.</a:t>
            </a:r>
          </a:p>
          <a:p>
            <a:pPr algn="l">
              <a:buFont typeface="+mj-lt"/>
              <a:buAutoNum type="arabicPeriod"/>
            </a:pPr>
            <a:r>
              <a:rPr lang="en-US" b="1" i="0" dirty="0">
                <a:solidFill>
                  <a:srgbClr val="0D0D0D"/>
                </a:solidFill>
                <a:effectLst/>
                <a:latin typeface="ui-sans-serif"/>
              </a:rPr>
              <a:t>Data-Driven Insights</a:t>
            </a:r>
            <a:r>
              <a:rPr lang="en-US" b="0" i="0" dirty="0">
                <a:solidFill>
                  <a:srgbClr val="0D0D0D"/>
                </a:solidFill>
                <a:effectLst/>
                <a:latin typeface="ui-sans-serif"/>
              </a:rPr>
              <a:t>:</a:t>
            </a:r>
            <a:br>
              <a:rPr lang="en-US" b="0" i="0" dirty="0">
                <a:solidFill>
                  <a:srgbClr val="0D0D0D"/>
                </a:solidFill>
                <a:effectLst/>
                <a:latin typeface="ui-sans-serif"/>
              </a:rPr>
            </a:br>
            <a:r>
              <a:rPr lang="en-US" b="0" i="0" dirty="0">
                <a:solidFill>
                  <a:srgbClr val="0D0D0D"/>
                </a:solidFill>
                <a:effectLst/>
                <a:latin typeface="ui-sans-serif"/>
              </a:rPr>
              <a:t>The ecosystem will generate valuable data from farmer interactions, providing insights into their needs, challenges, and preferences. This information will enable the institution and partners to make informed improvements to services, educational content, and support mechanisms.</a:t>
            </a: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362809"/>
            <a:ext cx="10668000" cy="4952997"/>
          </a:xfrm>
        </p:spPr>
        <p:txBody>
          <a:bodyPr/>
          <a:lstStyle/>
          <a:p>
            <a:pPr marL="0" indent="0" algn="just">
              <a:buNone/>
            </a:pPr>
            <a:r>
              <a:rPr lang="en-US" dirty="0"/>
              <a:t>A new way of approach for better understanding of farming practices are being employed by the </a:t>
            </a:r>
            <a:r>
              <a:rPr lang="en-US"/>
              <a:t>farmers. </a:t>
            </a:r>
            <a:r>
              <a:rPr lang="en-US" dirty="0"/>
              <a:t>The proposed system solves their problems related to lack of data about the farming and its facilities. </a:t>
            </a:r>
          </a:p>
          <a:p>
            <a:pPr marL="0" indent="0" algn="just">
              <a:buNone/>
            </a:pPr>
            <a:endParaRPr lang="en-US" dirty="0"/>
          </a:p>
          <a:p>
            <a:pPr marL="0" indent="0" algn="just">
              <a:buNone/>
            </a:pPr>
            <a:r>
              <a:rPr lang="en-US" dirty="0"/>
              <a:t>The proposed system is simple and easy, also it is a better way to guide farmer to assist them to lift both socially similarly as economically knowing to their betterment of future.</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797</TotalTime>
  <Words>1162</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Cambria</vt:lpstr>
      <vt:lpstr>Times New Roman</vt:lpstr>
      <vt:lpstr>ui-sans-serif</vt:lpstr>
      <vt:lpstr>Verdana</vt:lpstr>
      <vt:lpstr>Bioinformatics</vt:lpstr>
      <vt:lpstr>PROJECT TITLE :UPLIFTING THE FARMER THROUGH CONNECTED ECOSYSTEMS</vt:lpstr>
      <vt:lpstr>Introduction</vt:lpstr>
      <vt:lpstr>Literature Review</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Akash Sani</cp:lastModifiedBy>
  <cp:revision>50</cp:revision>
  <dcterms:created xsi:type="dcterms:W3CDTF">2023-03-16T03:26:27Z</dcterms:created>
  <dcterms:modified xsi:type="dcterms:W3CDTF">2024-10-22T13:09:04Z</dcterms:modified>
</cp:coreProperties>
</file>