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ECFD48-E8EC-42B7-A179-C29D627770A9}" v="2756" dt="2023-10-10T10:16:47.520"/>
    <p1510:client id="{1D99BCC2-197F-4756-AF47-F2B2BCD987DA}" v="934" dt="2023-10-10T16:37:39.6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471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29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3058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42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1590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6864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4030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3031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330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486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563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869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780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813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4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017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188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400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3785" y="1380068"/>
            <a:ext cx="4978303" cy="2616199"/>
          </a:xfrm>
        </p:spPr>
        <p:txBody>
          <a:bodyPr>
            <a:normAutofit/>
          </a:bodyPr>
          <a:lstStyle/>
          <a:p>
            <a:r>
              <a:rPr lang="en-US" b="1" dirty="0">
                <a:ea typeface="Calibri Light"/>
                <a:cs typeface="Calibri Light"/>
              </a:rPr>
              <a:t>WELCOME</a:t>
            </a:r>
            <a:r>
              <a:rPr lang="en-US" b="1">
                <a:ea typeface="Calibri Light"/>
                <a:cs typeface="Calibri Light"/>
              </a:rPr>
              <a:t> 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51575" y="3996267"/>
            <a:ext cx="4080514" cy="113915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>
                <a:ea typeface="Calibri"/>
                <a:cs typeface="Calibri"/>
              </a:rPr>
              <a:t>TO</a:t>
            </a:r>
            <a:endParaRPr lang="en-US"/>
          </a:p>
        </p:txBody>
      </p:sp>
      <p:sp>
        <p:nvSpPr>
          <p:cNvPr id="9" name="Rounded Rectangle 4">
            <a:extLst>
              <a:ext uri="{FF2B5EF4-FFF2-40B4-BE49-F238E27FC236}">
                <a16:creationId xmlns:a16="http://schemas.microsoft.com/office/drawing/2014/main" id="{260615AE-7DBC-4FF7-9107-9FE957695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944" y="648931"/>
            <a:ext cx="3982086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logo for a company&#10;&#10;Description automatically generated">
            <a:extLst>
              <a:ext uri="{FF2B5EF4-FFF2-40B4-BE49-F238E27FC236}">
                <a16:creationId xmlns:a16="http://schemas.microsoft.com/office/drawing/2014/main" id="{49527C0B-CEC6-2E3B-8C1B-2D4F77A21C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3801" y="1614524"/>
            <a:ext cx="3341190" cy="3341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34AAA-5F51-757A-A898-F18E2F0EF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.</a:t>
            </a:r>
            <a:br>
              <a:rPr lang="en-US" dirty="0">
                <a:ea typeface="Calibri Light"/>
                <a:cs typeface="Calibri Light"/>
              </a:rPr>
            </a:br>
            <a:endParaRPr lang="en-US"/>
          </a:p>
        </p:txBody>
      </p:sp>
      <p:pic>
        <p:nvPicPr>
          <p:cNvPr id="4" name="Content Placeholder 3" descr="A screen shot of a graph&#10;&#10;Description automatically generated">
            <a:extLst>
              <a:ext uri="{FF2B5EF4-FFF2-40B4-BE49-F238E27FC236}">
                <a16:creationId xmlns:a16="http://schemas.microsoft.com/office/drawing/2014/main" id="{9204E31D-23FF-B881-2D6F-324FCD4FA9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1761" y="272870"/>
            <a:ext cx="9373380" cy="6565450"/>
          </a:xfrm>
        </p:spPr>
      </p:pic>
    </p:spTree>
    <p:extLst>
      <p:ext uri="{BB962C8B-B14F-4D97-AF65-F5344CB8AC3E}">
        <p14:creationId xmlns:p14="http://schemas.microsoft.com/office/powerpoint/2010/main" val="3866339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C55CB-7368-61A7-A1A5-FD0B42C58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219" y="250106"/>
            <a:ext cx="10975675" cy="577940"/>
          </a:xfrm>
        </p:spPr>
        <p:txBody>
          <a:bodyPr>
            <a:normAutofit fontScale="90000"/>
          </a:bodyPr>
          <a:lstStyle/>
          <a:p>
            <a:r>
              <a:rPr lang="en-US" dirty="0">
                <a:ea typeface="Calibri Light"/>
                <a:cs typeface="Calibri Light"/>
              </a:rPr>
              <a:t>3. RESULT: Final findings (output) of the project</a:t>
            </a:r>
          </a:p>
        </p:txBody>
      </p:sp>
      <p:pic>
        <p:nvPicPr>
          <p:cNvPr id="4" name="Content Placeholder 3" descr="A screen shot of a chart&#10;&#10;Description automatically generated">
            <a:extLst>
              <a:ext uri="{FF2B5EF4-FFF2-40B4-BE49-F238E27FC236}">
                <a16:creationId xmlns:a16="http://schemas.microsoft.com/office/drawing/2014/main" id="{2BDFEF5E-A523-DE28-C998-B41B50EF4A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728" y="1087546"/>
            <a:ext cx="11680165" cy="5539950"/>
          </a:xfrm>
        </p:spPr>
      </p:pic>
    </p:spTree>
    <p:extLst>
      <p:ext uri="{BB962C8B-B14F-4D97-AF65-F5344CB8AC3E}">
        <p14:creationId xmlns:p14="http://schemas.microsoft.com/office/powerpoint/2010/main" val="1404842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77389-AA25-55E0-B7F0-BC82C525E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7747" y="350747"/>
            <a:ext cx="10213676" cy="62107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400" err="1">
                <a:ea typeface="Calibri Light"/>
                <a:cs typeface="Calibri Light"/>
              </a:rPr>
              <a:t>Irevolution</a:t>
            </a:r>
            <a:r>
              <a:rPr lang="en-US" sz="2400" dirty="0">
                <a:ea typeface="Calibri Light"/>
                <a:cs typeface="Calibri Light"/>
              </a:rPr>
              <a:t>: A Data- Driven Exploration of Apple's </a:t>
            </a:r>
            <a:r>
              <a:rPr lang="en-US" sz="2400" err="1">
                <a:ea typeface="Calibri Light"/>
                <a:cs typeface="Calibri Light"/>
              </a:rPr>
              <a:t>Iphone</a:t>
            </a:r>
            <a:r>
              <a:rPr lang="en-US" sz="2400" dirty="0">
                <a:ea typeface="Calibri Light"/>
                <a:cs typeface="Calibri Light"/>
              </a:rPr>
              <a:t> Impact In India</a:t>
            </a:r>
            <a:endParaRPr lang="en-US" sz="2400" b="1">
              <a:ea typeface="Calibri Light"/>
              <a:cs typeface="Calibri Light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CE551E-747A-7182-AC5D-32B04DDC01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9020" y="1193021"/>
            <a:ext cx="10673956" cy="541526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333BE83-0AFE-94A8-3465-95E18737ECFE}"/>
              </a:ext>
            </a:extLst>
          </p:cNvPr>
          <p:cNvSpPr txBox="1"/>
          <p:nvPr/>
        </p:nvSpPr>
        <p:spPr>
          <a:xfrm>
            <a:off x="180473" y="157394"/>
            <a:ext cx="1718095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u="sng" dirty="0">
                <a:ea typeface="Calibri"/>
                <a:cs typeface="Calibri"/>
              </a:rPr>
              <a:t>Story</a:t>
            </a:r>
          </a:p>
          <a:p>
            <a:r>
              <a:rPr lang="en-US" sz="2000" u="sng" dirty="0">
                <a:ea typeface="Calibri"/>
                <a:cs typeface="Calibri"/>
              </a:rPr>
              <a:t>Visualization</a:t>
            </a:r>
          </a:p>
          <a:p>
            <a:r>
              <a:rPr lang="en-US" sz="2000" u="sng" dirty="0">
                <a:ea typeface="Calibri"/>
                <a:cs typeface="Calibri"/>
              </a:rPr>
              <a:t>1:</a:t>
            </a:r>
          </a:p>
        </p:txBody>
      </p:sp>
    </p:spTree>
    <p:extLst>
      <p:ext uri="{BB962C8B-B14F-4D97-AF65-F5344CB8AC3E}">
        <p14:creationId xmlns:p14="http://schemas.microsoft.com/office/powerpoint/2010/main" val="2349315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72BD9-E08A-A511-58E8-D6EBA0087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5143" y="1127125"/>
            <a:ext cx="10515600" cy="621073"/>
          </a:xfrm>
        </p:spPr>
        <p:txBody>
          <a:bodyPr/>
          <a:lstStyle/>
          <a:p>
            <a:r>
              <a:rPr lang="en-US" sz="2800" err="1">
                <a:ea typeface="Calibri Light"/>
                <a:cs typeface="Calibri Light"/>
              </a:rPr>
              <a:t>Irevolution</a:t>
            </a:r>
            <a:r>
              <a:rPr lang="en-US" sz="2800" dirty="0">
                <a:ea typeface="Calibri Light"/>
                <a:cs typeface="Calibri Light"/>
              </a:rPr>
              <a:t>: A Data- Driven Exploration of Apple's </a:t>
            </a:r>
            <a:r>
              <a:rPr lang="en-US" sz="2800" err="1">
                <a:ea typeface="Calibri Light"/>
                <a:cs typeface="Calibri Light"/>
              </a:rPr>
              <a:t>Iphone</a:t>
            </a:r>
            <a:r>
              <a:rPr lang="en-US" sz="2800" dirty="0">
                <a:ea typeface="Calibri Light"/>
                <a:cs typeface="Calibri Light"/>
              </a:rPr>
              <a:t> Impact In India</a:t>
            </a:r>
          </a:p>
          <a:p>
            <a:endParaRPr lang="en-US" sz="4800" dirty="0">
              <a:ea typeface="Calibri Light"/>
              <a:cs typeface="Calibri Light"/>
            </a:endParaRPr>
          </a:p>
        </p:txBody>
      </p:sp>
      <p:pic>
        <p:nvPicPr>
          <p:cNvPr id="4" name="Content Placeholder 3" descr="A screenshot of a graph&#10;&#10;Description automatically generated">
            <a:extLst>
              <a:ext uri="{FF2B5EF4-FFF2-40B4-BE49-F238E27FC236}">
                <a16:creationId xmlns:a16="http://schemas.microsoft.com/office/drawing/2014/main" id="{D6E233D7-FF21-A9A9-ED6D-C31FFAEBD8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1444" y="1718094"/>
            <a:ext cx="9723884" cy="464820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6956738-9816-AF56-50F3-D54F93D9B960}"/>
              </a:ext>
            </a:extLst>
          </p:cNvPr>
          <p:cNvSpPr txBox="1"/>
          <p:nvPr/>
        </p:nvSpPr>
        <p:spPr>
          <a:xfrm>
            <a:off x="160420" y="200526"/>
            <a:ext cx="1565238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u="sng" dirty="0">
                <a:ea typeface="Calibri"/>
                <a:cs typeface="Calibri"/>
              </a:rPr>
              <a:t>Story</a:t>
            </a:r>
          </a:p>
          <a:p>
            <a:r>
              <a:rPr lang="en-US" sz="2000" u="sng" dirty="0">
                <a:ea typeface="Calibri"/>
                <a:cs typeface="Calibri"/>
              </a:rPr>
              <a:t>Visualization</a:t>
            </a:r>
          </a:p>
          <a:p>
            <a:r>
              <a:rPr lang="en-US" sz="2000" u="sng" dirty="0">
                <a:ea typeface="Calibri"/>
                <a:cs typeface="Calibri"/>
              </a:rPr>
              <a:t>2:</a:t>
            </a:r>
          </a:p>
        </p:txBody>
      </p:sp>
    </p:spTree>
    <p:extLst>
      <p:ext uri="{BB962C8B-B14F-4D97-AF65-F5344CB8AC3E}">
        <p14:creationId xmlns:p14="http://schemas.microsoft.com/office/powerpoint/2010/main" val="31098163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0253E-7BF1-383A-F791-C8CFD2CFB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2728" y="1443427"/>
            <a:ext cx="10515600" cy="563563"/>
          </a:xfrm>
        </p:spPr>
        <p:txBody>
          <a:bodyPr/>
          <a:lstStyle/>
          <a:p>
            <a:r>
              <a:rPr lang="en-US" sz="2800" err="1">
                <a:ea typeface="Calibri Light"/>
                <a:cs typeface="Calibri Light"/>
              </a:rPr>
              <a:t>Irevolution</a:t>
            </a:r>
            <a:r>
              <a:rPr lang="en-US" sz="2800" dirty="0">
                <a:ea typeface="Calibri Light"/>
                <a:cs typeface="Calibri Light"/>
              </a:rPr>
              <a:t>: A Data- Driven Exploration of Apple's </a:t>
            </a:r>
            <a:r>
              <a:rPr lang="en-US" sz="2800" err="1">
                <a:ea typeface="Calibri Light"/>
                <a:cs typeface="Calibri Light"/>
              </a:rPr>
              <a:t>Iphone</a:t>
            </a:r>
            <a:r>
              <a:rPr lang="en-US" sz="2800" dirty="0">
                <a:ea typeface="Calibri Light"/>
                <a:cs typeface="Calibri Light"/>
              </a:rPr>
              <a:t> Impact In India</a:t>
            </a:r>
          </a:p>
          <a:p>
            <a:endParaRPr lang="en-US" sz="4800" dirty="0">
              <a:ea typeface="Calibri Light"/>
              <a:cs typeface="Calibri Light"/>
            </a:endParaRPr>
          </a:p>
        </p:txBody>
      </p:sp>
      <p:pic>
        <p:nvPicPr>
          <p:cNvPr id="4" name="Content Placeholder 3" descr="A screenshot of a graph&#10;&#10;Description automatically generated">
            <a:extLst>
              <a:ext uri="{FF2B5EF4-FFF2-40B4-BE49-F238E27FC236}">
                <a16:creationId xmlns:a16="http://schemas.microsoft.com/office/drawing/2014/main" id="{E90E59CB-DEEA-D3CA-2D57-CD2986310D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0627" y="1732472"/>
            <a:ext cx="9863028" cy="4662577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B924BC8-5733-1F0F-58A2-DD5353C9CE4F}"/>
              </a:ext>
            </a:extLst>
          </p:cNvPr>
          <p:cNvSpPr txBox="1"/>
          <p:nvPr/>
        </p:nvSpPr>
        <p:spPr>
          <a:xfrm>
            <a:off x="1575456" y="-6055"/>
            <a:ext cx="220578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u="sng">
                <a:ea typeface="Calibri"/>
                <a:cs typeface="Calibri"/>
              </a:rPr>
              <a:t>Story</a:t>
            </a:r>
            <a:endParaRPr lang="en-US" sz="2400" u="sng" dirty="0">
              <a:ea typeface="Calibri"/>
              <a:cs typeface="Calibri"/>
            </a:endParaRPr>
          </a:p>
          <a:p>
            <a:r>
              <a:rPr lang="en-US" sz="2400" u="sng" dirty="0">
                <a:ea typeface="Calibri"/>
                <a:cs typeface="Calibri"/>
              </a:rPr>
              <a:t>Visualization</a:t>
            </a:r>
          </a:p>
          <a:p>
            <a:r>
              <a:rPr lang="en-US" sz="2400" u="sng" dirty="0">
                <a:ea typeface="Calibri"/>
                <a:cs typeface="Calibri"/>
              </a:rPr>
              <a:t>3:</a:t>
            </a:r>
          </a:p>
        </p:txBody>
      </p:sp>
    </p:spTree>
    <p:extLst>
      <p:ext uri="{BB962C8B-B14F-4D97-AF65-F5344CB8AC3E}">
        <p14:creationId xmlns:p14="http://schemas.microsoft.com/office/powerpoint/2010/main" val="3089778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B57A3-B29E-CECB-9689-D858F3D75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634" y="825200"/>
            <a:ext cx="10515600" cy="1325563"/>
          </a:xfrm>
        </p:spPr>
        <p:txBody>
          <a:bodyPr/>
          <a:lstStyle/>
          <a:p>
            <a:r>
              <a:rPr lang="en-US" sz="2800" err="1">
                <a:ea typeface="Calibri Light"/>
                <a:cs typeface="Calibri Light"/>
              </a:rPr>
              <a:t>Irevolution</a:t>
            </a:r>
            <a:r>
              <a:rPr lang="en-US" sz="2800" dirty="0">
                <a:ea typeface="Calibri Light"/>
                <a:cs typeface="Calibri Light"/>
              </a:rPr>
              <a:t>: A Data- Driven Exploration of Apple's </a:t>
            </a:r>
            <a:r>
              <a:rPr lang="en-US" sz="2800" err="1">
                <a:ea typeface="Calibri Light"/>
                <a:cs typeface="Calibri Light"/>
              </a:rPr>
              <a:t>Iphone</a:t>
            </a:r>
            <a:r>
              <a:rPr lang="en-US" sz="2800" dirty="0">
                <a:ea typeface="Calibri Light"/>
                <a:cs typeface="Calibri Light"/>
              </a:rPr>
              <a:t> Impact In India</a:t>
            </a:r>
          </a:p>
          <a:p>
            <a:endParaRPr lang="en-US" sz="4800" dirty="0">
              <a:ea typeface="Calibri Light"/>
              <a:cs typeface="Calibri Light"/>
            </a:endParaRP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CAEA115B-F4AA-CD0E-7866-2C39F938A2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9586" y="1890624"/>
            <a:ext cx="9537638" cy="4547557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2BAFAAD-2937-DC82-4758-BF960869776A}"/>
              </a:ext>
            </a:extLst>
          </p:cNvPr>
          <p:cNvSpPr txBox="1"/>
          <p:nvPr/>
        </p:nvSpPr>
        <p:spPr>
          <a:xfrm>
            <a:off x="40105" y="100262"/>
            <a:ext cx="230605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u="sng" dirty="0">
                <a:ea typeface="Calibri"/>
                <a:cs typeface="Calibri"/>
              </a:rPr>
              <a:t>Story</a:t>
            </a:r>
          </a:p>
          <a:p>
            <a:r>
              <a:rPr lang="en-US" sz="2400" u="sng" dirty="0">
                <a:ea typeface="Calibri"/>
                <a:cs typeface="Calibri"/>
              </a:rPr>
              <a:t>Visualization</a:t>
            </a:r>
          </a:p>
          <a:p>
            <a:r>
              <a:rPr lang="en-US" sz="2400" u="sng" dirty="0">
                <a:ea typeface="Calibri"/>
                <a:cs typeface="Calibri"/>
              </a:rPr>
              <a:t>4:</a:t>
            </a:r>
          </a:p>
        </p:txBody>
      </p:sp>
    </p:spTree>
    <p:extLst>
      <p:ext uri="{BB962C8B-B14F-4D97-AF65-F5344CB8AC3E}">
        <p14:creationId xmlns:p14="http://schemas.microsoft.com/office/powerpoint/2010/main" val="278069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8AB10-736B-A1BC-443E-E7E9D9A1C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3257" y="968974"/>
            <a:ext cx="10515600" cy="1325563"/>
          </a:xfrm>
        </p:spPr>
        <p:txBody>
          <a:bodyPr/>
          <a:lstStyle/>
          <a:p>
            <a:r>
              <a:rPr lang="en-US" sz="2800" err="1">
                <a:ea typeface="Calibri Light"/>
                <a:cs typeface="Calibri Light"/>
              </a:rPr>
              <a:t>Irevolution</a:t>
            </a:r>
            <a:r>
              <a:rPr lang="en-US" sz="2800" dirty="0">
                <a:ea typeface="Calibri Light"/>
                <a:cs typeface="Calibri Light"/>
              </a:rPr>
              <a:t>: A Data- Driven Exploration of Apple's </a:t>
            </a:r>
            <a:r>
              <a:rPr lang="en-US" sz="2800" err="1">
                <a:ea typeface="Calibri Light"/>
                <a:cs typeface="Calibri Light"/>
              </a:rPr>
              <a:t>Iphone</a:t>
            </a:r>
            <a:r>
              <a:rPr lang="en-US" sz="2800" dirty="0">
                <a:ea typeface="Calibri Light"/>
                <a:cs typeface="Calibri Light"/>
              </a:rPr>
              <a:t> Impact In India</a:t>
            </a:r>
          </a:p>
          <a:p>
            <a:endParaRPr lang="en-US" sz="4800" dirty="0">
              <a:ea typeface="Calibri Light"/>
              <a:cs typeface="Calibri Light"/>
            </a:endParaRPr>
          </a:p>
        </p:txBody>
      </p:sp>
      <p:pic>
        <p:nvPicPr>
          <p:cNvPr id="4" name="Content Placeholder 3" descr="A screenshot of a graph&#10;&#10;Description automatically generated">
            <a:extLst>
              <a:ext uri="{FF2B5EF4-FFF2-40B4-BE49-F238E27FC236}">
                <a16:creationId xmlns:a16="http://schemas.microsoft.com/office/drawing/2014/main" id="{87FCCBF7-16A2-7A0B-158C-2D9D3170D9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151" y="1724984"/>
            <a:ext cx="11953811" cy="4955187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91973A1-1C32-99FA-F42A-96DBF65419F8}"/>
              </a:ext>
            </a:extLst>
          </p:cNvPr>
          <p:cNvSpPr txBox="1"/>
          <p:nvPr/>
        </p:nvSpPr>
        <p:spPr>
          <a:xfrm>
            <a:off x="140368" y="160421"/>
            <a:ext cx="260684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u="sng">
                <a:ea typeface="Calibri"/>
                <a:cs typeface="Calibri"/>
              </a:rPr>
              <a:t>Story</a:t>
            </a:r>
            <a:endParaRPr lang="en-US" sz="2400" u="sng" dirty="0">
              <a:ea typeface="Calibri"/>
              <a:cs typeface="Calibri"/>
            </a:endParaRPr>
          </a:p>
          <a:p>
            <a:r>
              <a:rPr lang="en-US" sz="2400" u="sng">
                <a:ea typeface="Calibri"/>
                <a:cs typeface="Calibri"/>
              </a:rPr>
              <a:t>Visualization</a:t>
            </a:r>
            <a:endParaRPr lang="en-US" sz="2400" u="sng" dirty="0">
              <a:ea typeface="Calibri"/>
              <a:cs typeface="Calibri"/>
            </a:endParaRPr>
          </a:p>
          <a:p>
            <a:r>
              <a:rPr lang="en-US" sz="2400" u="sng" dirty="0">
                <a:ea typeface="Calibri"/>
                <a:cs typeface="Calibri"/>
              </a:rPr>
              <a:t>5:</a:t>
            </a:r>
          </a:p>
        </p:txBody>
      </p:sp>
    </p:spTree>
    <p:extLst>
      <p:ext uri="{BB962C8B-B14F-4D97-AF65-F5344CB8AC3E}">
        <p14:creationId xmlns:p14="http://schemas.microsoft.com/office/powerpoint/2010/main" val="23080423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4946D-266B-B004-969A-DFB049A67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558" y="-94951"/>
            <a:ext cx="10515600" cy="1009262"/>
          </a:xfrm>
        </p:spPr>
        <p:txBody>
          <a:bodyPr/>
          <a:lstStyle/>
          <a:p>
            <a:r>
              <a:rPr lang="en-US" b="1" dirty="0">
                <a:ea typeface="Calibri Light"/>
                <a:cs typeface="Calibri Light"/>
              </a:rPr>
              <a:t>4.ADVANTAGES &amp; DISADVANTAGES: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FFC2EE34-2902-A799-F745-17A65DE2A1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710" y="1006116"/>
            <a:ext cx="6196805" cy="5559035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1EAA212-10D3-14C2-23E4-5E59421ECF07}"/>
              </a:ext>
            </a:extLst>
          </p:cNvPr>
          <p:cNvSpPr txBox="1"/>
          <p:nvPr/>
        </p:nvSpPr>
        <p:spPr>
          <a:xfrm>
            <a:off x="6396789" y="802104"/>
            <a:ext cx="5735052" cy="601578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FC76B89A-92AD-28F7-14CB-5660A0C728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7759" y="1170113"/>
            <a:ext cx="5891840" cy="5236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8682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2EC5F-645C-993F-B983-8F5A3DEF4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086" y="163842"/>
            <a:ext cx="8387752" cy="865488"/>
          </a:xfrm>
          <a:ln>
            <a:solidFill>
              <a:srgbClr val="0070C0"/>
            </a:solidFill>
          </a:ln>
        </p:spPr>
        <p:txBody>
          <a:bodyPr>
            <a:normAutofit fontScale="90000"/>
          </a:bodyPr>
          <a:lstStyle/>
          <a:p>
            <a:r>
              <a:rPr lang="en-US" sz="5400" b="1" dirty="0">
                <a:ea typeface="Calibri Light"/>
                <a:cs typeface="Calibri Light"/>
              </a:rPr>
              <a:t>6.IMPACT OF IPHONE IN INDIA</a:t>
            </a:r>
          </a:p>
        </p:txBody>
      </p:sp>
      <p:pic>
        <p:nvPicPr>
          <p:cNvPr id="5" name="Content Placeholder 4" descr="A white text on a white background&#10;&#10;Description automatically generated">
            <a:extLst>
              <a:ext uri="{FF2B5EF4-FFF2-40B4-BE49-F238E27FC236}">
                <a16:creationId xmlns:a16="http://schemas.microsoft.com/office/drawing/2014/main" id="{57C65D62-72D4-E59A-C831-C0A7060C24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271" y="1279287"/>
            <a:ext cx="11728400" cy="5415261"/>
          </a:xfrm>
        </p:spPr>
      </p:pic>
    </p:spTree>
    <p:extLst>
      <p:ext uri="{BB962C8B-B14F-4D97-AF65-F5344CB8AC3E}">
        <p14:creationId xmlns:p14="http://schemas.microsoft.com/office/powerpoint/2010/main" val="12934991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A7071-59BC-C7B9-8046-9288672D0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408" y="250106"/>
            <a:ext cx="7712015" cy="793601"/>
          </a:xfrm>
          <a:ln>
            <a:solidFill>
              <a:srgbClr val="7030A0"/>
            </a:solidFill>
          </a:ln>
        </p:spPr>
        <p:txBody>
          <a:bodyPr/>
          <a:lstStyle/>
          <a:p>
            <a:pPr algn="ctr"/>
            <a:r>
              <a:rPr lang="en-US" b="1" dirty="0">
                <a:ea typeface="Calibri Light"/>
                <a:cs typeface="Calibri Light"/>
              </a:rPr>
              <a:t>7.CONCLUSION</a:t>
            </a:r>
          </a:p>
        </p:txBody>
      </p:sp>
      <p:pic>
        <p:nvPicPr>
          <p:cNvPr id="4" name="Content Placeholder 3" descr="A white text on a white background&#10;&#10;Description automatically generated">
            <a:extLst>
              <a:ext uri="{FF2B5EF4-FFF2-40B4-BE49-F238E27FC236}">
                <a16:creationId xmlns:a16="http://schemas.microsoft.com/office/drawing/2014/main" id="{2FCB343F-5A9C-5475-16C6-67D03F41CC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645" y="1279572"/>
            <a:ext cx="11790333" cy="5127145"/>
          </a:xfrm>
        </p:spPr>
      </p:pic>
    </p:spTree>
    <p:extLst>
      <p:ext uri="{BB962C8B-B14F-4D97-AF65-F5344CB8AC3E}">
        <p14:creationId xmlns:p14="http://schemas.microsoft.com/office/powerpoint/2010/main" val="710919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C9E-09DA-B3B1-A5C8-AD0009FBD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309638"/>
          </a:xfrm>
        </p:spPr>
        <p:txBody>
          <a:bodyPr>
            <a:noAutofit/>
          </a:bodyPr>
          <a:lstStyle/>
          <a:p>
            <a:pPr algn="ctr"/>
            <a:r>
              <a:rPr lang="en-US" sz="8000" dirty="0">
                <a:latin typeface="Bookman Old Style"/>
                <a:ea typeface="Calibri Light"/>
                <a:cs typeface="Calibri Light"/>
              </a:rPr>
              <a:t>FUNDAMENTALS OF DATA ANALYTIC WITH TABLEAU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D0A03-D7B9-7794-8D86-1A84FE182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502" y="4528568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3200" b="1" dirty="0">
                <a:ea typeface="Calibri"/>
                <a:cs typeface="Calibri"/>
              </a:rPr>
              <a:t>PROJECT TITLE:</a:t>
            </a:r>
            <a:endParaRPr lang="en-US" dirty="0">
              <a:ea typeface="Calibri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772C76-6B02-531D-5480-58C9DDA89131}"/>
              </a:ext>
            </a:extLst>
          </p:cNvPr>
          <p:cNvSpPr txBox="1"/>
          <p:nvPr/>
        </p:nvSpPr>
        <p:spPr>
          <a:xfrm>
            <a:off x="1804359" y="5159837"/>
            <a:ext cx="8781688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err="1">
                <a:ea typeface="Calibri"/>
                <a:cs typeface="Calibri"/>
              </a:rPr>
              <a:t>Irevolution</a:t>
            </a:r>
            <a:r>
              <a:rPr lang="en-US" sz="2400" b="1" dirty="0">
                <a:ea typeface="Calibri"/>
                <a:cs typeface="Calibri"/>
              </a:rPr>
              <a:t>: A Data-Driven Exploration of Apple's </a:t>
            </a:r>
            <a:r>
              <a:rPr lang="en-US" sz="2400" b="1" err="1">
                <a:ea typeface="Calibri"/>
                <a:cs typeface="Calibri"/>
              </a:rPr>
              <a:t>Iphone</a:t>
            </a:r>
            <a:r>
              <a:rPr lang="en-US" sz="2400" b="1" dirty="0">
                <a:ea typeface="Calibri"/>
                <a:cs typeface="Calibri"/>
              </a:rPr>
              <a:t> Impact In India</a:t>
            </a:r>
            <a:endParaRPr lang="en-US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822960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355BB-EA85-0315-D63C-1C28C7EA4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>
                <a:ea typeface="Calibri Light"/>
                <a:cs typeface="Calibri Light"/>
              </a:rPr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D3A38-0A98-7EA2-D724-70B836F126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3974" y="876719"/>
            <a:ext cx="2981865" cy="48383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ea typeface="Calibri" panose="020F0502020204030204"/>
                <a:cs typeface="Calibri" panose="020F0502020204030204"/>
              </a:rPr>
              <a:t>DASHBOARD LINK: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2DBC72-9346-399D-2E62-B563306BABF1}"/>
              </a:ext>
            </a:extLst>
          </p:cNvPr>
          <p:cNvSpPr txBox="1"/>
          <p:nvPr/>
        </p:nvSpPr>
        <p:spPr>
          <a:xfrm>
            <a:off x="2025315" y="1804736"/>
            <a:ext cx="9616558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Font typeface="Wingdings"/>
              <a:buChar char="Ø"/>
            </a:pPr>
            <a:r>
              <a:rPr lang="en-US" sz="2400" dirty="0">
                <a:ea typeface="+mn-lt"/>
                <a:cs typeface="+mn-lt"/>
              </a:rPr>
              <a:t>https://public.tableau.com/views/IrevolutionAData-DrivenExplorationofApplesIphoneInIndia/Dashboard2?:language=en-US&amp;:display_count=n&amp;:origin=viz_share_link</a:t>
            </a:r>
            <a:endParaRPr lang="en-US" sz="2400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569F14-A1B6-1D4A-FA9B-F338B5ABE0D3}"/>
              </a:ext>
            </a:extLst>
          </p:cNvPr>
          <p:cNvSpPr txBox="1"/>
          <p:nvPr/>
        </p:nvSpPr>
        <p:spPr>
          <a:xfrm>
            <a:off x="1683285" y="3804703"/>
            <a:ext cx="30480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ea typeface="Calibri"/>
                <a:cs typeface="Calibri"/>
              </a:rPr>
              <a:t>STORY LINK: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D00318-D3D0-D562-66A9-725D3BCAEB28}"/>
              </a:ext>
            </a:extLst>
          </p:cNvPr>
          <p:cNvSpPr txBox="1"/>
          <p:nvPr/>
        </p:nvSpPr>
        <p:spPr>
          <a:xfrm>
            <a:off x="2116876" y="4797876"/>
            <a:ext cx="944478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Font typeface="Wingdings"/>
              <a:buChar char="Ø"/>
            </a:pPr>
            <a:r>
              <a:rPr lang="en-US" sz="2400" dirty="0">
                <a:ea typeface="+mn-lt"/>
                <a:cs typeface="+mn-lt"/>
              </a:rPr>
              <a:t>https://public.tableau.com/views/IrevolutionAData-DrivenExplorationofApplesIphoneInIndia_16968588980120/Story1?:language=en-US&amp;:display_count=n&amp;:origin=viz_share_link</a:t>
            </a:r>
            <a:endParaRPr lang="en-US" sz="2400" dirty="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6135888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1EEA1-8991-F6B8-EFC6-C40E13EB5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.</a:t>
            </a:r>
            <a:br>
              <a:rPr lang="en-US" dirty="0">
                <a:ea typeface="Calibri Light"/>
                <a:cs typeface="Calibri Light"/>
              </a:rPr>
            </a:br>
            <a:endParaRPr lang="en-US"/>
          </a:p>
        </p:txBody>
      </p:sp>
      <p:pic>
        <p:nvPicPr>
          <p:cNvPr id="4" name="Content Placeholder 3" descr="A close-up of a red apple&#10;&#10;Description automatically generated">
            <a:extLst>
              <a:ext uri="{FF2B5EF4-FFF2-40B4-BE49-F238E27FC236}">
                <a16:creationId xmlns:a16="http://schemas.microsoft.com/office/drawing/2014/main" id="{CA2B70B3-6CD3-B2C9-4938-519C90E477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532" y="236942"/>
            <a:ext cx="11565685" cy="6392891"/>
          </a:xfrm>
        </p:spPr>
      </p:pic>
    </p:spTree>
    <p:extLst>
      <p:ext uri="{BB962C8B-B14F-4D97-AF65-F5344CB8AC3E}">
        <p14:creationId xmlns:p14="http://schemas.microsoft.com/office/powerpoint/2010/main" val="1312937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E50B6-8236-EAD9-1395-92240351B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4" y="-224347"/>
            <a:ext cx="11349486" cy="994884"/>
          </a:xfrm>
        </p:spPr>
        <p:txBody>
          <a:bodyPr>
            <a:normAutofit/>
          </a:bodyPr>
          <a:lstStyle/>
          <a:p>
            <a:r>
              <a:rPr lang="en-US" sz="2400" b="1" u="sng" dirty="0">
                <a:ea typeface="Calibri Light"/>
                <a:cs typeface="Calibri Light"/>
              </a:rPr>
              <a:t>Project Title</a:t>
            </a:r>
            <a:endParaRPr lang="en-US" sz="2400" b="1" u="sng"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A734A-C04F-3903-C12C-6EA4E675F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3898" y="574795"/>
            <a:ext cx="10903788" cy="90077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400" dirty="0">
                <a:highlight>
                  <a:srgbClr val="FFFF00"/>
                </a:highlight>
                <a:ea typeface="Calibri"/>
                <a:cs typeface="Calibri"/>
              </a:rPr>
              <a:t>The Tableau </a:t>
            </a:r>
            <a:r>
              <a:rPr lang="en-US" sz="2400" err="1">
                <a:highlight>
                  <a:srgbClr val="FFFF00"/>
                </a:highlight>
                <a:ea typeface="Calibri"/>
                <a:cs typeface="Calibri"/>
              </a:rPr>
              <a:t>Irevolution</a:t>
            </a:r>
            <a:r>
              <a:rPr lang="en-US" sz="2400" dirty="0">
                <a:highlight>
                  <a:srgbClr val="FFFF00"/>
                </a:highlight>
                <a:ea typeface="Calibri"/>
                <a:cs typeface="Calibri"/>
              </a:rPr>
              <a:t>: A Data-Driven Exploration of Apple's </a:t>
            </a:r>
            <a:r>
              <a:rPr lang="en-US" sz="2400" err="1">
                <a:highlight>
                  <a:srgbClr val="FFFF00"/>
                </a:highlight>
                <a:ea typeface="Calibri"/>
                <a:cs typeface="Calibri"/>
              </a:rPr>
              <a:t>Iphone</a:t>
            </a:r>
            <a:r>
              <a:rPr lang="en-US" sz="2400" dirty="0">
                <a:highlight>
                  <a:srgbClr val="FFFF00"/>
                </a:highlight>
                <a:ea typeface="Calibri"/>
                <a:cs typeface="Calibri"/>
              </a:rPr>
              <a:t> Impact in India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F47E07-30EB-FEF1-D13F-43C94204DDB2}"/>
              </a:ext>
            </a:extLst>
          </p:cNvPr>
          <p:cNvSpPr txBox="1"/>
          <p:nvPr/>
        </p:nvSpPr>
        <p:spPr>
          <a:xfrm>
            <a:off x="1495245" y="1067843"/>
            <a:ext cx="10923916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ea typeface="Calibri"/>
                <a:cs typeface="Calibri"/>
              </a:rPr>
              <a:t>This is a group project. We have include four members on the </a:t>
            </a:r>
            <a:r>
              <a:rPr lang="en-US" sz="2400" err="1">
                <a:ea typeface="Calibri"/>
                <a:cs typeface="Calibri"/>
              </a:rPr>
              <a:t>project.Namely</a:t>
            </a:r>
            <a:r>
              <a:rPr lang="en-US" sz="2400" dirty="0">
                <a:ea typeface="Calibri"/>
                <a:cs typeface="Calibri"/>
              </a:rPr>
              <a:t>,</a:t>
            </a:r>
          </a:p>
          <a:p>
            <a:endParaRPr lang="en-US" sz="2400" dirty="0">
              <a:ea typeface="Calibri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BF7ECC-A063-C7BF-9B9A-96C7A540A846}"/>
              </a:ext>
            </a:extLst>
          </p:cNvPr>
          <p:cNvSpPr txBox="1"/>
          <p:nvPr/>
        </p:nvSpPr>
        <p:spPr>
          <a:xfrm>
            <a:off x="1349184" y="1587717"/>
            <a:ext cx="1158422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Calibri"/>
                <a:cs typeface="Calibri"/>
              </a:rPr>
              <a:t>I am the TEAM LEAD: SRINIVASAN S, TEAM PERSONS: VIJAYAKANTH A, MUTHAMIZH ARASU K</a:t>
            </a:r>
            <a:r>
              <a:rPr lang="en-US" sz="1600" dirty="0">
                <a:ea typeface="Calibri"/>
                <a:cs typeface="Calibri"/>
              </a:rPr>
              <a:t>, </a:t>
            </a:r>
            <a:r>
              <a:rPr lang="en-US" dirty="0">
                <a:ea typeface="Calibri"/>
                <a:cs typeface="Calibri"/>
              </a:rPr>
              <a:t>RAGUL V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459F86-B324-41FF-0696-942D1BD69488}"/>
              </a:ext>
            </a:extLst>
          </p:cNvPr>
          <p:cNvSpPr txBox="1"/>
          <p:nvPr/>
        </p:nvSpPr>
        <p:spPr>
          <a:xfrm>
            <a:off x="3096033" y="2059230"/>
            <a:ext cx="535987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ea typeface="Calibri"/>
                <a:cs typeface="Calibri"/>
              </a:rPr>
              <a:t>Team NM ID: NM2023TMID16074</a:t>
            </a:r>
            <a:endParaRPr lang="en-US" dirty="0">
              <a:ea typeface="Calibri"/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04FD27-0D73-DFDB-24D6-5C8981B4F487}"/>
              </a:ext>
            </a:extLst>
          </p:cNvPr>
          <p:cNvSpPr txBox="1"/>
          <p:nvPr/>
        </p:nvSpPr>
        <p:spPr>
          <a:xfrm>
            <a:off x="3770462" y="2520939"/>
            <a:ext cx="439881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err="1">
                <a:ea typeface="Calibri"/>
                <a:cs typeface="Calibri"/>
              </a:rPr>
              <a:t>IIIrd</a:t>
            </a:r>
            <a:r>
              <a:rPr lang="en-US" sz="2400" dirty="0">
                <a:ea typeface="Calibri"/>
                <a:cs typeface="Calibri"/>
              </a:rPr>
              <a:t> </a:t>
            </a:r>
            <a:r>
              <a:rPr lang="en-US" sz="2400" dirty="0" err="1">
                <a:ea typeface="Calibri"/>
                <a:cs typeface="Calibri"/>
              </a:rPr>
              <a:t>B.Sc.Mathematics</a:t>
            </a:r>
            <a:endParaRPr lang="en-US" sz="2400" dirty="0">
              <a:ea typeface="Calibri"/>
              <a:cs typeface="Calibri"/>
            </a:endParaRPr>
          </a:p>
        </p:txBody>
      </p:sp>
      <p:pic>
        <p:nvPicPr>
          <p:cNvPr id="8" name="Picture 7" descr="A circular emblem with a person in a white coat of arms and a flower&#10;&#10;Description automatically generated">
            <a:extLst>
              <a:ext uri="{FF2B5EF4-FFF2-40B4-BE49-F238E27FC236}">
                <a16:creationId xmlns:a16="http://schemas.microsoft.com/office/drawing/2014/main" id="{F7817B6F-D1E9-A0BB-4FC7-DDE17C4F5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5813" y="3032814"/>
            <a:ext cx="1443847" cy="13818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CB49AD-A3C2-478E-9DEB-D2BDD4184E95}"/>
              </a:ext>
            </a:extLst>
          </p:cNvPr>
          <p:cNvSpPr txBox="1"/>
          <p:nvPr/>
        </p:nvSpPr>
        <p:spPr>
          <a:xfrm>
            <a:off x="4106696" y="4345882"/>
            <a:ext cx="278633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ea typeface="Calibri"/>
                <a:cs typeface="Calibri"/>
              </a:rPr>
              <a:t>Under The Guidance of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8494C9-7C50-B491-7162-F885456ECC8F}"/>
              </a:ext>
            </a:extLst>
          </p:cNvPr>
          <p:cNvSpPr txBox="1"/>
          <p:nvPr/>
        </p:nvSpPr>
        <p:spPr>
          <a:xfrm>
            <a:off x="3801177" y="4743221"/>
            <a:ext cx="374072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>
                <a:solidFill>
                  <a:srgbClr val="FF0000"/>
                </a:solidFill>
                <a:ea typeface="Calibri"/>
                <a:cs typeface="Calibri"/>
              </a:rPr>
              <a:t>S.SATHISH,M.Sc.,</a:t>
            </a:r>
            <a:r>
              <a:rPr lang="en-US" sz="2400" err="1">
                <a:solidFill>
                  <a:srgbClr val="FF0000"/>
                </a:solidFill>
                <a:ea typeface="Calibri"/>
                <a:cs typeface="Calibri"/>
              </a:rPr>
              <a:t>M.phil</a:t>
            </a:r>
            <a:r>
              <a:rPr lang="en-US" sz="2400" dirty="0">
                <a:solidFill>
                  <a:srgbClr val="FF0000"/>
                </a:solidFill>
                <a:ea typeface="Calibri"/>
                <a:cs typeface="Calibri"/>
              </a:rPr>
              <a:t>.,</a:t>
            </a:r>
            <a:endParaRPr lang="en-US">
              <a:solidFill>
                <a:srgbClr val="FF0000"/>
              </a:solidFill>
              <a:ea typeface="Calibri"/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4699C7-1888-7BBE-9976-1A94C4BA6833}"/>
              </a:ext>
            </a:extLst>
          </p:cNvPr>
          <p:cNvSpPr txBox="1"/>
          <p:nvPr/>
        </p:nvSpPr>
        <p:spPr>
          <a:xfrm>
            <a:off x="2142554" y="5198722"/>
            <a:ext cx="868327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ea typeface="Calibri"/>
                <a:cs typeface="Calibri"/>
              </a:rPr>
              <a:t>GUEST LECTURER PG &amp; RESEARCH DEPARTMENT OF MATHEMATICS,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0A6C59-7252-A0B3-C29F-DC44FA54D622}"/>
              </a:ext>
            </a:extLst>
          </p:cNvPr>
          <p:cNvSpPr txBox="1"/>
          <p:nvPr/>
        </p:nvSpPr>
        <p:spPr>
          <a:xfrm>
            <a:off x="2230123" y="5580702"/>
            <a:ext cx="746903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  <a:ea typeface="Calibri"/>
                <a:cs typeface="Calibri"/>
              </a:rPr>
              <a:t>GOVERNMENT THIRUMAGAL MILLS COLLEGE,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CFE1D3-712D-2137-0A4B-74262D9EB69B}"/>
              </a:ext>
            </a:extLst>
          </p:cNvPr>
          <p:cNvSpPr txBox="1"/>
          <p:nvPr/>
        </p:nvSpPr>
        <p:spPr>
          <a:xfrm>
            <a:off x="7637318" y="6806045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A058B5-1058-0362-1813-DBC282FBB4E6}"/>
              </a:ext>
            </a:extLst>
          </p:cNvPr>
          <p:cNvSpPr txBox="1"/>
          <p:nvPr/>
        </p:nvSpPr>
        <p:spPr>
          <a:xfrm>
            <a:off x="3705763" y="6102861"/>
            <a:ext cx="358486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>
                <a:solidFill>
                  <a:schemeClr val="accent1"/>
                </a:solidFill>
                <a:ea typeface="Calibri"/>
                <a:cs typeface="Calibri"/>
              </a:rPr>
              <a:t>GUDIYATTAM-632602</a:t>
            </a:r>
          </a:p>
        </p:txBody>
      </p:sp>
    </p:spTree>
    <p:extLst>
      <p:ext uri="{BB962C8B-B14F-4D97-AF65-F5344CB8AC3E}">
        <p14:creationId xmlns:p14="http://schemas.microsoft.com/office/powerpoint/2010/main" val="3158866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E7AA1-701C-8358-8499-33F11C983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-31061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ea typeface="Calibri Light"/>
                <a:cs typeface="Calibri Light"/>
              </a:rPr>
              <a:t>INTRODUCTION</a:t>
            </a:r>
            <a:endParaRPr lang="en-US" sz="4000" dirty="0"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3C6F7-EE41-6FED-E884-2B0DE3342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2691" y="445398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u="sng" dirty="0">
                <a:latin typeface="Bookman Old Style"/>
                <a:ea typeface="Calibri" panose="020F0502020204030204"/>
                <a:cs typeface="Calibri" panose="020F0502020204030204"/>
              </a:rPr>
              <a:t>1.OVERVIEW</a:t>
            </a:r>
            <a:r>
              <a:rPr lang="en-US" u="sng" dirty="0">
                <a:ea typeface="Calibri" panose="020F0502020204030204"/>
                <a:cs typeface="Calibri" panose="020F0502020204030204"/>
              </a:rPr>
              <a:t>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6D289E-DC6C-E3F9-52D5-6E73979CAEC3}"/>
              </a:ext>
            </a:extLst>
          </p:cNvPr>
          <p:cNvSpPr txBox="1"/>
          <p:nvPr/>
        </p:nvSpPr>
        <p:spPr>
          <a:xfrm>
            <a:off x="1686071" y="783565"/>
            <a:ext cx="10513116" cy="61863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ea typeface="Calibri"/>
                <a:cs typeface="Calibri"/>
              </a:rPr>
              <a:t>The world has changed as a consequence of the increasing use of </a:t>
            </a:r>
            <a:r>
              <a:rPr lang="en-US" sz="3600" err="1">
                <a:ea typeface="Calibri"/>
                <a:cs typeface="Calibri"/>
              </a:rPr>
              <a:t>smartphones,which</a:t>
            </a:r>
            <a:r>
              <a:rPr lang="en-US" sz="3600" dirty="0">
                <a:ea typeface="Calibri"/>
                <a:cs typeface="Calibri"/>
              </a:rPr>
              <a:t> have improved communication, connected people, and revolutionized many different businesses. With its main product, the </a:t>
            </a:r>
            <a:r>
              <a:rPr lang="en-US" sz="3600" err="1">
                <a:ea typeface="Calibri"/>
                <a:cs typeface="Calibri"/>
              </a:rPr>
              <a:t>iphone,capturing</a:t>
            </a:r>
            <a:r>
              <a:rPr lang="en-US" sz="3600" dirty="0">
                <a:ea typeface="Calibri"/>
                <a:cs typeface="Calibri"/>
              </a:rPr>
              <a:t> markets around the world, Apple Inc. Has emerged as a prominent player among the top smartphones makers. </a:t>
            </a:r>
            <a:r>
              <a:rPr lang="en-US" sz="3600" err="1">
                <a:ea typeface="Calibri"/>
                <a:cs typeface="Calibri"/>
              </a:rPr>
              <a:t>India,one</a:t>
            </a:r>
            <a:r>
              <a:rPr lang="en-US" sz="3600" dirty="0">
                <a:ea typeface="Calibri"/>
                <a:cs typeface="Calibri"/>
              </a:rPr>
              <a:t> of the economics with the greatest </a:t>
            </a:r>
            <a:r>
              <a:rPr lang="en-US" sz="3600" err="1">
                <a:ea typeface="Calibri"/>
                <a:cs typeface="Calibri"/>
              </a:rPr>
              <a:t>ecomic</a:t>
            </a:r>
            <a:r>
              <a:rPr lang="en-US" sz="3600" dirty="0">
                <a:ea typeface="Calibri"/>
                <a:cs typeface="Calibri"/>
              </a:rPr>
              <a:t> growth , has seen a tremendous increase in smartphones usage , making it an interesting market to study the effects of Apple's </a:t>
            </a:r>
            <a:r>
              <a:rPr lang="en-US" sz="3600" err="1">
                <a:ea typeface="Calibri"/>
                <a:cs typeface="Calibri"/>
              </a:rPr>
              <a:t>iphone</a:t>
            </a:r>
            <a:r>
              <a:rPr lang="en-US" sz="3600" dirty="0">
                <a:ea typeface="Calibri"/>
                <a:cs typeface="Calibri"/>
              </a:rPr>
              <a:t>.</a:t>
            </a:r>
            <a:endParaRPr lang="en-US" sz="36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16102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D9865-F9CF-4C0C-E34D-BCC16DEBC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558" y="307616"/>
            <a:ext cx="10515600" cy="1325563"/>
          </a:xfrm>
        </p:spPr>
        <p:txBody>
          <a:bodyPr/>
          <a:lstStyle/>
          <a:p>
            <a:r>
              <a:rPr lang="en-US" u="sng" dirty="0">
                <a:ea typeface="Calibri Light"/>
                <a:cs typeface="Calibri Light"/>
              </a:rPr>
              <a:t>2.PURPOSE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4CED8-C0AB-5401-3479-5A3D6E2FF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6197" y="1444924"/>
            <a:ext cx="10018713" cy="31242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Wingdings" panose="020B0604020202020204" pitchFamily="34" charset="0"/>
              <a:buChar char="Ø"/>
            </a:pPr>
            <a:r>
              <a:rPr lang="en-US" sz="4400" dirty="0">
                <a:ea typeface="Calibri" panose="020F0502020204030204"/>
                <a:cs typeface="Calibri" panose="020F0502020204030204"/>
              </a:rPr>
              <a:t>Let us analyze the Data Driven Exploration of apple's </a:t>
            </a:r>
            <a:r>
              <a:rPr lang="en-US" sz="4400" err="1">
                <a:ea typeface="Calibri" panose="020F0502020204030204"/>
                <a:cs typeface="Calibri" panose="020F0502020204030204"/>
              </a:rPr>
              <a:t>iphone</a:t>
            </a:r>
            <a:r>
              <a:rPr lang="en-US" sz="4400" dirty="0">
                <a:ea typeface="Calibri" panose="020F0502020204030204"/>
                <a:cs typeface="Calibri" panose="020F0502020204030204"/>
              </a:rPr>
              <a:t> impact in India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DB6A9A-BF83-3EF1-5C29-C793F7812C40}"/>
              </a:ext>
            </a:extLst>
          </p:cNvPr>
          <p:cNvSpPr txBox="1"/>
          <p:nvPr/>
        </p:nvSpPr>
        <p:spPr>
          <a:xfrm>
            <a:off x="1781159" y="3777324"/>
            <a:ext cx="9685764" cy="21236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Ø"/>
            </a:pPr>
            <a:r>
              <a:rPr lang="en-US" sz="4400" dirty="0">
                <a:ea typeface="Calibri" panose="020F0502020204030204"/>
                <a:cs typeface="Calibri" panose="020F0502020204030204"/>
              </a:rPr>
              <a:t>Apple has a special chance to increase its market share and </a:t>
            </a:r>
            <a:r>
              <a:rPr lang="en-US" sz="4400" err="1">
                <a:ea typeface="Calibri" panose="020F0502020204030204"/>
                <a:cs typeface="Calibri" panose="020F0502020204030204"/>
              </a:rPr>
              <a:t>develo</a:t>
            </a:r>
            <a:r>
              <a:rPr lang="en-US" sz="4400" dirty="0">
                <a:ea typeface="Calibri" panose="020F0502020204030204"/>
                <a:cs typeface="Calibri" panose="020F0502020204030204"/>
              </a:rPr>
              <a:t> a significant presence in India</a:t>
            </a:r>
          </a:p>
        </p:txBody>
      </p:sp>
    </p:spTree>
    <p:extLst>
      <p:ext uri="{BB962C8B-B14F-4D97-AF65-F5344CB8AC3E}">
        <p14:creationId xmlns:p14="http://schemas.microsoft.com/office/powerpoint/2010/main" val="1266987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E0B0C-69A2-7952-C35B-7E5AC0C46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275" y="221352"/>
            <a:ext cx="10659374" cy="1167412"/>
          </a:xfrm>
          <a:ln>
            <a:solidFill>
              <a:srgbClr val="7030A0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4000" dirty="0">
                <a:ea typeface="Calibri Light"/>
                <a:cs typeface="Calibri Light"/>
              </a:rPr>
              <a:t>PROBLEM DEFINING &amp; DESING THINKING</a:t>
            </a:r>
            <a:br>
              <a:rPr lang="en-US" sz="4000" dirty="0">
                <a:ea typeface="Calibri Light"/>
                <a:cs typeface="Calibri Light"/>
              </a:rPr>
            </a:br>
            <a:r>
              <a:rPr lang="en-US" sz="4000" dirty="0">
                <a:ea typeface="Calibri Light"/>
                <a:cs typeface="Calibri Light"/>
              </a:rPr>
              <a:t>                      2.1 Empathy Map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C034A7D-20DF-2B30-D5C3-5472ED6E07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06" r="-906"/>
          <a:stretch/>
        </p:blipFill>
        <p:spPr>
          <a:xfrm>
            <a:off x="2749453" y="1718094"/>
            <a:ext cx="8494849" cy="4906991"/>
          </a:xfrm>
        </p:spPr>
      </p:pic>
    </p:spTree>
    <p:extLst>
      <p:ext uri="{BB962C8B-B14F-4D97-AF65-F5344CB8AC3E}">
        <p14:creationId xmlns:p14="http://schemas.microsoft.com/office/powerpoint/2010/main" val="1244016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16255-D4F6-9935-0F2B-4F5828623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8389" y="91956"/>
            <a:ext cx="8704053" cy="534808"/>
          </a:xfrm>
          <a:ln>
            <a:solidFill>
              <a:srgbClr val="7030A0"/>
            </a:solidFill>
          </a:ln>
        </p:spPr>
        <p:txBody>
          <a:bodyPr>
            <a:normAutofit fontScale="90000"/>
          </a:bodyPr>
          <a:lstStyle/>
          <a:p>
            <a:r>
              <a:rPr lang="en-US" dirty="0">
                <a:ea typeface="Calibri Light"/>
                <a:cs typeface="Calibri Light"/>
              </a:rPr>
              <a:t>2.2 IDEATION &amp; BRAINSTROMING MAP</a:t>
            </a:r>
            <a:endParaRPr lang="en-US" dirty="0"/>
          </a:p>
        </p:txBody>
      </p:sp>
      <p:pic>
        <p:nvPicPr>
          <p:cNvPr id="5" name="Content Placeholder 4" descr="A screenshot of a phone&#10;&#10;Description automatically generated">
            <a:extLst>
              <a:ext uri="{FF2B5EF4-FFF2-40B4-BE49-F238E27FC236}">
                <a16:creationId xmlns:a16="http://schemas.microsoft.com/office/drawing/2014/main" id="{5AE7A4F7-17E5-27C6-17EC-F6CD1D2613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7232" y="891097"/>
            <a:ext cx="9588441" cy="5515904"/>
          </a:xfrm>
        </p:spPr>
      </p:pic>
    </p:spTree>
    <p:extLst>
      <p:ext uri="{BB962C8B-B14F-4D97-AF65-F5344CB8AC3E}">
        <p14:creationId xmlns:p14="http://schemas.microsoft.com/office/powerpoint/2010/main" val="1322272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1A3D5-9937-B047-A5BF-2BA6B5CE4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872705"/>
            <a:ext cx="1075997" cy="1565694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5F103FFD-F6FE-DA0D-900D-77DE37B44B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4113" t="-2941" r="4255" b="2941"/>
          <a:stretch/>
        </p:blipFill>
        <p:spPr>
          <a:xfrm>
            <a:off x="1219338" y="373514"/>
            <a:ext cx="10112773" cy="6349794"/>
          </a:xfrm>
        </p:spPr>
      </p:pic>
    </p:spTree>
    <p:extLst>
      <p:ext uri="{BB962C8B-B14F-4D97-AF65-F5344CB8AC3E}">
        <p14:creationId xmlns:p14="http://schemas.microsoft.com/office/powerpoint/2010/main" val="4234519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714E8-267A-C560-9AC8-0B4389ED6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84634"/>
            <a:ext cx="1429110" cy="520431"/>
          </a:xfrm>
        </p:spPr>
        <p:txBody>
          <a:bodyPr>
            <a:normAutofit fontScale="90000"/>
          </a:bodyPr>
          <a:lstStyle/>
          <a:p>
            <a:r>
              <a:rPr lang="en-US" dirty="0">
                <a:ea typeface="Calibri Light"/>
                <a:cs typeface="Calibri Light"/>
              </a:rPr>
              <a:t>.</a:t>
            </a:r>
            <a:endParaRPr lang="en-US" dirty="0"/>
          </a:p>
        </p:txBody>
      </p:sp>
      <p:pic>
        <p:nvPicPr>
          <p:cNvPr id="4" name="Content Placeholder 3" descr="A yellow and white page with text&#10;&#10;Description automatically generated">
            <a:extLst>
              <a:ext uri="{FF2B5EF4-FFF2-40B4-BE49-F238E27FC236}">
                <a16:creationId xmlns:a16="http://schemas.microsoft.com/office/drawing/2014/main" id="{3B22A502-EE11-BC3E-893C-5C1418FDBE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310" t="-840" r="-3360" b="1470"/>
          <a:stretch/>
        </p:blipFill>
        <p:spPr>
          <a:xfrm>
            <a:off x="2588843" y="-299"/>
            <a:ext cx="9300720" cy="6809818"/>
          </a:xfrm>
        </p:spPr>
      </p:pic>
    </p:spTree>
    <p:extLst>
      <p:ext uri="{BB962C8B-B14F-4D97-AF65-F5344CB8AC3E}">
        <p14:creationId xmlns:p14="http://schemas.microsoft.com/office/powerpoint/2010/main" val="39517429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Parallax</vt:lpstr>
      <vt:lpstr>WELCOME </vt:lpstr>
      <vt:lpstr>FUNDAMENTALS OF DATA ANALYTIC WITH TABLEAU</vt:lpstr>
      <vt:lpstr>Project Title</vt:lpstr>
      <vt:lpstr>INTRODUCTION</vt:lpstr>
      <vt:lpstr>2.PURPOSE</vt:lpstr>
      <vt:lpstr>PROBLEM DEFINING &amp; DESING THINKING                       2.1 Empathy Map</vt:lpstr>
      <vt:lpstr>2.2 IDEATION &amp; BRAINSTROMING MAP</vt:lpstr>
      <vt:lpstr>PowerPoint Presentation</vt:lpstr>
      <vt:lpstr>.</vt:lpstr>
      <vt:lpstr>. </vt:lpstr>
      <vt:lpstr>3. RESULT: Final findings (output) of the project</vt:lpstr>
      <vt:lpstr>Irevolution: A Data- Driven Exploration of Apple's Iphone Impact In India</vt:lpstr>
      <vt:lpstr>Irevolution: A Data- Driven Exploration of Apple's Iphone Impact In India </vt:lpstr>
      <vt:lpstr>Irevolution: A Data- Driven Exploration of Apple's Iphone Impact In India </vt:lpstr>
      <vt:lpstr>Irevolution: A Data- Driven Exploration of Apple's Iphone Impact In India </vt:lpstr>
      <vt:lpstr>Irevolution: A Data- Driven Exploration of Apple's Iphone Impact In India </vt:lpstr>
      <vt:lpstr>4.ADVANTAGES &amp; DISADVANTAGES:</vt:lpstr>
      <vt:lpstr>6.IMPACT OF IPHONE IN INDIA</vt:lpstr>
      <vt:lpstr>7.CONCLUSION</vt:lpstr>
      <vt:lpstr> </vt:lpstr>
      <vt:lpstr>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848</cp:revision>
  <dcterms:created xsi:type="dcterms:W3CDTF">2023-10-10T08:31:16Z</dcterms:created>
  <dcterms:modified xsi:type="dcterms:W3CDTF">2023-10-10T16:37:59Z</dcterms:modified>
</cp:coreProperties>
</file>