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ora Medium"/>
      <p:regular r:id="rId23"/>
      <p:bold r:id="rId24"/>
      <p:italic r:id="rId25"/>
      <p:boldItalic r:id="rId26"/>
    </p:embeddedFont>
    <p:embeddedFont>
      <p:font typeface="Lo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oraMedium-bold.fntdata"/><Relationship Id="rId23" Type="http://schemas.openxmlformats.org/officeDocument/2006/relationships/font" Target="fonts/Lora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Medium-boldItalic.fntdata"/><Relationship Id="rId25" Type="http://schemas.openxmlformats.org/officeDocument/2006/relationships/font" Target="fonts/LoraMedium-italic.fntdata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o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5d102d3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5d102d3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c804172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c804172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c804172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c804172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1382e13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1382e13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1382e13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1382e13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1382e13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1382e13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c804172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c804172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9d498cf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9d498cf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640fb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640fb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6c4b09b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6c4b09b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6c4b09b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6c4b09b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6c4b09b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6c4b09b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6c4b09bf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6c4b09bf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6c4b09b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6c4b09b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6c4b09b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6c4b09b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c8041721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c8041721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825" y="117875"/>
            <a:ext cx="1362975" cy="12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415075"/>
            <a:ext cx="91440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Presentation On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Events and Temporal Expressions Extraction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Advisor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Dr. Koninika Pal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Assistant 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Presenting By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Shripad A. Chabukswar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142002020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Statistics of datasets.</a:t>
            </a:r>
            <a:endParaRPr b="1" sz="202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64" y="964375"/>
            <a:ext cx="8332075" cy="367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151875" y="213675"/>
            <a:ext cx="8520600" cy="4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</a:rPr>
              <a:t>Training </a:t>
            </a:r>
            <a:r>
              <a:rPr b="1" lang="en" sz="2000">
                <a:solidFill>
                  <a:srgbClr val="980000"/>
                </a:solidFill>
              </a:rPr>
              <a:t>Dataset:</a:t>
            </a:r>
            <a:endParaRPr b="1" sz="2000">
              <a:solidFill>
                <a:srgbClr val="98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500"/>
              <a:buChar char="●"/>
            </a:pPr>
            <a:r>
              <a:rPr lang="en" sz="1500">
                <a:solidFill>
                  <a:srgbClr val="980000"/>
                </a:solidFill>
              </a:rPr>
              <a:t>Getting those sentences only if</a:t>
            </a:r>
            <a:r>
              <a:rPr lang="en" sz="1500">
                <a:solidFill>
                  <a:srgbClr val="980000"/>
                </a:solidFill>
                <a:highlight>
                  <a:schemeClr val="lt1"/>
                </a:highlight>
                <a:latin typeface="Lora Medium"/>
                <a:ea typeface="Lora Medium"/>
                <a:cs typeface="Lora Medium"/>
                <a:sym typeface="Lora Medium"/>
              </a:rPr>
              <a:t> temporal expression is available in quantity string then took verb as a event from context:</a:t>
            </a:r>
            <a:endParaRPr sz="1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8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500"/>
              <a:buChar char="●"/>
            </a:pPr>
            <a:r>
              <a:rPr lang="en" sz="1500">
                <a:solidFill>
                  <a:srgbClr val="980000"/>
                </a:solidFill>
              </a:rPr>
              <a:t>Took only temporal expression and event from sentences created dataset.</a:t>
            </a:r>
            <a:endParaRPr sz="15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{'input': 'The first stop on his journey through many German prisons and concentration camps was the Welzheim concentration camp ( : de : KZ Welzheim ) , where he spent several weeks in the most miserable living and human conditions .'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'output': 'several weeks </a:t>
            </a:r>
            <a:r>
              <a:rPr lang="en" sz="15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&lt;sep&gt;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spent'}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311700" y="224200"/>
            <a:ext cx="85206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</a:rPr>
              <a:t>Facebook/BART-Base:</a:t>
            </a:r>
            <a:endParaRPr b="1" sz="2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Facebook/BART-Base is a pre-trained sequence-to-sequence (seq2seq) model developed by Facebook AI Research (FAIR).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/>
              <a:t>      </a:t>
            </a:r>
            <a:r>
              <a:rPr b="1" lang="en" sz="1300"/>
              <a:t>Facebook/Bart-base Architecture</a:t>
            </a:r>
            <a:endParaRPr b="1" sz="1300"/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0" y="1950400"/>
            <a:ext cx="4018074" cy="18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4"/>
          <p:cNvPicPr preferRelativeResize="0"/>
          <p:nvPr/>
        </p:nvPicPr>
        <p:blipFill rotWithShape="1">
          <a:blip r:embed="rId4">
            <a:alphaModFix/>
          </a:blip>
          <a:srcRect b="39241" l="13407" r="68904" t="39835"/>
          <a:stretch/>
        </p:blipFill>
        <p:spPr>
          <a:xfrm>
            <a:off x="4885200" y="3210700"/>
            <a:ext cx="3287251" cy="160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4"/>
          <p:cNvPicPr preferRelativeResize="0"/>
          <p:nvPr/>
        </p:nvPicPr>
        <p:blipFill rotWithShape="1">
          <a:blip r:embed="rId5">
            <a:alphaModFix/>
          </a:blip>
          <a:srcRect b="32992" l="27924" r="41284" t="39688"/>
          <a:stretch/>
        </p:blipFill>
        <p:spPr>
          <a:xfrm>
            <a:off x="4798138" y="1352725"/>
            <a:ext cx="3374323" cy="16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29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980000"/>
                </a:solidFill>
                <a:highlight>
                  <a:srgbClr val="FFFFFF"/>
                </a:highlight>
              </a:rPr>
              <a:t>Experiments</a:t>
            </a:r>
            <a:r>
              <a:rPr b="1" lang="en" sz="2050">
                <a:solidFill>
                  <a:srgbClr val="980000"/>
                </a:solidFill>
                <a:highlight>
                  <a:srgbClr val="FFFFFF"/>
                </a:highlight>
              </a:rPr>
              <a:t>:</a:t>
            </a:r>
            <a:endParaRPr b="1" sz="3500"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51650" y="774675"/>
            <a:ext cx="8520600" cy="4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2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90"/>
              <a:t>Total 5k </a:t>
            </a:r>
            <a:r>
              <a:rPr lang="en" sz="1790"/>
              <a:t>Sentences</a:t>
            </a:r>
            <a:r>
              <a:rPr lang="en" sz="1790"/>
              <a:t> in own </a:t>
            </a:r>
            <a:r>
              <a:rPr lang="en" sz="1790"/>
              <a:t>dataset</a:t>
            </a:r>
            <a:endParaRPr sz="1790"/>
          </a:p>
          <a:p>
            <a:pPr indent="-3422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90"/>
              <a:t>Split into train, test, validation data.</a:t>
            </a:r>
            <a:endParaRPr sz="1790"/>
          </a:p>
          <a:p>
            <a:pPr indent="-3422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90"/>
              <a:t>Tokenize the data.</a:t>
            </a:r>
            <a:endParaRPr sz="1790"/>
          </a:p>
          <a:p>
            <a:pPr indent="-3422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90"/>
              <a:t>Created training data, valid data and convert both into pytorch Dataset format.</a:t>
            </a:r>
            <a:endParaRPr sz="1790"/>
          </a:p>
          <a:p>
            <a:pPr indent="-3422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90"/>
              <a:t>Encoded in to vector format and train to the BART-Base Model.</a:t>
            </a:r>
            <a:endParaRPr sz="1790"/>
          </a:p>
          <a:p>
            <a:pPr indent="-3359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0"/>
              <a:buChar char="●"/>
            </a:pPr>
            <a:r>
              <a:rPr lang="en" sz="1790"/>
              <a:t>Used Fine Tune method to for get Best parameter</a:t>
            </a:r>
            <a:r>
              <a:rPr lang="en" sz="1690"/>
              <a:t>.</a:t>
            </a:r>
            <a:endParaRPr sz="119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highlight>
                  <a:srgbClr val="FFFFFF"/>
                </a:highlight>
              </a:rPr>
              <a:t>Evaluation: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select 100 sentences and manually find out temporal expression and related event then matched with generated label.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 for temporal expression=0.96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for temporal expression=0.96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 for event=0.869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for event=0.864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265675"/>
            <a:ext cx="8520600" cy="4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highlight>
                  <a:srgbClr val="FFFFFF"/>
                </a:highlight>
              </a:rPr>
              <a:t>Conclusion:</a:t>
            </a:r>
            <a:endParaRPr b="1" sz="2000">
              <a:solidFill>
                <a:srgbClr val="98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BART model performed better in extracting temporal expressions and related events from the Qsearch dataset's sentences compared to the rule-based model.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Compared to the rule-based model, the BART model was able to capture more complex patterns and relationships between words in the sentences.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In conclusion, the experiment demonstrated that the BART model is a more effective approach for extracting temporal expressions and related events from the Qsearch dataset's sentences compared to the rule-based model.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30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highlight>
                  <a:schemeClr val="lt1"/>
                </a:highlight>
              </a:rPr>
              <a:t>Future work:</a:t>
            </a:r>
            <a:endParaRPr b="1" sz="2000"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Increase the size of the training data.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Create better model for event extractor.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Add more complex Temporal expression and ambiguous event.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Use multiple model to find best accuracy.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6AA84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40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Thank You</a:t>
            </a:r>
            <a:endParaRPr b="1" sz="440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462725"/>
            <a:ext cx="8520600" cy="4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150">
                <a:solidFill>
                  <a:srgbClr val="980000"/>
                </a:solidFill>
              </a:rPr>
              <a:t>Objective:</a:t>
            </a:r>
            <a:endParaRPr b="1" sz="21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15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79"/>
              <a:t>To develop a model to extract temporal expressions and related events from Qsearch dataset's sentences using rule-based and deep learning techniques.</a:t>
            </a:r>
            <a:endParaRPr b="1"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79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b="1" lang="en" sz="1679"/>
              <a:t>Develop a rule-based model to label temporal expressions and related events in the dataset's sentences.</a:t>
            </a:r>
            <a:endParaRPr b="1" sz="1679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b="1" lang="en" sz="1679"/>
              <a:t>Train a BART-Base model with labeled data to extract temporal expressions and related events.</a:t>
            </a:r>
            <a:endParaRPr b="1" sz="1679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b="1" lang="en" sz="1679"/>
              <a:t>Evaluate and fine-tune the trained model.</a:t>
            </a:r>
            <a:endParaRPr b="1" sz="1679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b="1" lang="en" sz="1679"/>
              <a:t>Apply the trained model to extract temporal expressions and related events from new sentences in the dataset.</a:t>
            </a:r>
            <a:endParaRPr b="1"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87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35800" y="86825"/>
            <a:ext cx="8908200" cy="4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63"/>
              <a:buFont typeface="Arial"/>
              <a:buNone/>
            </a:pPr>
            <a:r>
              <a:rPr b="1" lang="en" sz="285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What is Temporal expression?</a:t>
            </a:r>
            <a:endParaRPr b="1" sz="285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565"/>
              <a:buFont typeface="Arial"/>
              <a:buNone/>
            </a:pPr>
            <a:r>
              <a:t/>
            </a:r>
            <a:endParaRPr b="1" sz="2654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332"/>
              <a:buFont typeface="Arial"/>
              <a:buNone/>
            </a:pPr>
            <a:r>
              <a:rPr lang="en" sz="2426">
                <a:latin typeface="Lora"/>
                <a:ea typeface="Lora"/>
                <a:cs typeface="Lora"/>
                <a:sym typeface="Lora"/>
              </a:rPr>
              <a:t>EX. "Barack Obama (born </a:t>
            </a:r>
            <a:r>
              <a:rPr lang="en" sz="2426">
                <a:highlight>
                  <a:srgbClr val="00FF00"/>
                </a:highlight>
                <a:latin typeface="Lora"/>
                <a:ea typeface="Lora"/>
                <a:cs typeface="Lora"/>
                <a:sym typeface="Lora"/>
              </a:rPr>
              <a:t>August 4, 1961</a:t>
            </a:r>
            <a:r>
              <a:rPr lang="en" sz="2426">
                <a:latin typeface="Lora"/>
                <a:ea typeface="Lora"/>
                <a:cs typeface="Lora"/>
                <a:sym typeface="Lora"/>
              </a:rPr>
              <a:t>) is an American politician who served as the 44th President of the United States from </a:t>
            </a:r>
            <a:r>
              <a:rPr lang="en" sz="2426">
                <a:highlight>
                  <a:srgbClr val="00FF00"/>
                </a:highlight>
                <a:latin typeface="Lora"/>
                <a:ea typeface="Lora"/>
                <a:cs typeface="Lora"/>
                <a:sym typeface="Lora"/>
              </a:rPr>
              <a:t>2009 to 2017</a:t>
            </a:r>
            <a:endParaRPr sz="2426">
              <a:highlight>
                <a:srgbClr val="00FF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26">
              <a:highlight>
                <a:srgbClr val="00FF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26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Examples of  temporal expressions:</a:t>
            </a:r>
            <a:r>
              <a:rPr b="1" lang="en" sz="2826">
                <a:latin typeface="Lora"/>
                <a:ea typeface="Lora"/>
                <a:cs typeface="Lora"/>
                <a:sym typeface="Lora"/>
              </a:rPr>
              <a:t> </a:t>
            </a:r>
            <a:endParaRPr b="1" sz="2826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26">
                <a:latin typeface="Lora"/>
                <a:ea typeface="Lora"/>
                <a:cs typeface="Lora"/>
                <a:sym typeface="Lora"/>
              </a:rPr>
              <a:t>January 2, yesterday, next year, or this morning etc.</a:t>
            </a:r>
            <a:endParaRPr sz="2426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26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Types of Temporal expressions:</a:t>
            </a:r>
            <a:endParaRPr b="1" sz="285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>
              <a:solidFill>
                <a:srgbClr val="980000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413"/>
              <a:buFont typeface="Arial"/>
              <a:buNone/>
            </a:pPr>
            <a:r>
              <a:rPr lang="en" sz="1820">
                <a:latin typeface="Lora"/>
                <a:ea typeface="Lora"/>
                <a:cs typeface="Lora"/>
                <a:sym typeface="Lora"/>
              </a:rPr>
              <a:t>Date Expressions: “January 4”</a:t>
            </a:r>
            <a:endParaRPr sz="182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413"/>
              <a:buFont typeface="Arial"/>
              <a:buNone/>
            </a:pPr>
            <a:r>
              <a:rPr lang="en" sz="1820">
                <a:latin typeface="Lora"/>
                <a:ea typeface="Lora"/>
                <a:cs typeface="Lora"/>
                <a:sym typeface="Lora"/>
              </a:rPr>
              <a:t>Time Expression: “3:30 pm”</a:t>
            </a:r>
            <a:endParaRPr sz="182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413"/>
              <a:buFont typeface="Arial"/>
              <a:buNone/>
            </a:pPr>
            <a:r>
              <a:rPr lang="en" sz="1820">
                <a:latin typeface="Lora"/>
                <a:ea typeface="Lora"/>
                <a:cs typeface="Lora"/>
                <a:sym typeface="Lora"/>
              </a:rPr>
              <a:t>Duration Expression: “last 5 months”</a:t>
            </a:r>
            <a:endParaRPr sz="182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0">
                <a:latin typeface="Lora"/>
                <a:ea typeface="Lora"/>
                <a:cs typeface="Lora"/>
                <a:sym typeface="Lora"/>
              </a:rPr>
              <a:t>Frequency Expression: “every Friday ” </a:t>
            </a:r>
            <a:endParaRPr sz="1194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333175"/>
            <a:ext cx="8520600" cy="5727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What is event?</a:t>
            </a:r>
            <a:endParaRPr b="1" sz="202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8300" y="905875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EX. "Barack Obama (</a:t>
            </a:r>
            <a:r>
              <a:rPr lang="en" sz="1400">
                <a:highlight>
                  <a:srgbClr val="00FF00"/>
                </a:highlight>
                <a:latin typeface="Lora"/>
                <a:ea typeface="Lora"/>
                <a:cs typeface="Lora"/>
                <a:sym typeface="Lora"/>
              </a:rPr>
              <a:t>born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August 4, 1961) is an American politician who served as </a:t>
            </a:r>
            <a:r>
              <a:rPr lang="en" sz="1400">
                <a:highlight>
                  <a:srgbClr val="00FF00"/>
                </a:highlight>
                <a:latin typeface="Lora"/>
                <a:ea typeface="Lora"/>
                <a:cs typeface="Lora"/>
                <a:sym typeface="Lora"/>
              </a:rPr>
              <a:t>the 44th President of the United States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from 2009 to 2017."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Here, Birthdate is a situation event and  presidency is a Duration event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Types of events:</a:t>
            </a:r>
            <a:endParaRPr b="1" sz="200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Situations event: war, floods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Actions event:  operation, attempt, mission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States event: believe, kidnapped, sick.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71500" y="272050"/>
            <a:ext cx="8025300" cy="4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Qsearch Dataset: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ora"/>
              <a:buChar char="●"/>
            </a:pP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 Qsearch dataset is a collection of sentences that have been annotated with entities, quantities, and contexts. 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ora"/>
              <a:buChar char="●"/>
            </a:pP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Temporal data can be include quantities, so took this </a:t>
            </a: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dataset</a:t>
            </a: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12">
                <a:latin typeface="Lora"/>
                <a:ea typeface="Lora"/>
                <a:cs typeface="Lora"/>
                <a:sym typeface="Lora"/>
              </a:rPr>
              <a:t>Ex.</a:t>
            </a:r>
            <a:endParaRPr sz="1712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12">
                <a:latin typeface="Lora"/>
                <a:ea typeface="Lora"/>
                <a:cs typeface="Lora"/>
                <a:sym typeface="Lora"/>
              </a:rPr>
              <a:t>{"sentence_3":"The first stop on his journey through many German prisons and concentration camps was the Welzheim concentration camp ( : de : KZ Welzheim ) , where he spent several weeks in the most miserable living and human conditions .","quantity_1":{"quantity":"(1.000;several weeks;=)","entityStr":"Welzheim","context":["concentration","camp","spent","miserable","living","human","conditions"],"quantityStr":"several weeks"},"heideltime_tag":["&lt;TIMEX3 tid=\"t1\" type=\"DURATION\" value=\"PXW\"&gt;several weeks&lt;/TIMEX3&gt; "],"TE_quantity":[1],"Event":["spent"]}</a:t>
            </a:r>
            <a:endParaRPr sz="1712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268675"/>
            <a:ext cx="8520600" cy="4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Rule Based Model create</a:t>
            </a:r>
            <a:endParaRPr b="1" sz="200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Used for labeling t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emporal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expression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and related event.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Used Heideltime for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Temporal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expression.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Created Rule based model to label event.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433450"/>
            <a:ext cx="85206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Heideltime Rule based Model:</a:t>
            </a:r>
            <a:endParaRPr b="1" sz="202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2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HeidelTime (Str¨otgen and Gertz, 2010) is a multilingual, cross-domain temporal tagger developed at the Database Systems Research Group at Heidelberg University. It extracts temporal expressions from documents and normalizes them according to the TIMEX3 annotation standard.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Example of Normalization Resource : 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normMonth("June") = "06",  normSeason("summer") = "SU"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Accuracy: 85 %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153725"/>
            <a:ext cx="8520600" cy="4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Rule based event extractor:</a:t>
            </a:r>
            <a:endParaRPr b="1" sz="320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 sz="2550">
                <a:highlight>
                  <a:schemeClr val="lt1"/>
                </a:highlight>
                <a:latin typeface="Lora Medium"/>
                <a:ea typeface="Lora Medium"/>
                <a:cs typeface="Lora Medium"/>
                <a:sym typeface="Lora Medium"/>
              </a:rPr>
              <a:t> </a:t>
            </a:r>
            <a:r>
              <a:rPr b="1" lang="en" sz="25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When_temporal_tag_in_quantity_string took</a:t>
            </a:r>
            <a:r>
              <a:rPr b="1" lang="en" sz="25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 verbs from  existed context of sentences from Qsearch dataset.</a:t>
            </a:r>
            <a:endParaRPr b="1" sz="25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●"/>
            </a:pPr>
            <a:r>
              <a:rPr b="1" lang="en" sz="25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The accuracy of the model is about 72%</a:t>
            </a:r>
            <a:endParaRPr b="1" sz="25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" sz="2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Positive example:</a:t>
            </a:r>
            <a:endParaRPr sz="25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t/>
            </a:r>
            <a:endParaRPr sz="25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" sz="2550">
                <a:latin typeface="Lora"/>
                <a:ea typeface="Lora"/>
                <a:cs typeface="Lora"/>
                <a:sym typeface="Lora"/>
              </a:rPr>
              <a:t>{"sentence_3":"The first stop on his journey through many German prisons and concentration camps was the Welzheim concentration camp ( : de : KZ Welzheim ) , where he spent several weeks in the most miserable living and human conditions .","quantity_1":{"quantity":"(1.000;several weeks;=)","entityStr":"Welzheim","context":["concentration","camp","spent","miserable","living","human","conditions"],"quantityStr":"several weeks"},"heideltime_tag":["&lt;TIMEX3 tid=\"t1\" type=\"DURATION\" value=\"PXW\"&gt;several weeks&lt;/TIMEX3&gt; "],"TE_quantity":[1],"Event":["spent"]}</a:t>
            </a:r>
            <a:endParaRPr sz="255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68">
              <a:solidFill>
                <a:srgbClr val="980000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9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00" y="383450"/>
            <a:ext cx="8520600" cy="4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Negative example:</a:t>
            </a:r>
            <a:endParaRPr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"The ship rescued three German airmen outside Harwich harbour on 21 November and returned to port to turn them over the army .","quantity_1":{"quantity":"(21.000;november;=)","entityStr":"Harwich","context":["harbour"],"quantityStr":"21 November"},"quantity_2":{"quantity":"(3.000;german airmen;=)","entityStr":"Harwich","context":["returned","port"],"quantityStr":"three German airmen"},"heideltime_tag":["&lt;TIMEX3 tid=\"t2\" type=\"DATE\" value=\"2022-11-21\"&gt;21 November&lt;/TIMEX3&gt; "],"TE_quantity":[1],"Event":["harbour"]}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Takes verbs from the context of the sentence.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Accuracy: 72%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