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1" r:id="rId2"/>
    <p:sldId id="257" r:id="rId3"/>
    <p:sldId id="258" r:id="rId4"/>
    <p:sldId id="259" r:id="rId5"/>
    <p:sldId id="264" r:id="rId6"/>
    <p:sldId id="265" r:id="rId7"/>
    <p:sldId id="260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ipad K" initials="SK" lastIdx="1" clrIdx="0">
    <p:extLst>
      <p:ext uri="{19B8F6BF-5375-455C-9EA6-DF929625EA0E}">
        <p15:presenceInfo xmlns:p15="http://schemas.microsoft.com/office/powerpoint/2012/main" userId="571ee57be913554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A4C9-B746-4120-A806-CA27A2D6C8CE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51E3-C1B4-4B3E-9583-7E8813CF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9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A4C9-B746-4120-A806-CA27A2D6C8CE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51E3-C1B4-4B3E-9583-7E8813CF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5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A4C9-B746-4120-A806-CA27A2D6C8CE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51E3-C1B4-4B3E-9583-7E8813CF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6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A4C9-B746-4120-A806-CA27A2D6C8CE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51E3-C1B4-4B3E-9583-7E8813CFD7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975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A4C9-B746-4120-A806-CA27A2D6C8CE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51E3-C1B4-4B3E-9583-7E8813CF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7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A4C9-B746-4120-A806-CA27A2D6C8CE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51E3-C1B4-4B3E-9583-7E8813CF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0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A4C9-B746-4120-A806-CA27A2D6C8CE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51E3-C1B4-4B3E-9583-7E8813CF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2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A4C9-B746-4120-A806-CA27A2D6C8CE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51E3-C1B4-4B3E-9583-7E8813CF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1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A4C9-B746-4120-A806-CA27A2D6C8CE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51E3-C1B4-4B3E-9583-7E8813CF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A4C9-B746-4120-A806-CA27A2D6C8CE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51E3-C1B4-4B3E-9583-7E8813CF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A4C9-B746-4120-A806-CA27A2D6C8CE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51E3-C1B4-4B3E-9583-7E8813CF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4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A4C9-B746-4120-A806-CA27A2D6C8CE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51E3-C1B4-4B3E-9583-7E8813CF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9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A4C9-B746-4120-A806-CA27A2D6C8CE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51E3-C1B4-4B3E-9583-7E8813CF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2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A4C9-B746-4120-A806-CA27A2D6C8CE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51E3-C1B4-4B3E-9583-7E8813CF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A4C9-B746-4120-A806-CA27A2D6C8CE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51E3-C1B4-4B3E-9583-7E8813CF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8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A4C9-B746-4120-A806-CA27A2D6C8CE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51E3-C1B4-4B3E-9583-7E8813CF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8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A4C9-B746-4120-A806-CA27A2D6C8CE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51E3-C1B4-4B3E-9583-7E8813CF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0FA4C9-B746-4120-A806-CA27A2D6C8CE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B51E3-C1B4-4B3E-9583-7E8813CFD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2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14C6C-3425-4369-9647-97DA9027A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13" y="345689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          </a:t>
            </a:r>
            <a:r>
              <a:rPr lang="en-US" dirty="0">
                <a:solidFill>
                  <a:srgbClr val="CC00CC"/>
                </a:solidFill>
              </a:rPr>
              <a:t>Face Mask </a:t>
            </a:r>
            <a:r>
              <a:rPr lang="en-US" dirty="0">
                <a:solidFill>
                  <a:srgbClr val="00B0F0"/>
                </a:solidFill>
              </a:rPr>
              <a:t>Detection 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15257-121C-444E-AAF4-F1E499BDF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12" y="4602216"/>
            <a:ext cx="5919476" cy="1003611"/>
          </a:xfrm>
        </p:spPr>
        <p:txBody>
          <a:bodyPr/>
          <a:lstStyle/>
          <a:p>
            <a:endParaRPr lang="en-US" u="sng" dirty="0"/>
          </a:p>
          <a:p>
            <a:r>
              <a:rPr lang="en-US" u="sng" dirty="0">
                <a:solidFill>
                  <a:schemeClr val="accent6"/>
                </a:solidFill>
              </a:rPr>
              <a:t>Presented By,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34854-107D-4E41-AA8C-C1B89B2F1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212" y="5025964"/>
            <a:ext cx="6746488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i-FI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fi-FI" dirty="0">
                <a:solidFill>
                  <a:schemeClr val="bg1">
                    <a:lumMod val="95000"/>
                    <a:lumOff val="5000"/>
                  </a:schemeClr>
                </a:solidFill>
              </a:rPr>
              <a:t>1NH20AI086   -</a:t>
            </a:r>
            <a:r>
              <a:rPr lang="fi-FI" dirty="0"/>
              <a:t> </a:t>
            </a:r>
            <a:r>
              <a:rPr lang="fi-FI" dirty="0">
                <a:solidFill>
                  <a:schemeClr val="bg1">
                    <a:lumMod val="95000"/>
                    <a:lumOff val="5000"/>
                  </a:schemeClr>
                </a:solidFill>
              </a:rPr>
              <a:t>Revuru VENKATA SESHA SAI JASWANTH</a:t>
            </a:r>
            <a:endParaRPr lang="en-US" dirty="0"/>
          </a:p>
          <a:p>
            <a:pPr marL="0" indent="0" algn="l">
              <a:buNone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1NH20AI097   - Shripad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Kathare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 algn="l">
              <a:buNone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1NH20CV016  -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Aritroo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Chowdhury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2DB230-B68A-4F6C-BC68-665E3D3A2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950820" y="4438185"/>
            <a:ext cx="4025590" cy="1201095"/>
          </a:xfrm>
        </p:spPr>
        <p:txBody>
          <a:bodyPr/>
          <a:lstStyle/>
          <a:p>
            <a:pPr algn="r"/>
            <a:r>
              <a:rPr lang="en-US" u="sng" dirty="0">
                <a:solidFill>
                  <a:srgbClr val="7030A0"/>
                </a:solidFill>
              </a:rPr>
              <a:t>Under the Guidance of </a:t>
            </a:r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80E21-4731-4D2C-8CD8-3EDC9F5D89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6015" y="4819666"/>
            <a:ext cx="5670395" cy="22413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Mr.Dinesh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J</a:t>
            </a:r>
          </a:p>
          <a:p>
            <a:pPr marL="0" indent="0" algn="r">
              <a:buNone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Assistant Professor</a:t>
            </a:r>
          </a:p>
          <a:p>
            <a:pPr marL="0" indent="0" algn="r">
              <a:buNone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Department of AI &amp; ML</a:t>
            </a:r>
          </a:p>
          <a:p>
            <a:pPr marL="0" indent="0" algn="r">
              <a:buNone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NHCE</a:t>
            </a:r>
          </a:p>
          <a:p>
            <a:endParaRPr lang="en-IN" dirty="0"/>
          </a:p>
        </p:txBody>
      </p:sp>
      <p:pic>
        <p:nvPicPr>
          <p:cNvPr id="7" name="Google Shape;228;p13">
            <a:extLst>
              <a:ext uri="{FF2B5EF4-FFF2-40B4-BE49-F238E27FC236}">
                <a16:creationId xmlns:a16="http://schemas.microsoft.com/office/drawing/2014/main" id="{4135654D-072B-4575-9CA5-F7D9832E0ECA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5681" y="345689"/>
            <a:ext cx="587217" cy="591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60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7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7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7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28;p13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006" y="452718"/>
            <a:ext cx="646578" cy="650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7030A0"/>
                </a:solidFill>
              </a:rPr>
              <a:t>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39515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Objective</a:t>
            </a:r>
          </a:p>
          <a:p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Literature Survey</a:t>
            </a:r>
          </a:p>
          <a:p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Proposed work</a:t>
            </a:r>
          </a:p>
        </p:txBody>
      </p:sp>
    </p:spTree>
    <p:extLst>
      <p:ext uri="{BB962C8B-B14F-4D97-AF65-F5344CB8AC3E}">
        <p14:creationId xmlns:p14="http://schemas.microsoft.com/office/powerpoint/2010/main" val="28187436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28;p13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392" y="452718"/>
            <a:ext cx="657657" cy="661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7030A0"/>
                </a:solidFill>
              </a:rPr>
              <a:t>Objective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0722" y="1853248"/>
            <a:ext cx="11930703" cy="4893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•	To Identify people who had covered the faces with mask properly.  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•	To stop the spreading of COVID-19 disease.  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•	To make sure people are following correct 	rules and precautions of          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COVID-19. 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•	To make life easier with the help of computer 	programming.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3190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28;p13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4092" y="452718"/>
            <a:ext cx="632505" cy="63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7030A0"/>
                </a:solidFill>
              </a:rPr>
              <a:t>Literature Survey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5327" y="1650380"/>
            <a:ext cx="11653024" cy="4984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2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Rosebrock</a:t>
            </a:r>
            <a:r>
              <a:rPr lang="en-US" sz="28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A., 2020. COVID-19: Face Mask Detector With </a:t>
            </a:r>
            <a:r>
              <a:rPr lang="en-US" sz="2800" kern="12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28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kern="12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8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kern="12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28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    Deep Learning </a:t>
            </a:r>
            <a:r>
              <a:rPr lang="en-US" sz="2800" kern="12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8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800" kern="12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Pyimagesearch</a:t>
            </a:r>
            <a:endParaRPr lang="en-US" sz="2800" kern="1200" dirty="0">
              <a:solidFill>
                <a:srgbClr val="00000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Haddad, J., 2020. How I Built A Face Mask Detector For COVID-19 Using </a:t>
            </a:r>
            <a:r>
              <a:rPr lang="en-US" sz="2800" kern="12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28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Lightning.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kern="1200" dirty="0">
              <a:solidFill>
                <a:srgbClr val="00000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Vu, N. S., and </a:t>
            </a:r>
            <a:r>
              <a:rPr lang="en-US" sz="2800" kern="120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Caplier</a:t>
            </a:r>
            <a:r>
              <a:rPr lang="en-US" sz="28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A. (2010, September). Face recognition with patterns of oriented edge magnitudes. (pp. 313-326). Springer, Berlin, Heidelberg</a:t>
            </a:r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800" kern="1200" dirty="0">
              <a:solidFill>
                <a:srgbClr val="00000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kern="1200" dirty="0">
              <a:solidFill>
                <a:srgbClr val="000000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28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1CA89C-1180-4ED0-AA5C-7ED7C6461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66" y="1293541"/>
            <a:ext cx="11887199" cy="5151863"/>
          </a:xfrm>
        </p:spPr>
        <p:txBody>
          <a:bodyPr/>
          <a:lstStyle/>
          <a:p>
            <a:pPr marL="342900" lvl="0" indent="-342900"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2400" kern="120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</a:rPr>
              <a:t>Facial landmarks allow us to automatically infer the location of facial structures, including:</a:t>
            </a:r>
            <a:br>
              <a:rPr lang="en-IN" sz="2400" kern="1200" dirty="0">
                <a:solidFill>
                  <a:schemeClr val="bg1"/>
                </a:solidFill>
                <a:latin typeface="+mn-lt"/>
                <a:ea typeface="Times New Roman" panose="02020603050405020304" pitchFamily="18" charset="0"/>
              </a:rPr>
            </a:br>
            <a:br>
              <a:rPr lang="en-IN" sz="2400" dirty="0">
                <a:solidFill>
                  <a:schemeClr val="bg1"/>
                </a:solidFill>
                <a:latin typeface="+mn-lt"/>
                <a:ea typeface="Times New Roman" panose="02020603050405020304" pitchFamily="18" charset="0"/>
              </a:rPr>
            </a:br>
            <a:r>
              <a:rPr lang="en-US" sz="2400" kern="120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Eyes</a:t>
            </a:r>
            <a:br>
              <a:rPr lang="en-IN" sz="240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kern="120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Eyebrows</a:t>
            </a:r>
            <a:br>
              <a:rPr lang="en-IN" sz="240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kern="120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Nose</a:t>
            </a:r>
            <a:br>
              <a:rPr lang="en-IN" sz="240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kern="120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Mouth</a:t>
            </a:r>
            <a:br>
              <a:rPr lang="en-IN" sz="240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kern="120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Jawline</a:t>
            </a:r>
            <a:br>
              <a:rPr lang="en-IN" sz="240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kern="120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</a:rPr>
              <a:t>To use facial landmarks to build a dataset of faces wearing face masks, we need to first start with an image of a person </a:t>
            </a:r>
            <a:r>
              <a:rPr lang="en-US" sz="2400" i="1" kern="120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</a:rPr>
              <a:t>not</a:t>
            </a:r>
            <a:r>
              <a:rPr lang="en-US" sz="2400" kern="120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</a:rPr>
              <a:t> wearing a face mask</a:t>
            </a:r>
            <a:br>
              <a:rPr lang="en-IN" sz="440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5" name="Google Shape;228;p13">
            <a:extLst>
              <a:ext uri="{FF2B5EF4-FFF2-40B4-BE49-F238E27FC236}">
                <a16:creationId xmlns:a16="http://schemas.microsoft.com/office/drawing/2014/main" id="{959CB78D-7CC8-4E59-8678-F8F9E4679064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4092" y="452718"/>
            <a:ext cx="632505" cy="63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0395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DDC6EE-08B7-4854-9EB2-E4A9BF6F8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646111" y="345688"/>
            <a:ext cx="9404723" cy="10703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4DFA90-7C2A-44EB-AAF0-7841ED036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12" y="1449659"/>
            <a:ext cx="11976410" cy="5519853"/>
          </a:xfrm>
        </p:spPr>
        <p:txBody>
          <a:bodyPr/>
          <a:lstStyle/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From there, we apply face detection to compute the bounding box location of the face in the image</a:t>
            </a:r>
            <a:br>
              <a:rPr lang="en-US" sz="2000" dirty="0">
                <a:solidFill>
                  <a:schemeClr val="bg1"/>
                </a:solidFill>
                <a:latin typeface="+mn-lt"/>
              </a:rPr>
            </a:br>
            <a:endParaRPr lang="en-US" sz="2000" dirty="0">
              <a:solidFill>
                <a:schemeClr val="bg1"/>
              </a:solidFill>
              <a:latin typeface="+mn-lt"/>
            </a:endParaRPr>
          </a:p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Next, we need an image of a mask (with a transparent background) such as the one below</a:t>
            </a:r>
            <a:br>
              <a:rPr lang="en-US" sz="2000" dirty="0">
                <a:solidFill>
                  <a:schemeClr val="bg1"/>
                </a:solidFill>
                <a:latin typeface="+mn-lt"/>
              </a:rPr>
            </a:br>
            <a:endParaRPr lang="en-US" sz="2000" dirty="0">
              <a:solidFill>
                <a:schemeClr val="bg1"/>
              </a:solidFill>
              <a:latin typeface="+mn-lt"/>
            </a:endParaRPr>
          </a:p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This mask will be </a:t>
            </a:r>
            <a:r>
              <a:rPr lang="en-US" sz="2000" i="1" dirty="0">
                <a:solidFill>
                  <a:schemeClr val="bg1"/>
                </a:solidFill>
                <a:latin typeface="+mn-lt"/>
              </a:rPr>
              <a:t>automatically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 applied to the face by using the facial landmarks (namely the points along the chin and nose) to compute </a:t>
            </a:r>
            <a:r>
              <a:rPr lang="en-US" sz="2000" i="1" dirty="0">
                <a:solidFill>
                  <a:schemeClr val="bg1"/>
                </a:solidFill>
                <a:latin typeface="+mn-lt"/>
              </a:rPr>
              <a:t>where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 the mask will be placed</a:t>
            </a:r>
            <a:endParaRPr lang="en-US" dirty="0">
              <a:solidFill>
                <a:schemeClr val="bg1"/>
              </a:solidFill>
              <a:latin typeface="+mn-lt"/>
            </a:endParaRPr>
          </a:p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1"/>
              </a:solidFill>
              <a:latin typeface="+mn-lt"/>
            </a:endParaRPr>
          </a:p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The mask is then resized and rotated, placing it on the face</a:t>
            </a:r>
            <a:br>
              <a:rPr lang="en-IN" sz="2000" dirty="0">
                <a:solidFill>
                  <a:schemeClr val="bg1"/>
                </a:solidFill>
                <a:latin typeface="+mn-lt"/>
              </a:rPr>
            </a:br>
            <a:endParaRPr lang="en-IN" dirty="0"/>
          </a:p>
        </p:txBody>
      </p:sp>
      <p:pic>
        <p:nvPicPr>
          <p:cNvPr id="3" name="Google Shape;228;p13">
            <a:extLst>
              <a:ext uri="{FF2B5EF4-FFF2-40B4-BE49-F238E27FC236}">
                <a16:creationId xmlns:a16="http://schemas.microsoft.com/office/drawing/2014/main" id="{BA324C43-7E0F-4ED6-8904-ECFDD3A7177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4092" y="452718"/>
            <a:ext cx="632505" cy="63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90616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28;p13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5243" y="452718"/>
            <a:ext cx="576139" cy="579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7030A0"/>
                </a:solidFill>
              </a:rPr>
              <a:t>Proposed work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18BDD-BFD8-41DF-9982-2958BA732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38508"/>
            <a:ext cx="12192000" cy="5932448"/>
          </a:xfrm>
        </p:spPr>
        <p:txBody>
          <a:bodyPr/>
          <a:lstStyle/>
          <a:p>
            <a:pPr>
              <a:buClr>
                <a:schemeClr val="bg1">
                  <a:lumMod val="95000"/>
                  <a:lumOff val="5000"/>
                </a:schemeClr>
              </a:buClr>
              <a:buSzPct val="850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The model proposed here is designed and modeled using python libraries namely </a:t>
            </a:r>
            <a:r>
              <a:rPr lang="en-US" dirty="0" err="1">
                <a:solidFill>
                  <a:schemeClr val="bg1"/>
                </a:solidFill>
              </a:rPr>
              <a:t>Tensorflow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pPr marL="0" indent="0">
              <a:buClr>
                <a:schemeClr val="bg1">
                  <a:lumMod val="95000"/>
                  <a:lumOff val="5000"/>
                </a:schemeClr>
              </a:buClr>
              <a:buSzPct val="85000"/>
              <a:buNone/>
            </a:pPr>
            <a:r>
              <a:rPr lang="en-US" dirty="0">
                <a:solidFill>
                  <a:schemeClr val="bg1"/>
                </a:solidFill>
              </a:rPr>
              <a:t>      </a:t>
            </a:r>
            <a:r>
              <a:rPr lang="en-US" dirty="0" err="1">
                <a:solidFill>
                  <a:schemeClr val="bg1"/>
                </a:solidFill>
              </a:rPr>
              <a:t>Keras</a:t>
            </a:r>
            <a:r>
              <a:rPr lang="en-US" dirty="0">
                <a:solidFill>
                  <a:schemeClr val="bg1"/>
                </a:solidFill>
              </a:rPr>
              <a:t> and OpenCV. </a:t>
            </a:r>
          </a:p>
          <a:p>
            <a:pPr marL="0" indent="0">
              <a:buClr>
                <a:schemeClr val="bg1">
                  <a:lumMod val="85000"/>
                  <a:lumOff val="15000"/>
                </a:schemeClr>
              </a:buCl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>
                  <a:lumMod val="85000"/>
                  <a:lumOff val="1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The model is trained with a dataset of images with two class, with mask and without mask. The</a:t>
            </a:r>
          </a:p>
          <a:p>
            <a:pPr marL="0" indent="0">
              <a:buClr>
                <a:schemeClr val="bg1">
                  <a:lumMod val="85000"/>
                  <a:lumOff val="15000"/>
                </a:schemeClr>
              </a:buClr>
              <a:buNone/>
            </a:pPr>
            <a:r>
              <a:rPr lang="en-US" dirty="0">
                <a:solidFill>
                  <a:schemeClr val="bg1"/>
                </a:solidFill>
              </a:rPr>
              <a:t>      dataset has 993 images of with mask and 1918 images of without mask . </a:t>
            </a:r>
          </a:p>
          <a:p>
            <a:pPr marL="0" indent="0">
              <a:buClr>
                <a:schemeClr val="bg1">
                  <a:lumMod val="85000"/>
                  <a:lumOff val="15000"/>
                </a:schemeClr>
              </a:buCl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>
                  <a:lumMod val="85000"/>
                  <a:lumOff val="1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First we feed the dataset in the model,  which trains the model on the given dataset. Then we </a:t>
            </a:r>
          </a:p>
          <a:p>
            <a:pPr marL="0" indent="0">
              <a:buClr>
                <a:schemeClr val="bg1">
                  <a:lumMod val="85000"/>
                  <a:lumOff val="15000"/>
                </a:schemeClr>
              </a:buClr>
              <a:buNone/>
            </a:pPr>
            <a:r>
              <a:rPr lang="en-US" dirty="0">
                <a:solidFill>
                  <a:schemeClr val="bg1"/>
                </a:solidFill>
              </a:rPr>
              <a:t>      run the detection program, which turns on the video stream, captures  the frames      </a:t>
            </a:r>
          </a:p>
          <a:p>
            <a:pPr marL="0" indent="0">
              <a:buClr>
                <a:schemeClr val="bg1">
                  <a:lumMod val="85000"/>
                  <a:lumOff val="15000"/>
                </a:schemeClr>
              </a:buClr>
              <a:buNone/>
            </a:pPr>
            <a:r>
              <a:rPr lang="en-US" dirty="0">
                <a:solidFill>
                  <a:schemeClr val="bg1"/>
                </a:solidFill>
              </a:rPr>
              <a:t>      continuously from the video stream with an anchor box using object detection  process. </a:t>
            </a:r>
          </a:p>
          <a:p>
            <a:pPr marL="0" indent="0">
              <a:buClr>
                <a:schemeClr val="bg1">
                  <a:lumMod val="85000"/>
                  <a:lumOff val="15000"/>
                </a:schemeClr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220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427602-65C5-4C9C-BE4D-BA29EDAD8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71" y="1594624"/>
            <a:ext cx="11541512" cy="501804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It can be connected with any surveillance system installed at your </a:t>
            </a:r>
            <a:r>
              <a:rPr lang="en-US" sz="20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premise.The</a:t>
            </a: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system </a:t>
            </a:r>
            <a:b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b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sends an alert message to the authorized person if someone has entered the premises </a:t>
            </a:r>
            <a:b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b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without a face mask. And the data stored can be </a:t>
            </a:r>
            <a:r>
              <a:rPr lang="en-US" sz="20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accesed</a:t>
            </a: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anytime.</a:t>
            </a:r>
            <a:endParaRPr lang="en-IN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Google Shape;228;p13">
            <a:extLst>
              <a:ext uri="{FF2B5EF4-FFF2-40B4-BE49-F238E27FC236}">
                <a16:creationId xmlns:a16="http://schemas.microsoft.com/office/drawing/2014/main" id="{FAFD452F-95DE-47B0-A1F7-2BD85505F60E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5243" y="452718"/>
            <a:ext cx="576139" cy="579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1139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13F0-4F6B-43CD-8C1F-0350E8EDF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59" y="446049"/>
            <a:ext cx="11954107" cy="6311590"/>
          </a:xfrm>
        </p:spPr>
        <p:txBody>
          <a:bodyPr/>
          <a:lstStyle/>
          <a:p>
            <a:r>
              <a:rPr lang="en-IN" sz="6000" dirty="0">
                <a:latin typeface="Arial Rounded MT Bold" panose="020F0704030504030204" pitchFamily="34" charset="0"/>
              </a:rPr>
              <a:t>                 </a:t>
            </a:r>
            <a:r>
              <a:rPr lang="en-IN" sz="6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THANK</a:t>
            </a:r>
            <a:r>
              <a:rPr lang="en-IN" sz="6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IN" sz="60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YOU</a:t>
            </a:r>
            <a:br>
              <a:rPr lang="en-IN" sz="6000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br>
              <a:rPr lang="en-IN" sz="6000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br>
              <a:rPr lang="en-IN" sz="6000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br>
              <a:rPr lang="en-IN" sz="6000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IN" sz="6000" dirty="0">
                <a:solidFill>
                  <a:srgbClr val="CC00CC"/>
                </a:solidFill>
                <a:latin typeface="Arial Rounded MT Bold" panose="020F0704030504030204" pitchFamily="34" charset="0"/>
              </a:rPr>
              <a:t>WEAR</a:t>
            </a:r>
            <a:r>
              <a:rPr lang="en-IN" sz="60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                                    </a:t>
            </a:r>
            <a:r>
              <a:rPr lang="en-IN" sz="6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MASK</a:t>
            </a:r>
            <a:endParaRPr lang="en-IN" sz="60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52C2C-1E53-4B85-9108-0FAA2D26B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9073" y="4226312"/>
            <a:ext cx="11285033" cy="1793487"/>
          </a:xfrm>
        </p:spPr>
        <p:txBody>
          <a:bodyPr>
            <a:noAutofit/>
          </a:bodyPr>
          <a:lstStyle/>
          <a:p>
            <a:r>
              <a:rPr lang="en-IN" sz="10000" dirty="0"/>
              <a:t>       </a:t>
            </a:r>
          </a:p>
          <a:p>
            <a:r>
              <a:rPr lang="en-IN" sz="10000" dirty="0"/>
              <a:t>       </a:t>
            </a:r>
            <a:r>
              <a:rPr lang="en-IN" sz="10000" dirty="0">
                <a:solidFill>
                  <a:srgbClr val="FF0000"/>
                </a:solidFill>
              </a:rPr>
              <a:t>STAY</a:t>
            </a:r>
            <a:r>
              <a:rPr lang="en-IN" sz="10000" dirty="0"/>
              <a:t> SAFE</a:t>
            </a:r>
          </a:p>
        </p:txBody>
      </p:sp>
      <p:pic>
        <p:nvPicPr>
          <p:cNvPr id="5" name="Google Shape;228;p13">
            <a:extLst>
              <a:ext uri="{FF2B5EF4-FFF2-40B4-BE49-F238E27FC236}">
                <a16:creationId xmlns:a16="http://schemas.microsoft.com/office/drawing/2014/main" id="{616FF16A-E940-49C2-994C-0307D23946E1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5243" y="452718"/>
            <a:ext cx="576139" cy="579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18383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472</TotalTime>
  <Words>501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Rounded MT Bold</vt:lpstr>
      <vt:lpstr>Calibri Light</vt:lpstr>
      <vt:lpstr>Century Gothic</vt:lpstr>
      <vt:lpstr>Times New Roman</vt:lpstr>
      <vt:lpstr>Wingdings</vt:lpstr>
      <vt:lpstr>Wingdings 3</vt:lpstr>
      <vt:lpstr>Ion</vt:lpstr>
      <vt:lpstr>          Face Mask Detection </vt:lpstr>
      <vt:lpstr>Outline</vt:lpstr>
      <vt:lpstr>Objective </vt:lpstr>
      <vt:lpstr>Literature Survey </vt:lpstr>
      <vt:lpstr>Facial landmarks allow us to automatically infer the location of facial structures, including:  Eyes Eyebrows Nose Mouth Jawline  To use facial landmarks to build a dataset of faces wearing face masks, we need to first start with an image of a person not wearing a face mask </vt:lpstr>
      <vt:lpstr>PowerPoint Presentation</vt:lpstr>
      <vt:lpstr>Proposed work </vt:lpstr>
      <vt:lpstr>It can be connected with any surveillance system installed at your premise.The system   sends an alert message to the authorized person if someone has entered the premises   without a face mask. And the data stored can be accesed anytime.</vt:lpstr>
      <vt:lpstr>                 THANK YOU    WEAR                                     MASK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project</dc:title>
  <dc:creator>HAI</dc:creator>
  <cp:lastModifiedBy>Shripad K</cp:lastModifiedBy>
  <cp:revision>23</cp:revision>
  <dcterms:created xsi:type="dcterms:W3CDTF">2021-11-24T10:40:34Z</dcterms:created>
  <dcterms:modified xsi:type="dcterms:W3CDTF">2021-12-28T17:58:01Z</dcterms:modified>
</cp:coreProperties>
</file>