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
      <p:font typeface="Lato Light"/>
      <p:regular r:id="rId30"/>
      <p:bold r:id="rId31"/>
      <p:italic r:id="rId32"/>
      <p:boldItalic r:id="rId33"/>
    </p:embeddedFont>
    <p:embeddedFont>
      <p:font typeface="Lato Black"/>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6.xml"/><Relationship Id="rId33" Type="http://schemas.openxmlformats.org/officeDocument/2006/relationships/font" Target="fonts/LatoLight-boldItalic.fntdata"/><Relationship Id="rId10" Type="http://schemas.openxmlformats.org/officeDocument/2006/relationships/slide" Target="slides/slide5.xml"/><Relationship Id="rId32" Type="http://schemas.openxmlformats.org/officeDocument/2006/relationships/font" Target="fonts/LatoLight-italic.fntdata"/><Relationship Id="rId13" Type="http://schemas.openxmlformats.org/officeDocument/2006/relationships/slide" Target="slides/slide8.xml"/><Relationship Id="rId35" Type="http://schemas.openxmlformats.org/officeDocument/2006/relationships/font" Target="fonts/LatoBlack-boldItalic.fntdata"/><Relationship Id="rId12" Type="http://schemas.openxmlformats.org/officeDocument/2006/relationships/slide" Target="slides/slide7.xml"/><Relationship Id="rId34" Type="http://schemas.openxmlformats.org/officeDocument/2006/relationships/font" Target="fonts/LatoBlack-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5a37de11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5a37de11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5a37de11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5a37de11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ato"/>
                <a:ea typeface="Lato"/>
                <a:cs typeface="Lato"/>
                <a:sym typeface="Lato"/>
              </a:rPr>
              <a:t>Vidya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5328f6ea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5328f6ea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t>
            </a:r>
            <a:endParaRPr/>
          </a:p>
          <a:p>
            <a:pPr indent="0" lvl="0" marL="0" rtl="0" algn="l">
              <a:spcBef>
                <a:spcPts val="0"/>
              </a:spcBef>
              <a:spcAft>
                <a:spcPts val="0"/>
              </a:spcAft>
              <a:buNone/>
            </a:pPr>
            <a:r>
              <a:rPr lang="en"/>
              <a:t>I</a:t>
            </a:r>
            <a:r>
              <a:rPr lang="en"/>
              <a:t> focused on decision tree models and took a go at 3 variations. My target audience was airline industry professionals to help them forecast delays.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baseline model test </a:t>
            </a:r>
            <a:r>
              <a:rPr lang="en"/>
              <a:t>accuracy was lowest at 71%, ADA was in between at 74%, and the tuned model was highest at 79%.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When we dig deeper we see that: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baseline model correctly predicted 77% of on-time flights, but also had 24% false positives, mislabeling on-time flights as delayed.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tuned model improved the false positives down to just 5%, but missed 39% of actual delays.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AdaBoost model was a balance - it had 18% false positives and 51% true positives.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Overall, the tuned model performed best, with 95% true positives for on-time flights and 55% true positives for delays.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initial results show machine learning can forecast delays fairly accurately, with ~75% overall accuracy across the models.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5a37de11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5a37de11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5328f6ea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5328f6ea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5328f6ea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5328f6ea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5328f6ea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5328f6ea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5a37de11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5a37de11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5a37de1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5a37de1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5a37de1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5a37de1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ato"/>
                <a:ea typeface="Lato"/>
                <a:cs typeface="Lato"/>
                <a:sym typeface="Lato"/>
              </a:rPr>
              <a:t>Alej: As you can see in the visuals displayed, we focused on the top 5 airports and airlines for our analysis.</a:t>
            </a:r>
            <a:br>
              <a:rPr lang="en" sz="1400">
                <a:solidFill>
                  <a:schemeClr val="dk1"/>
                </a:solidFill>
                <a:latin typeface="Lato"/>
                <a:ea typeface="Lato"/>
                <a:cs typeface="Lato"/>
                <a:sym typeface="Lato"/>
              </a:rPr>
            </a:br>
            <a:endParaRPr sz="1400">
              <a:solidFill>
                <a:schemeClr val="dk1"/>
              </a:solidFill>
              <a:latin typeface="Lato"/>
              <a:ea typeface="Lato"/>
              <a:cs typeface="Lato"/>
              <a:sym typeface="Lato"/>
            </a:endParaRPr>
          </a:p>
          <a:p>
            <a:pPr indent="0" lvl="0" marL="0" rtl="0" algn="l">
              <a:spcBef>
                <a:spcPts val="0"/>
              </a:spcBef>
              <a:spcAft>
                <a:spcPts val="0"/>
              </a:spcAft>
              <a:buNone/>
            </a:pPr>
            <a:r>
              <a:rPr lang="en" sz="1400">
                <a:solidFill>
                  <a:schemeClr val="dk1"/>
                </a:solidFill>
                <a:latin typeface="Lato"/>
                <a:ea typeface="Lato"/>
                <a:cs typeface="Lato"/>
                <a:sym typeface="Lato"/>
              </a:rPr>
              <a:t>We honed in on the dataset to simplify analysis and ease data management. Accuracy would be  improved as we observe consistent delay patterns among the top 5. This leads to better predictions. Lastly, our focus on Relevance – mirrors common experiences for more practical predictions. </a:t>
            </a:r>
            <a:br>
              <a:rPr lang="en" sz="1400">
                <a:solidFill>
                  <a:schemeClr val="dk1"/>
                </a:solidFill>
                <a:latin typeface="Lato"/>
                <a:ea typeface="Lato"/>
                <a:cs typeface="Lato"/>
                <a:sym typeface="Lato"/>
              </a:rPr>
            </a:br>
            <a:br>
              <a:rPr lang="en" sz="1400">
                <a:solidFill>
                  <a:schemeClr val="dk1"/>
                </a:solidFill>
                <a:latin typeface="Lato"/>
                <a:ea typeface="Lato"/>
                <a:cs typeface="Lato"/>
                <a:sym typeface="Lato"/>
              </a:rPr>
            </a:br>
            <a:r>
              <a:rPr lang="en" sz="1400">
                <a:solidFill>
                  <a:schemeClr val="dk1"/>
                </a:solidFill>
                <a:latin typeface="Lato"/>
                <a:ea typeface="Lato"/>
                <a:cs typeface="Lato"/>
                <a:sym typeface="Lato"/>
              </a:rPr>
              <a:t>Some of the key insights shown here are:</a:t>
            </a:r>
            <a:br>
              <a:rPr lang="en" sz="1400">
                <a:solidFill>
                  <a:schemeClr val="dk1"/>
                </a:solidFill>
                <a:latin typeface="Lato"/>
                <a:ea typeface="Lato"/>
                <a:cs typeface="Lato"/>
                <a:sym typeface="Lato"/>
              </a:rPr>
            </a:br>
            <a:br>
              <a:rPr lang="en" sz="1400">
                <a:solidFill>
                  <a:schemeClr val="dk1"/>
                </a:solidFill>
                <a:latin typeface="Lato"/>
                <a:ea typeface="Lato"/>
                <a:cs typeface="Lato"/>
                <a:sym typeface="Lato"/>
              </a:rPr>
            </a:br>
            <a:r>
              <a:rPr lang="en" sz="1400">
                <a:solidFill>
                  <a:schemeClr val="dk1"/>
                </a:solidFill>
                <a:latin typeface="Lato"/>
                <a:ea typeface="Lato"/>
                <a:cs typeface="Lato"/>
                <a:sym typeface="Lato"/>
              </a:rPr>
              <a:t>Traveling with Delta Airlines is above and beyond the best. 4 of 7 days the average arrival is early. You don’t want to fly to Ohare on a Monday. There, Most days you’re looking at a delay. Travelers on Saturdays and Wednesdays arrive on time more often. </a:t>
            </a:r>
            <a:endParaRPr sz="1400">
              <a:solidFill>
                <a:schemeClr val="dk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5a37de1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5a37de1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Ajay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5a37de11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5a37de11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a37de11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a37de11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5a37de11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a37de11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328f6ea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328f6ea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Ajay: Total of 3090 parameters and 6 layers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5a37de1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5a37de1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Shridhar: </a:t>
            </a:r>
            <a:endParaRPr sz="14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1.jp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hyperlink" Target="https://public.tableau.com/app/profile/alejandro.gutierrez4671/viz/2018Top5BusiestAirportFlightDelaysAnalysis/2018Top5BusiestAirportsFlightDelayAnalysis?publish=y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kaggle.com/datasets/yuanyuwendymu/airline-delay-and-cancellation-data-2009-2018?select=2018.csv" TargetMode="External"/><Relationship Id="rId4" Type="http://schemas.openxmlformats.org/officeDocument/2006/relationships/hyperlink" Target="https://www.ncei.noaa.gov/cdo-web/search?datasetid=GHC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0" y="0"/>
            <a:ext cx="4562400" cy="5143500"/>
          </a:xfrm>
          <a:prstGeom prst="rect">
            <a:avLst/>
          </a:prstGeom>
          <a:solidFill>
            <a:srgbClr val="0B23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rotWithShape="1">
          <a:blip r:embed="rId3">
            <a:alphaModFix/>
          </a:blip>
          <a:srcRect b="0" l="11083" r="16948" t="0"/>
          <a:stretch/>
        </p:blipFill>
        <p:spPr>
          <a:xfrm>
            <a:off x="4076700" y="0"/>
            <a:ext cx="5067300" cy="5143500"/>
          </a:xfrm>
          <a:prstGeom prst="rect">
            <a:avLst/>
          </a:prstGeom>
          <a:noFill/>
          <a:ln>
            <a:noFill/>
          </a:ln>
        </p:spPr>
      </p:pic>
      <p:sp>
        <p:nvSpPr>
          <p:cNvPr id="61" name="Google Shape;61;p13"/>
          <p:cNvSpPr txBox="1"/>
          <p:nvPr/>
        </p:nvSpPr>
        <p:spPr>
          <a:xfrm>
            <a:off x="184150" y="1358900"/>
            <a:ext cx="3657600" cy="152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lt1"/>
                </a:solidFill>
                <a:latin typeface="Lato Black"/>
                <a:ea typeface="Lato Black"/>
                <a:cs typeface="Lato Black"/>
                <a:sym typeface="Lato Black"/>
              </a:rPr>
              <a:t>Flight Ahead</a:t>
            </a:r>
            <a:endParaRPr sz="4200">
              <a:solidFill>
                <a:schemeClr val="lt1"/>
              </a:solidFill>
              <a:latin typeface="Lato Black"/>
              <a:ea typeface="Lato Black"/>
              <a:cs typeface="Lato Black"/>
              <a:sym typeface="Lato Black"/>
            </a:endParaRPr>
          </a:p>
          <a:p>
            <a:pPr indent="0" lvl="0" marL="0" rtl="0" algn="l">
              <a:lnSpc>
                <a:spcPct val="115000"/>
              </a:lnSpc>
              <a:spcBef>
                <a:spcPts val="1000"/>
              </a:spcBef>
              <a:spcAft>
                <a:spcPts val="0"/>
              </a:spcAft>
              <a:buNone/>
            </a:pPr>
            <a:r>
              <a:rPr lang="en" sz="1700">
                <a:solidFill>
                  <a:schemeClr val="lt1"/>
                </a:solidFill>
                <a:latin typeface="Lato"/>
                <a:ea typeface="Lato"/>
                <a:cs typeface="Lato"/>
                <a:sym typeface="Lato"/>
              </a:rPr>
              <a:t>Predict Flight Delays Before </a:t>
            </a:r>
            <a:endParaRPr sz="17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700">
                <a:solidFill>
                  <a:schemeClr val="lt1"/>
                </a:solidFill>
                <a:latin typeface="Lato"/>
                <a:ea typeface="Lato"/>
                <a:cs typeface="Lato"/>
                <a:sym typeface="Lato"/>
              </a:rPr>
              <a:t>Getting to the Airport</a:t>
            </a:r>
            <a:endParaRPr sz="1700">
              <a:solidFill>
                <a:schemeClr val="lt1"/>
              </a:solidFill>
              <a:latin typeface="Lato"/>
              <a:ea typeface="Lato"/>
              <a:cs typeface="Lato"/>
              <a:sym typeface="Lato"/>
            </a:endParaRPr>
          </a:p>
        </p:txBody>
      </p:sp>
      <p:sp>
        <p:nvSpPr>
          <p:cNvPr id="62" name="Google Shape;62;p13"/>
          <p:cNvSpPr txBox="1"/>
          <p:nvPr/>
        </p:nvSpPr>
        <p:spPr>
          <a:xfrm>
            <a:off x="184150" y="3898900"/>
            <a:ext cx="377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Contributors: Vidya Gadave, Shridhar Kamat,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Ajay Gopalkrishna, Brandon Reed,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Raymond Darrough, Alejandro Gutierrez,</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João Pedro Fortunato</a:t>
            </a:r>
            <a:endParaRPr>
              <a:solidFill>
                <a:schemeClr val="lt1"/>
              </a:solidFill>
              <a:latin typeface="Lato"/>
              <a:ea typeface="Lato"/>
              <a:cs typeface="Lato"/>
              <a:sym typeface="Lato"/>
            </a:endParaRPr>
          </a:p>
        </p:txBody>
      </p:sp>
      <p:sp>
        <p:nvSpPr>
          <p:cNvPr id="63" name="Google Shape;63;p13"/>
          <p:cNvSpPr txBox="1"/>
          <p:nvPr/>
        </p:nvSpPr>
        <p:spPr>
          <a:xfrm>
            <a:off x="5295900" y="4451900"/>
            <a:ext cx="3771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lt1"/>
                </a:solidFill>
                <a:latin typeface="Lato"/>
                <a:ea typeface="Lato"/>
                <a:cs typeface="Lato"/>
                <a:sym typeface="Lato"/>
              </a:rPr>
              <a:t>UCB Data Analytics Boot Camp</a:t>
            </a:r>
            <a:endParaRPr>
              <a:solidFill>
                <a:schemeClr val="lt1"/>
              </a:solidFill>
              <a:latin typeface="Lato"/>
              <a:ea typeface="Lato"/>
              <a:cs typeface="Lato"/>
              <a:sym typeface="Lato"/>
            </a:endParaRPr>
          </a:p>
          <a:p>
            <a:pPr indent="0" lvl="0" marL="0" rtl="0" algn="r">
              <a:spcBef>
                <a:spcPts val="0"/>
              </a:spcBef>
              <a:spcAft>
                <a:spcPts val="0"/>
              </a:spcAft>
              <a:buNone/>
            </a:pPr>
            <a:r>
              <a:rPr lang="en">
                <a:solidFill>
                  <a:schemeClr val="lt1"/>
                </a:solidFill>
                <a:latin typeface="Lato"/>
                <a:ea typeface="Lato"/>
                <a:cs typeface="Lato"/>
                <a:sym typeface="Lato"/>
              </a:rPr>
              <a:t>Project 04, Group 04 | August 21, 2023</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836100" y="1422500"/>
            <a:ext cx="4269300" cy="3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Predicting value of the arrival delay with this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Score 86%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Mean error values-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Industry </a:t>
            </a:r>
            <a:endParaRPr>
              <a:latin typeface="Lato"/>
              <a:ea typeface="Lato"/>
              <a:cs typeface="Lato"/>
              <a:sym typeface="Lato"/>
            </a:endParaRPr>
          </a:p>
        </p:txBody>
      </p:sp>
      <p:sp>
        <p:nvSpPr>
          <p:cNvPr id="143" name="Google Shape;143;p22"/>
          <p:cNvSpPr txBox="1"/>
          <p:nvPr/>
        </p:nvSpPr>
        <p:spPr>
          <a:xfrm>
            <a:off x="836100" y="330200"/>
            <a:ext cx="46989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Model Option D</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Random Forest Regressor</a:t>
            </a:r>
            <a:endParaRPr b="1" sz="2800">
              <a:latin typeface="Lato"/>
              <a:ea typeface="Lato"/>
              <a:cs typeface="Lato"/>
              <a:sym typeface="Lato"/>
            </a:endParaRPr>
          </a:p>
        </p:txBody>
      </p:sp>
      <p:pic>
        <p:nvPicPr>
          <p:cNvPr id="144" name="Google Shape;144;p22"/>
          <p:cNvPicPr preferRelativeResize="0"/>
          <p:nvPr/>
        </p:nvPicPr>
        <p:blipFill>
          <a:blip r:embed="rId3">
            <a:alphaModFix/>
          </a:blip>
          <a:stretch>
            <a:fillRect/>
          </a:stretch>
        </p:blipFill>
        <p:spPr>
          <a:xfrm>
            <a:off x="5701350" y="788375"/>
            <a:ext cx="2608649" cy="1746824"/>
          </a:xfrm>
          <a:prstGeom prst="rect">
            <a:avLst/>
          </a:prstGeom>
          <a:noFill/>
          <a:ln cap="flat" cmpd="sng" w="9525">
            <a:solidFill>
              <a:schemeClr val="dk2"/>
            </a:solidFill>
            <a:prstDash val="solid"/>
            <a:round/>
            <a:headEnd len="sm" w="sm" type="none"/>
            <a:tailEnd len="sm" w="sm" type="none"/>
          </a:ln>
        </p:spPr>
      </p:pic>
      <p:pic>
        <p:nvPicPr>
          <p:cNvPr id="145" name="Google Shape;145;p22"/>
          <p:cNvPicPr preferRelativeResize="0"/>
          <p:nvPr/>
        </p:nvPicPr>
        <p:blipFill rotWithShape="1">
          <a:blip r:embed="rId4">
            <a:alphaModFix/>
          </a:blip>
          <a:srcRect b="4306" l="2628" r="7371" t="0"/>
          <a:stretch/>
        </p:blipFill>
        <p:spPr>
          <a:xfrm>
            <a:off x="5701350" y="2773525"/>
            <a:ext cx="2608649" cy="1783172"/>
          </a:xfrm>
          <a:prstGeom prst="rect">
            <a:avLst/>
          </a:prstGeom>
          <a:noFill/>
          <a:ln cap="flat" cmpd="sng" w="9525">
            <a:solidFill>
              <a:schemeClr val="dk2"/>
            </a:solidFill>
            <a:prstDash val="solid"/>
            <a:round/>
            <a:headEnd len="sm" w="sm" type="none"/>
            <a:tailEnd len="sm" w="sm" type="none"/>
          </a:ln>
        </p:spPr>
      </p:pic>
      <p:pic>
        <p:nvPicPr>
          <p:cNvPr id="146" name="Google Shape;146;p22"/>
          <p:cNvPicPr preferRelativeResize="0"/>
          <p:nvPr/>
        </p:nvPicPr>
        <p:blipFill rotWithShape="1">
          <a:blip r:embed="rId5">
            <a:alphaModFix/>
          </a:blip>
          <a:srcRect b="8630" l="0" r="0" t="-8630"/>
          <a:stretch/>
        </p:blipFill>
        <p:spPr>
          <a:xfrm>
            <a:off x="960075" y="2653700"/>
            <a:ext cx="3098050" cy="97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259150" y="194700"/>
            <a:ext cx="46989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Model Option E</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Decision Trees</a:t>
            </a:r>
            <a:endParaRPr b="1" sz="2800">
              <a:latin typeface="Lato"/>
              <a:ea typeface="Lato"/>
              <a:cs typeface="Lato"/>
              <a:sym typeface="Lato"/>
            </a:endParaRPr>
          </a:p>
        </p:txBody>
      </p:sp>
      <p:sp>
        <p:nvSpPr>
          <p:cNvPr id="152" name="Google Shape;152;p23"/>
          <p:cNvSpPr txBox="1"/>
          <p:nvPr/>
        </p:nvSpPr>
        <p:spPr>
          <a:xfrm>
            <a:off x="259150" y="1094650"/>
            <a:ext cx="2490600" cy="3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Predict if flights are delayed (1) or not (0)</a:t>
            </a:r>
            <a:br>
              <a:rPr lang="en">
                <a:latin typeface="Lato"/>
                <a:ea typeface="Lato"/>
                <a:cs typeface="Lato"/>
                <a:sym typeface="Lato"/>
              </a:rPr>
            </a:b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 71-79%: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Baseline DT Model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Tuned DT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ADA DT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Industry</a:t>
            </a:r>
            <a:endParaRPr>
              <a:latin typeface="Lato"/>
              <a:ea typeface="Lato"/>
              <a:cs typeface="Lato"/>
              <a:sym typeface="Lato"/>
            </a:endParaRPr>
          </a:p>
        </p:txBody>
      </p:sp>
      <p:pic>
        <p:nvPicPr>
          <p:cNvPr id="153" name="Google Shape;153;p23"/>
          <p:cNvPicPr preferRelativeResize="0"/>
          <p:nvPr/>
        </p:nvPicPr>
        <p:blipFill>
          <a:blip r:embed="rId3">
            <a:alphaModFix/>
          </a:blip>
          <a:stretch>
            <a:fillRect/>
          </a:stretch>
        </p:blipFill>
        <p:spPr>
          <a:xfrm>
            <a:off x="3227150" y="464850"/>
            <a:ext cx="2358349" cy="1945727"/>
          </a:xfrm>
          <a:prstGeom prst="rect">
            <a:avLst/>
          </a:prstGeom>
          <a:noFill/>
          <a:ln>
            <a:noFill/>
          </a:ln>
        </p:spPr>
      </p:pic>
      <p:pic>
        <p:nvPicPr>
          <p:cNvPr id="154" name="Google Shape;154;p23"/>
          <p:cNvPicPr preferRelativeResize="0"/>
          <p:nvPr/>
        </p:nvPicPr>
        <p:blipFill>
          <a:blip r:embed="rId4">
            <a:alphaModFix/>
          </a:blip>
          <a:stretch>
            <a:fillRect/>
          </a:stretch>
        </p:blipFill>
        <p:spPr>
          <a:xfrm>
            <a:off x="6062900" y="1760413"/>
            <a:ext cx="2490601" cy="2046166"/>
          </a:xfrm>
          <a:prstGeom prst="rect">
            <a:avLst/>
          </a:prstGeom>
          <a:noFill/>
          <a:ln>
            <a:noFill/>
          </a:ln>
        </p:spPr>
      </p:pic>
      <p:cxnSp>
        <p:nvCxnSpPr>
          <p:cNvPr id="155" name="Google Shape;155;p23"/>
          <p:cNvCxnSpPr>
            <a:endCxn id="153" idx="1"/>
          </p:cNvCxnSpPr>
          <p:nvPr/>
        </p:nvCxnSpPr>
        <p:spPr>
          <a:xfrm flipH="1" rot="10800000">
            <a:off x="2307950" y="1437713"/>
            <a:ext cx="919200" cy="6861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p:nvPr/>
        </p:nvCxnSpPr>
        <p:spPr>
          <a:xfrm>
            <a:off x="1620375" y="2369200"/>
            <a:ext cx="4442700" cy="468000"/>
          </a:xfrm>
          <a:prstGeom prst="straightConnector1">
            <a:avLst/>
          </a:prstGeom>
          <a:noFill/>
          <a:ln cap="flat" cmpd="sng" w="9525">
            <a:solidFill>
              <a:schemeClr val="dk2"/>
            </a:solidFill>
            <a:prstDash val="solid"/>
            <a:round/>
            <a:headEnd len="med" w="med" type="none"/>
            <a:tailEnd len="med" w="med" type="triangle"/>
          </a:ln>
        </p:spPr>
      </p:cxnSp>
      <p:pic>
        <p:nvPicPr>
          <p:cNvPr id="157" name="Google Shape;157;p23"/>
          <p:cNvPicPr preferRelativeResize="0"/>
          <p:nvPr/>
        </p:nvPicPr>
        <p:blipFill>
          <a:blip r:embed="rId5">
            <a:alphaModFix/>
          </a:blip>
          <a:stretch>
            <a:fillRect/>
          </a:stretch>
        </p:blipFill>
        <p:spPr>
          <a:xfrm>
            <a:off x="2253125" y="2964550"/>
            <a:ext cx="2441625" cy="2035450"/>
          </a:xfrm>
          <a:prstGeom prst="rect">
            <a:avLst/>
          </a:prstGeom>
          <a:noFill/>
          <a:ln>
            <a:noFill/>
          </a:ln>
        </p:spPr>
      </p:pic>
      <p:cxnSp>
        <p:nvCxnSpPr>
          <p:cNvPr id="158" name="Google Shape;158;p23"/>
          <p:cNvCxnSpPr/>
          <p:nvPr/>
        </p:nvCxnSpPr>
        <p:spPr>
          <a:xfrm>
            <a:off x="1473075" y="2602450"/>
            <a:ext cx="780000" cy="36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836100" y="330200"/>
            <a:ext cx="46989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Optimizing Neural Net</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Keras Tuner</a:t>
            </a:r>
            <a:endParaRPr b="1" sz="2800">
              <a:latin typeface="Lato"/>
              <a:ea typeface="Lato"/>
              <a:cs typeface="Lato"/>
              <a:sym typeface="Lato"/>
            </a:endParaRPr>
          </a:p>
        </p:txBody>
      </p:sp>
      <p:sp>
        <p:nvSpPr>
          <p:cNvPr id="164" name="Google Shape;164;p24"/>
          <p:cNvSpPr txBox="1"/>
          <p:nvPr/>
        </p:nvSpPr>
        <p:spPr>
          <a:xfrm>
            <a:off x="836100" y="1676300"/>
            <a:ext cx="4083300" cy="25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90</a:t>
            </a:r>
            <a:r>
              <a:rPr lang="en">
                <a:latin typeface="Lato"/>
                <a:ea typeface="Lato"/>
                <a:cs typeface="Lato"/>
                <a:sym typeface="Lato"/>
              </a:rPr>
              <a:t>% accuracy in predicting flight delays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99% accuracy in predicting flight cancelation, delay and diversion.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Optimization</a:t>
            </a:r>
            <a:endParaRPr>
              <a:latin typeface="Lato"/>
              <a:ea typeface="Lato"/>
              <a:cs typeface="Lato"/>
              <a:sym typeface="Lato"/>
            </a:endParaRPr>
          </a:p>
        </p:txBody>
      </p:sp>
      <p:pic>
        <p:nvPicPr>
          <p:cNvPr id="165" name="Google Shape;165;p24"/>
          <p:cNvPicPr preferRelativeResize="0"/>
          <p:nvPr/>
        </p:nvPicPr>
        <p:blipFill rotWithShape="1">
          <a:blip r:embed="rId3">
            <a:alphaModFix/>
          </a:blip>
          <a:srcRect b="12625" l="0" r="4516" t="0"/>
          <a:stretch/>
        </p:blipFill>
        <p:spPr>
          <a:xfrm>
            <a:off x="5085825" y="56900"/>
            <a:ext cx="2995824" cy="1570699"/>
          </a:xfrm>
          <a:prstGeom prst="rect">
            <a:avLst/>
          </a:prstGeom>
          <a:noFill/>
          <a:ln>
            <a:noFill/>
          </a:ln>
        </p:spPr>
      </p:pic>
      <p:pic>
        <p:nvPicPr>
          <p:cNvPr id="166" name="Google Shape;166;p24"/>
          <p:cNvPicPr preferRelativeResize="0"/>
          <p:nvPr/>
        </p:nvPicPr>
        <p:blipFill>
          <a:blip r:embed="rId4">
            <a:alphaModFix/>
          </a:blip>
          <a:stretch>
            <a:fillRect/>
          </a:stretch>
        </p:blipFill>
        <p:spPr>
          <a:xfrm>
            <a:off x="5085825" y="4326024"/>
            <a:ext cx="2995825" cy="601825"/>
          </a:xfrm>
          <a:prstGeom prst="rect">
            <a:avLst/>
          </a:prstGeom>
          <a:noFill/>
          <a:ln>
            <a:noFill/>
          </a:ln>
        </p:spPr>
      </p:pic>
      <p:pic>
        <p:nvPicPr>
          <p:cNvPr id="167" name="Google Shape;167;p24"/>
          <p:cNvPicPr preferRelativeResize="0"/>
          <p:nvPr/>
        </p:nvPicPr>
        <p:blipFill>
          <a:blip r:embed="rId5">
            <a:alphaModFix/>
          </a:blip>
          <a:stretch>
            <a:fillRect/>
          </a:stretch>
        </p:blipFill>
        <p:spPr>
          <a:xfrm>
            <a:off x="5085824" y="2053252"/>
            <a:ext cx="2995825" cy="22387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25"/>
          <p:cNvGrpSpPr/>
          <p:nvPr/>
        </p:nvGrpSpPr>
        <p:grpSpPr>
          <a:xfrm>
            <a:off x="5455987" y="3491103"/>
            <a:ext cx="1423800" cy="1423800"/>
            <a:chOff x="3490737" y="1374053"/>
            <a:chExt cx="1423800" cy="1423800"/>
          </a:xfrm>
        </p:grpSpPr>
        <p:sp>
          <p:nvSpPr>
            <p:cNvPr id="173" name="Google Shape;173;p25"/>
            <p:cNvSpPr/>
            <p:nvPr/>
          </p:nvSpPr>
          <p:spPr>
            <a:xfrm>
              <a:off x="3490737" y="1374053"/>
              <a:ext cx="1423800" cy="1423800"/>
            </a:xfrm>
            <a:prstGeom prst="ellipse">
              <a:avLst/>
            </a:prstGeom>
            <a:solidFill>
              <a:srgbClr val="351C75"/>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3718754" y="1613603"/>
              <a:ext cx="967800" cy="944700"/>
            </a:xfrm>
            <a:prstGeom prst="rect">
              <a:avLst/>
            </a:prstGeom>
            <a:solidFill>
              <a:srgbClr val="351C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Neural Net</a:t>
              </a:r>
              <a:endParaRPr sz="1000">
                <a:solidFill>
                  <a:srgbClr val="FFFFFF"/>
                </a:solidFill>
                <a:latin typeface="Lato"/>
                <a:ea typeface="Lato"/>
                <a:cs typeface="Lato"/>
                <a:sym typeface="Lato"/>
              </a:endParaRPr>
            </a:p>
          </p:txBody>
        </p:sp>
      </p:grpSp>
      <p:grpSp>
        <p:nvGrpSpPr>
          <p:cNvPr id="175" name="Google Shape;175;p25"/>
          <p:cNvGrpSpPr/>
          <p:nvPr/>
        </p:nvGrpSpPr>
        <p:grpSpPr>
          <a:xfrm>
            <a:off x="1438554" y="1093329"/>
            <a:ext cx="3887236" cy="3485460"/>
            <a:chOff x="2256567" y="677103"/>
            <a:chExt cx="4036590" cy="3713071"/>
          </a:xfrm>
        </p:grpSpPr>
        <p:sp>
          <p:nvSpPr>
            <p:cNvPr id="176" name="Google Shape;176;p25"/>
            <p:cNvSpPr/>
            <p:nvPr/>
          </p:nvSpPr>
          <p:spPr>
            <a:xfrm rot="-6596588">
              <a:off x="3726388" y="3510395"/>
              <a:ext cx="771357" cy="771357"/>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rot="-6599386">
              <a:off x="2318596" y="1407533"/>
              <a:ext cx="440541" cy="440541"/>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rot="-6598839">
              <a:off x="2887641" y="2346984"/>
              <a:ext cx="1199287" cy="1199287"/>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rot="-6598620">
              <a:off x="4374916" y="913763"/>
              <a:ext cx="1681581" cy="1681581"/>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rot="-6597866">
              <a:off x="2661829" y="2208216"/>
              <a:ext cx="629106" cy="629106"/>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rot="-6597701">
              <a:off x="3267625" y="1113818"/>
              <a:ext cx="274172" cy="274172"/>
            </a:xfrm>
            <a:prstGeom prst="ellipse">
              <a:avLst/>
            </a:prstGeom>
            <a:solidFill>
              <a:srgbClr val="6B9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5"/>
          <p:cNvGrpSpPr/>
          <p:nvPr/>
        </p:nvGrpSpPr>
        <p:grpSpPr>
          <a:xfrm>
            <a:off x="3700978" y="2226693"/>
            <a:ext cx="2105893" cy="2093692"/>
            <a:chOff x="4447194" y="1815766"/>
            <a:chExt cx="2440200" cy="2440200"/>
          </a:xfrm>
        </p:grpSpPr>
        <p:sp>
          <p:nvSpPr>
            <p:cNvPr id="183" name="Google Shape;183;p25"/>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Gradient Boosted Trees</a:t>
              </a:r>
              <a:endParaRPr sz="1500">
                <a:solidFill>
                  <a:srgbClr val="FFFFFF"/>
                </a:solidFill>
                <a:latin typeface="Lato"/>
                <a:ea typeface="Lato"/>
                <a:cs typeface="Lato"/>
                <a:sym typeface="Lato"/>
              </a:endParaRPr>
            </a:p>
          </p:txBody>
        </p:sp>
      </p:grpSp>
      <p:grpSp>
        <p:nvGrpSpPr>
          <p:cNvPr id="185" name="Google Shape;185;p25"/>
          <p:cNvGrpSpPr/>
          <p:nvPr/>
        </p:nvGrpSpPr>
        <p:grpSpPr>
          <a:xfrm>
            <a:off x="2691662" y="1514853"/>
            <a:ext cx="1423800" cy="1423800"/>
            <a:chOff x="3490737" y="1374053"/>
            <a:chExt cx="1423800" cy="1423800"/>
          </a:xfrm>
        </p:grpSpPr>
        <p:sp>
          <p:nvSpPr>
            <p:cNvPr id="186" name="Google Shape;186;p25"/>
            <p:cNvSpPr/>
            <p:nvPr/>
          </p:nvSpPr>
          <p:spPr>
            <a:xfrm>
              <a:off x="3490737" y="1374053"/>
              <a:ext cx="1423800" cy="1423800"/>
            </a:xfrm>
            <a:prstGeom prst="ellipse">
              <a:avLst/>
            </a:prstGeom>
            <a:solidFill>
              <a:srgbClr val="0C343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3718754" y="1613603"/>
              <a:ext cx="967800" cy="944700"/>
            </a:xfrm>
            <a:prstGeom prst="rect">
              <a:avLst/>
            </a:prstGeom>
            <a:solidFill>
              <a:srgbClr val="0C34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Decision Trees</a:t>
              </a:r>
              <a:endParaRPr sz="1000">
                <a:solidFill>
                  <a:srgbClr val="FFFFFF"/>
                </a:solidFill>
                <a:latin typeface="Lato"/>
                <a:ea typeface="Lato"/>
                <a:cs typeface="Lato"/>
                <a:sym typeface="Lato"/>
              </a:endParaRPr>
            </a:p>
          </p:txBody>
        </p:sp>
      </p:grpSp>
      <p:grpSp>
        <p:nvGrpSpPr>
          <p:cNvPr id="188" name="Google Shape;188;p25"/>
          <p:cNvGrpSpPr/>
          <p:nvPr/>
        </p:nvGrpSpPr>
        <p:grpSpPr>
          <a:xfrm>
            <a:off x="4855730" y="675297"/>
            <a:ext cx="1652747" cy="1652747"/>
            <a:chOff x="3490737" y="1374053"/>
            <a:chExt cx="1423800" cy="1423800"/>
          </a:xfrm>
        </p:grpSpPr>
        <p:sp>
          <p:nvSpPr>
            <p:cNvPr id="189" name="Google Shape;189;p25"/>
            <p:cNvSpPr/>
            <p:nvPr/>
          </p:nvSpPr>
          <p:spPr>
            <a:xfrm>
              <a:off x="3490737" y="1374053"/>
              <a:ext cx="1423800" cy="1423800"/>
            </a:xfrm>
            <a:prstGeom prst="ellipse">
              <a:avLst/>
            </a:prstGeom>
            <a:solidFill>
              <a:srgbClr val="134F5C"/>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txBox="1"/>
            <p:nvPr/>
          </p:nvSpPr>
          <p:spPr>
            <a:xfrm>
              <a:off x="3718754" y="1613603"/>
              <a:ext cx="967800" cy="9447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Linear Regression and Random Forest Classifier</a:t>
              </a:r>
              <a:endParaRPr sz="1000">
                <a:solidFill>
                  <a:srgbClr val="FFFFFF"/>
                </a:solidFill>
                <a:latin typeface="Lato"/>
                <a:ea typeface="Lato"/>
                <a:cs typeface="Lato"/>
                <a:sym typeface="Lato"/>
              </a:endParaRPr>
            </a:p>
          </p:txBody>
        </p:sp>
      </p:grpSp>
      <p:grpSp>
        <p:nvGrpSpPr>
          <p:cNvPr id="191" name="Google Shape;191;p25"/>
          <p:cNvGrpSpPr/>
          <p:nvPr/>
        </p:nvGrpSpPr>
        <p:grpSpPr>
          <a:xfrm>
            <a:off x="2316757" y="2983791"/>
            <a:ext cx="1384218" cy="1384218"/>
            <a:chOff x="3490737" y="1374053"/>
            <a:chExt cx="1423800" cy="1423800"/>
          </a:xfrm>
        </p:grpSpPr>
        <p:sp>
          <p:nvSpPr>
            <p:cNvPr id="192" name="Google Shape;192;p25"/>
            <p:cNvSpPr/>
            <p:nvPr/>
          </p:nvSpPr>
          <p:spPr>
            <a:xfrm>
              <a:off x="3490737" y="1374053"/>
              <a:ext cx="1423800" cy="1423800"/>
            </a:xfrm>
            <a:prstGeom prst="ellipse">
              <a:avLst/>
            </a:prstGeom>
            <a:solidFill>
              <a:srgbClr val="274E1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nvSpPr>
          <p:spPr>
            <a:xfrm>
              <a:off x="3718754" y="1613603"/>
              <a:ext cx="967800" cy="944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Random Forest Regressor</a:t>
              </a:r>
              <a:endParaRPr sz="1000">
                <a:solidFill>
                  <a:srgbClr val="FFFFFF"/>
                </a:solidFill>
                <a:latin typeface="Lato"/>
                <a:ea typeface="Lato"/>
                <a:cs typeface="Lato"/>
                <a:sym typeface="Lato"/>
              </a:endParaRPr>
            </a:p>
          </p:txBody>
        </p:sp>
      </p:grpSp>
      <p:grpSp>
        <p:nvGrpSpPr>
          <p:cNvPr id="194" name="Google Shape;194;p25"/>
          <p:cNvGrpSpPr/>
          <p:nvPr/>
        </p:nvGrpSpPr>
        <p:grpSpPr>
          <a:xfrm>
            <a:off x="5806882" y="1982328"/>
            <a:ext cx="1384218" cy="1384218"/>
            <a:chOff x="3490737" y="1374053"/>
            <a:chExt cx="1423800" cy="1423800"/>
          </a:xfrm>
        </p:grpSpPr>
        <p:sp>
          <p:nvSpPr>
            <p:cNvPr id="195" name="Google Shape;195;p25"/>
            <p:cNvSpPr/>
            <p:nvPr/>
          </p:nvSpPr>
          <p:spPr>
            <a:xfrm>
              <a:off x="3490737" y="1374053"/>
              <a:ext cx="1423800" cy="1423800"/>
            </a:xfrm>
            <a:prstGeom prst="ellipse">
              <a:avLst/>
            </a:prstGeom>
            <a:solidFill>
              <a:srgbClr val="0B5394"/>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3718754" y="1613603"/>
              <a:ext cx="967800" cy="944700"/>
            </a:xfrm>
            <a:prstGeom prst="rect">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Keras Tuner</a:t>
              </a:r>
              <a:endParaRPr sz="1000">
                <a:solidFill>
                  <a:srgbClr val="FFFFFF"/>
                </a:solidFill>
                <a:latin typeface="Lato"/>
                <a:ea typeface="Lato"/>
                <a:cs typeface="Lato"/>
                <a:sym typeface="Lato"/>
              </a:endParaRPr>
            </a:p>
          </p:txBody>
        </p:sp>
      </p:grpSp>
      <p:sp>
        <p:nvSpPr>
          <p:cNvPr id="197" name="Google Shape;197;p25"/>
          <p:cNvSpPr txBox="1"/>
          <p:nvPr/>
        </p:nvSpPr>
        <p:spPr>
          <a:xfrm>
            <a:off x="257175" y="171450"/>
            <a:ext cx="499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We tried </a:t>
            </a:r>
            <a:r>
              <a:rPr b="1" i="1" lang="en" sz="1800">
                <a:latin typeface="Lato"/>
                <a:ea typeface="Lato"/>
                <a:cs typeface="Lato"/>
                <a:sym typeface="Lato"/>
              </a:rPr>
              <a:t>a lot </a:t>
            </a:r>
            <a:r>
              <a:rPr b="1" lang="en" sz="1800">
                <a:latin typeface="Lato"/>
                <a:ea typeface="Lato"/>
                <a:cs typeface="Lato"/>
                <a:sym typeface="Lato"/>
              </a:rPr>
              <a:t>of options and ultimately landed on the Gradient Boosted Trees model. </a:t>
            </a:r>
            <a:endParaRPr b="1" sz="1800">
              <a:latin typeface="Lato"/>
              <a:ea typeface="Lato"/>
              <a:cs typeface="Lato"/>
              <a:sym typeface="Lato"/>
            </a:endParaRPr>
          </a:p>
        </p:txBody>
      </p:sp>
      <p:sp>
        <p:nvSpPr>
          <p:cNvPr id="198" name="Google Shape;198;p25"/>
          <p:cNvSpPr txBox="1"/>
          <p:nvPr/>
        </p:nvSpPr>
        <p:spPr>
          <a:xfrm>
            <a:off x="7191100" y="4453725"/>
            <a:ext cx="19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r>
              <a:rPr lang="en">
                <a:latin typeface="Lato"/>
                <a:ea typeface="Lato"/>
                <a:cs typeface="Lato"/>
                <a:sym typeface="Lato"/>
              </a:rPr>
              <a:t>ut there’s room for improvement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nvSpPr>
        <p:spPr>
          <a:xfrm>
            <a:off x="619125" y="1472850"/>
            <a:ext cx="4400700" cy="296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Processing the size of the flight data CSV files (10+ years’ worth of flight data)</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Too many origins, destinations, and airlines to reasonably incorporate into the model</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Calibrating the best data mix to include in the model</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Finding and incorporating relevant weather data into the model (need more funding!)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We have limited resources in our laptop / Google Collab for processing such a large dataset</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Reducing multicollinearity in the models</a:t>
            </a:r>
            <a:endParaRPr>
              <a:latin typeface="Lato"/>
              <a:ea typeface="Lato"/>
              <a:cs typeface="Lato"/>
              <a:sym typeface="Lato"/>
            </a:endParaRPr>
          </a:p>
        </p:txBody>
      </p:sp>
      <p:sp>
        <p:nvSpPr>
          <p:cNvPr id="204" name="Google Shape;204;p26"/>
          <p:cNvSpPr txBox="1"/>
          <p:nvPr/>
        </p:nvSpPr>
        <p:spPr>
          <a:xfrm>
            <a:off x="619125" y="6286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Lato"/>
                <a:ea typeface="Lato"/>
                <a:cs typeface="Lato"/>
                <a:sym typeface="Lato"/>
              </a:rPr>
              <a:t>Challenges</a:t>
            </a:r>
            <a:endParaRPr/>
          </a:p>
        </p:txBody>
      </p:sp>
      <p:pic>
        <p:nvPicPr>
          <p:cNvPr id="205" name="Google Shape;205;p26"/>
          <p:cNvPicPr preferRelativeResize="0"/>
          <p:nvPr/>
        </p:nvPicPr>
        <p:blipFill rotWithShape="1">
          <a:blip r:embed="rId3">
            <a:alphaModFix/>
          </a:blip>
          <a:srcRect b="16645" l="0" r="0" t="0"/>
          <a:stretch/>
        </p:blipFill>
        <p:spPr>
          <a:xfrm>
            <a:off x="5353050" y="1936438"/>
            <a:ext cx="3629025" cy="204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nvSpPr>
        <p:spPr>
          <a:xfrm>
            <a:off x="514350" y="1376900"/>
            <a:ext cx="4371900" cy="267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Incorporate all airlines across all the airports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Incorporate more historical data (2009-2017) and g</a:t>
            </a:r>
            <a:r>
              <a:rPr lang="en">
                <a:latin typeface="Lato"/>
                <a:ea typeface="Lato"/>
                <a:cs typeface="Lato"/>
                <a:sym typeface="Lato"/>
              </a:rPr>
              <a:t>ather more recent data (our dataset only went until 2018)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Incorporate other factors that might impact delays (e.g., security, airport administration, etc.)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Gather data around number of incoming and outgoing flights per hour by airport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Incorporate real-time data to make the model current </a:t>
            </a:r>
            <a:endParaRPr>
              <a:latin typeface="Lato"/>
              <a:ea typeface="Lato"/>
              <a:cs typeface="Lato"/>
              <a:sym typeface="Lato"/>
            </a:endParaRPr>
          </a:p>
        </p:txBody>
      </p:sp>
      <p:sp>
        <p:nvSpPr>
          <p:cNvPr id="211" name="Google Shape;211;p27"/>
          <p:cNvSpPr txBox="1"/>
          <p:nvPr/>
        </p:nvSpPr>
        <p:spPr>
          <a:xfrm>
            <a:off x="514350" y="581025"/>
            <a:ext cx="441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Lato"/>
                <a:ea typeface="Lato"/>
                <a:cs typeface="Lato"/>
                <a:sym typeface="Lato"/>
              </a:rPr>
              <a:t>Future Plans &amp; Next Steps</a:t>
            </a:r>
            <a:endParaRPr/>
          </a:p>
        </p:txBody>
      </p:sp>
      <p:pic>
        <p:nvPicPr>
          <p:cNvPr id="212" name="Google Shape;212;p27"/>
          <p:cNvPicPr preferRelativeResize="0"/>
          <p:nvPr/>
        </p:nvPicPr>
        <p:blipFill>
          <a:blip r:embed="rId3">
            <a:alphaModFix/>
          </a:blip>
          <a:stretch>
            <a:fillRect/>
          </a:stretch>
        </p:blipFill>
        <p:spPr>
          <a:xfrm>
            <a:off x="5286375" y="0"/>
            <a:ext cx="3857626" cy="5143501"/>
          </a:xfrm>
          <a:prstGeom prst="rect">
            <a:avLst/>
          </a:prstGeom>
          <a:noFill/>
          <a:ln>
            <a:noFill/>
          </a:ln>
        </p:spPr>
      </p:pic>
      <p:sp>
        <p:nvSpPr>
          <p:cNvPr id="213" name="Google Shape;213;p27"/>
          <p:cNvSpPr txBox="1"/>
          <p:nvPr/>
        </p:nvSpPr>
        <p:spPr>
          <a:xfrm>
            <a:off x="514350" y="44386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latin typeface="Lato"/>
                <a:ea typeface="Lato"/>
                <a:cs typeface="Lato"/>
                <a:sym typeface="Lato"/>
              </a:rPr>
              <a:t>The sky’s the limit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0" t="12663"/>
          <a:stretch/>
        </p:blipFill>
        <p:spPr>
          <a:xfrm>
            <a:off x="0" y="0"/>
            <a:ext cx="9144003" cy="5143500"/>
          </a:xfrm>
          <a:prstGeom prst="rect">
            <a:avLst/>
          </a:prstGeom>
          <a:noFill/>
          <a:ln>
            <a:noFill/>
          </a:ln>
        </p:spPr>
      </p:pic>
      <p:sp>
        <p:nvSpPr>
          <p:cNvPr id="219" name="Google Shape;219;p28"/>
          <p:cNvSpPr txBox="1"/>
          <p:nvPr/>
        </p:nvSpPr>
        <p:spPr>
          <a:xfrm>
            <a:off x="5438775" y="4057650"/>
            <a:ext cx="358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Lato"/>
                <a:ea typeface="Lato"/>
                <a:cs typeface="Lato"/>
                <a:sym typeface="Lato"/>
              </a:rPr>
              <a:t>Thank you!</a:t>
            </a:r>
            <a:endParaRPr sz="4800">
              <a:solidFill>
                <a:schemeClr val="lt1"/>
              </a:solidFill>
              <a:latin typeface="Lato"/>
              <a:ea typeface="Lato"/>
              <a:cs typeface="Lato"/>
              <a:sym typeface="Lato"/>
            </a:endParaRPr>
          </a:p>
        </p:txBody>
      </p:sp>
      <p:sp>
        <p:nvSpPr>
          <p:cNvPr id="220" name="Google Shape;220;p28"/>
          <p:cNvSpPr txBox="1"/>
          <p:nvPr/>
        </p:nvSpPr>
        <p:spPr>
          <a:xfrm>
            <a:off x="190500" y="161925"/>
            <a:ext cx="358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lt1"/>
                </a:solidFill>
                <a:latin typeface="Lato"/>
                <a:ea typeface="Lato"/>
                <a:cs typeface="Lato"/>
                <a:sym typeface="Lato"/>
              </a:rPr>
              <a:t>Questions?</a:t>
            </a:r>
            <a:endParaRPr sz="4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16623" l="0" r="31819" t="25835"/>
          <a:stretch/>
        </p:blipFill>
        <p:spPr>
          <a:xfrm>
            <a:off x="0" y="0"/>
            <a:ext cx="9144003" cy="5143501"/>
          </a:xfrm>
          <a:prstGeom prst="rect">
            <a:avLst/>
          </a:prstGeom>
          <a:noFill/>
          <a:ln>
            <a:noFill/>
          </a:ln>
        </p:spPr>
      </p:pic>
      <p:sp>
        <p:nvSpPr>
          <p:cNvPr id="69" name="Google Shape;69;p14"/>
          <p:cNvSpPr txBox="1"/>
          <p:nvPr/>
        </p:nvSpPr>
        <p:spPr>
          <a:xfrm>
            <a:off x="443000" y="713500"/>
            <a:ext cx="3582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The Problem</a:t>
            </a:r>
            <a:endParaRPr b="1">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Air travel today is fraught with delays for multiple reasons:  shortages of staff, crew, air traffic controllers, flight attendants, and pilots. In addition, weather, equipment, and system malfunction have also contributed to delays and cancellations.</a:t>
            </a:r>
            <a:endParaRPr>
              <a:solidFill>
                <a:schemeClr val="lt1"/>
              </a:solidFill>
              <a:latin typeface="Lato"/>
              <a:ea typeface="Lato"/>
              <a:cs typeface="Lato"/>
              <a:sym typeface="Lato"/>
            </a:endParaRPr>
          </a:p>
        </p:txBody>
      </p:sp>
      <p:pic>
        <p:nvPicPr>
          <p:cNvPr id="70" name="Google Shape;70;p14"/>
          <p:cNvPicPr preferRelativeResize="0"/>
          <p:nvPr/>
        </p:nvPicPr>
        <p:blipFill>
          <a:blip r:embed="rId4">
            <a:alphaModFix/>
          </a:blip>
          <a:stretch>
            <a:fillRect/>
          </a:stretch>
        </p:blipFill>
        <p:spPr>
          <a:xfrm rot="139747">
            <a:off x="1770900" y="2799000"/>
            <a:ext cx="927099" cy="1068625"/>
          </a:xfrm>
          <a:prstGeom prst="rect">
            <a:avLst/>
          </a:prstGeom>
          <a:noFill/>
          <a:ln>
            <a:noFill/>
          </a:ln>
        </p:spPr>
      </p:pic>
      <p:sp>
        <p:nvSpPr>
          <p:cNvPr id="71" name="Google Shape;71;p14"/>
          <p:cNvSpPr txBox="1"/>
          <p:nvPr/>
        </p:nvSpPr>
        <p:spPr>
          <a:xfrm>
            <a:off x="3160025" y="3463200"/>
            <a:ext cx="340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Our Solution</a:t>
            </a:r>
            <a:endParaRPr b="1">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analyzed historical data from 2018 on the schedule of flights, airports, airlines, and additional data points to predict the likelihood of a flight getting delayed.</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b="10169" l="-1120" r="1119" t="-10170"/>
          <a:stretch/>
        </p:blipFill>
        <p:spPr>
          <a:xfrm>
            <a:off x="3190975" y="2895475"/>
            <a:ext cx="5069174" cy="2046425"/>
          </a:xfrm>
          <a:prstGeom prst="rect">
            <a:avLst/>
          </a:prstGeom>
          <a:noFill/>
          <a:ln cap="flat" cmpd="sng" w="9525">
            <a:solidFill>
              <a:schemeClr val="dk2"/>
            </a:solidFill>
            <a:prstDash val="solid"/>
            <a:round/>
            <a:headEnd len="sm" w="sm" type="none"/>
            <a:tailEnd len="sm" w="sm" type="none"/>
          </a:ln>
        </p:spPr>
      </p:pic>
      <p:pic>
        <p:nvPicPr>
          <p:cNvPr id="77" name="Google Shape;77;p15"/>
          <p:cNvPicPr preferRelativeResize="0"/>
          <p:nvPr/>
        </p:nvPicPr>
        <p:blipFill>
          <a:blip r:embed="rId4">
            <a:alphaModFix/>
          </a:blip>
          <a:stretch>
            <a:fillRect/>
          </a:stretch>
        </p:blipFill>
        <p:spPr>
          <a:xfrm>
            <a:off x="3190976" y="578863"/>
            <a:ext cx="5069176" cy="2115861"/>
          </a:xfrm>
          <a:prstGeom prst="rect">
            <a:avLst/>
          </a:prstGeom>
          <a:noFill/>
          <a:ln cap="flat" cmpd="sng" w="9525">
            <a:solidFill>
              <a:schemeClr val="dk2"/>
            </a:solidFill>
            <a:prstDash val="solid"/>
            <a:round/>
            <a:headEnd len="sm" w="sm" type="none"/>
            <a:tailEnd len="sm" w="sm" type="none"/>
          </a:ln>
        </p:spPr>
      </p:pic>
      <p:sp>
        <p:nvSpPr>
          <p:cNvPr id="78" name="Google Shape;78;p15"/>
          <p:cNvSpPr txBox="1"/>
          <p:nvPr/>
        </p:nvSpPr>
        <p:spPr>
          <a:xfrm>
            <a:off x="-75525" y="34500"/>
            <a:ext cx="51585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Flight Delays in 2018: Top 5 Airports &amp; Airlines</a:t>
            </a:r>
            <a:endParaRPr b="1" sz="1800">
              <a:latin typeface="Lato"/>
              <a:ea typeface="Lato"/>
              <a:cs typeface="Lato"/>
              <a:sym typeface="Lato"/>
            </a:endParaRPr>
          </a:p>
        </p:txBody>
      </p:sp>
      <p:sp>
        <p:nvSpPr>
          <p:cNvPr id="79" name="Google Shape;79;p15"/>
          <p:cNvSpPr txBox="1"/>
          <p:nvPr/>
        </p:nvSpPr>
        <p:spPr>
          <a:xfrm>
            <a:off x="765650" y="4607100"/>
            <a:ext cx="16437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a:t>
            </a:r>
            <a:r>
              <a:rPr lang="en" sz="1000">
                <a:latin typeface="Lato"/>
                <a:ea typeface="Lato"/>
                <a:cs typeface="Lato"/>
                <a:sym typeface="Lato"/>
              </a:rPr>
              <a:t>ableau story </a:t>
            </a:r>
            <a:r>
              <a:rPr lang="en" sz="1000" u="sng">
                <a:solidFill>
                  <a:schemeClr val="accent5"/>
                </a:solidFill>
                <a:latin typeface="Lato"/>
                <a:ea typeface="Lato"/>
                <a:cs typeface="Lato"/>
                <a:sym typeface="Lato"/>
                <a:hlinkClick r:id="rId5">
                  <a:extLst>
                    <a:ext uri="{A12FA001-AC4F-418D-AE19-62706E023703}">
                      <ahyp:hlinkClr val="tx"/>
                    </a:ext>
                  </a:extLst>
                </a:hlinkClick>
              </a:rPr>
              <a:t>here</a:t>
            </a:r>
            <a:endParaRPr sz="1000">
              <a:latin typeface="Lato"/>
              <a:ea typeface="Lato"/>
              <a:cs typeface="Lato"/>
              <a:sym typeface="Lato"/>
            </a:endParaRPr>
          </a:p>
        </p:txBody>
      </p:sp>
      <p:sp>
        <p:nvSpPr>
          <p:cNvPr id="80" name="Google Shape;80;p15"/>
          <p:cNvSpPr txBox="1"/>
          <p:nvPr/>
        </p:nvSpPr>
        <p:spPr>
          <a:xfrm>
            <a:off x="271925" y="984725"/>
            <a:ext cx="2711400" cy="3186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Why Top 5?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Simplicity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Easier analysis.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Manageable data</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Accuracy</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Consistent delay patterns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Better predictions.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Relevance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Matches common experiences.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Practical predictions.</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500575" y="527050"/>
            <a:ext cx="4261800" cy="20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Lato"/>
                <a:ea typeface="Lato"/>
                <a:cs typeface="Lato"/>
                <a:sym typeface="Lato"/>
              </a:rPr>
              <a:t>Let’s give it a try! </a:t>
            </a:r>
            <a:endParaRPr b="1" sz="2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Our model helps future flyers determine the optimal flight to mitigate the chance of a delay.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Simply input the following to see if your planned flight is predicted to be on time or delayed: </a:t>
            </a:r>
            <a:endParaRPr>
              <a:latin typeface="Lato"/>
              <a:ea typeface="Lato"/>
              <a:cs typeface="Lato"/>
              <a:sym typeface="Lato"/>
            </a:endParaRPr>
          </a:p>
        </p:txBody>
      </p:sp>
      <p:pic>
        <p:nvPicPr>
          <p:cNvPr id="86" name="Google Shape;86;p16"/>
          <p:cNvPicPr preferRelativeResize="0"/>
          <p:nvPr/>
        </p:nvPicPr>
        <p:blipFill rotWithShape="1">
          <a:blip r:embed="rId3">
            <a:alphaModFix/>
          </a:blip>
          <a:srcRect b="14015" l="0" r="0" t="0"/>
          <a:stretch/>
        </p:blipFill>
        <p:spPr>
          <a:xfrm>
            <a:off x="2186951" y="2775935"/>
            <a:ext cx="597375" cy="513639"/>
          </a:xfrm>
          <a:prstGeom prst="rect">
            <a:avLst/>
          </a:prstGeom>
          <a:noFill/>
          <a:ln>
            <a:noFill/>
          </a:ln>
        </p:spPr>
      </p:pic>
      <p:pic>
        <p:nvPicPr>
          <p:cNvPr id="87" name="Google Shape;87;p16"/>
          <p:cNvPicPr preferRelativeResize="0"/>
          <p:nvPr/>
        </p:nvPicPr>
        <p:blipFill rotWithShape="1">
          <a:blip r:embed="rId4">
            <a:alphaModFix/>
          </a:blip>
          <a:srcRect b="14052" l="0" r="0" t="0"/>
          <a:stretch/>
        </p:blipFill>
        <p:spPr>
          <a:xfrm>
            <a:off x="3143600" y="2752700"/>
            <a:ext cx="597375" cy="513412"/>
          </a:xfrm>
          <a:prstGeom prst="rect">
            <a:avLst/>
          </a:prstGeom>
          <a:noFill/>
          <a:ln>
            <a:noFill/>
          </a:ln>
        </p:spPr>
      </p:pic>
      <p:pic>
        <p:nvPicPr>
          <p:cNvPr id="88" name="Google Shape;88;p16"/>
          <p:cNvPicPr preferRelativeResize="0"/>
          <p:nvPr/>
        </p:nvPicPr>
        <p:blipFill rotWithShape="1">
          <a:blip r:embed="rId5">
            <a:alphaModFix/>
          </a:blip>
          <a:srcRect b="14864" l="0" r="0" t="0"/>
          <a:stretch/>
        </p:blipFill>
        <p:spPr>
          <a:xfrm>
            <a:off x="1580150" y="3893833"/>
            <a:ext cx="651700" cy="554829"/>
          </a:xfrm>
          <a:prstGeom prst="rect">
            <a:avLst/>
          </a:prstGeom>
          <a:noFill/>
          <a:ln>
            <a:noFill/>
          </a:ln>
        </p:spPr>
      </p:pic>
      <p:pic>
        <p:nvPicPr>
          <p:cNvPr id="89" name="Google Shape;89;p16"/>
          <p:cNvPicPr preferRelativeResize="0"/>
          <p:nvPr/>
        </p:nvPicPr>
        <p:blipFill rotWithShape="1">
          <a:blip r:embed="rId6">
            <a:alphaModFix/>
          </a:blip>
          <a:srcRect b="20363" l="0" r="0" t="0"/>
          <a:stretch/>
        </p:blipFill>
        <p:spPr>
          <a:xfrm>
            <a:off x="1123975" y="2698575"/>
            <a:ext cx="771500" cy="614350"/>
          </a:xfrm>
          <a:prstGeom prst="rect">
            <a:avLst/>
          </a:prstGeom>
          <a:noFill/>
          <a:ln>
            <a:noFill/>
          </a:ln>
        </p:spPr>
      </p:pic>
      <p:pic>
        <p:nvPicPr>
          <p:cNvPr id="90" name="Google Shape;90;p16"/>
          <p:cNvPicPr preferRelativeResize="0"/>
          <p:nvPr/>
        </p:nvPicPr>
        <p:blipFill rotWithShape="1">
          <a:blip r:embed="rId7">
            <a:alphaModFix/>
          </a:blip>
          <a:srcRect b="13882" l="0" r="0" t="0"/>
          <a:stretch/>
        </p:blipFill>
        <p:spPr>
          <a:xfrm>
            <a:off x="2635400" y="3914012"/>
            <a:ext cx="597375" cy="514475"/>
          </a:xfrm>
          <a:prstGeom prst="rect">
            <a:avLst/>
          </a:prstGeom>
          <a:noFill/>
          <a:ln>
            <a:noFill/>
          </a:ln>
        </p:spPr>
      </p:pic>
      <p:sp>
        <p:nvSpPr>
          <p:cNvPr id="91" name="Google Shape;91;p16"/>
          <p:cNvSpPr txBox="1"/>
          <p:nvPr/>
        </p:nvSpPr>
        <p:spPr>
          <a:xfrm>
            <a:off x="1085775" y="3314700"/>
            <a:ext cx="80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Origin &amp; destination</a:t>
            </a:r>
            <a:endParaRPr sz="900">
              <a:latin typeface="Lato"/>
              <a:ea typeface="Lato"/>
              <a:cs typeface="Lato"/>
              <a:sym typeface="Lato"/>
            </a:endParaRPr>
          </a:p>
        </p:txBody>
      </p:sp>
      <p:sp>
        <p:nvSpPr>
          <p:cNvPr id="92" name="Google Shape;92;p16"/>
          <p:cNvSpPr txBox="1"/>
          <p:nvPr/>
        </p:nvSpPr>
        <p:spPr>
          <a:xfrm>
            <a:off x="2080775" y="3314700"/>
            <a:ext cx="809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Airline</a:t>
            </a:r>
            <a:endParaRPr sz="900">
              <a:latin typeface="Lato"/>
              <a:ea typeface="Lato"/>
              <a:cs typeface="Lato"/>
              <a:sym typeface="Lato"/>
            </a:endParaRPr>
          </a:p>
        </p:txBody>
      </p:sp>
      <p:sp>
        <p:nvSpPr>
          <p:cNvPr id="93" name="Google Shape;93;p16"/>
          <p:cNvSpPr txBox="1"/>
          <p:nvPr/>
        </p:nvSpPr>
        <p:spPr>
          <a:xfrm>
            <a:off x="3037438" y="3314700"/>
            <a:ext cx="809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Time of day</a:t>
            </a:r>
            <a:endParaRPr sz="900">
              <a:latin typeface="Lato"/>
              <a:ea typeface="Lato"/>
              <a:cs typeface="Lato"/>
              <a:sym typeface="Lato"/>
            </a:endParaRPr>
          </a:p>
        </p:txBody>
      </p:sp>
      <p:sp>
        <p:nvSpPr>
          <p:cNvPr id="94" name="Google Shape;94;p16"/>
          <p:cNvSpPr txBox="1"/>
          <p:nvPr/>
        </p:nvSpPr>
        <p:spPr>
          <a:xfrm>
            <a:off x="1501138" y="4453200"/>
            <a:ext cx="80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Day of the week</a:t>
            </a:r>
            <a:endParaRPr sz="900">
              <a:latin typeface="Lato"/>
              <a:ea typeface="Lato"/>
              <a:cs typeface="Lato"/>
              <a:sym typeface="Lato"/>
            </a:endParaRPr>
          </a:p>
        </p:txBody>
      </p:sp>
      <p:sp>
        <p:nvSpPr>
          <p:cNvPr id="95" name="Google Shape;95;p16"/>
          <p:cNvSpPr txBox="1"/>
          <p:nvPr/>
        </p:nvSpPr>
        <p:spPr>
          <a:xfrm>
            <a:off x="2586988" y="4453200"/>
            <a:ext cx="809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Season</a:t>
            </a:r>
            <a:endParaRPr sz="900">
              <a:latin typeface="Lato"/>
              <a:ea typeface="Lato"/>
              <a:cs typeface="Lato"/>
              <a:sym typeface="Lato"/>
            </a:endParaRPr>
          </a:p>
        </p:txBody>
      </p:sp>
      <p:sp>
        <p:nvSpPr>
          <p:cNvPr id="96" name="Google Shape;96;p16"/>
          <p:cNvSpPr/>
          <p:nvPr/>
        </p:nvSpPr>
        <p:spPr>
          <a:xfrm>
            <a:off x="5219700" y="361950"/>
            <a:ext cx="3667200" cy="4553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 WILL ADD A VISUAL OF THE DASHBOARD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490250" y="526350"/>
            <a:ext cx="8168100" cy="4090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000">
                <a:latin typeface="Lato"/>
                <a:ea typeface="Lato"/>
                <a:cs typeface="Lato"/>
                <a:sym typeface="Lato"/>
              </a:rPr>
              <a:t>How did we get here?</a:t>
            </a:r>
            <a:endParaRPr sz="3000">
              <a:latin typeface="Lato"/>
              <a:ea typeface="Lato"/>
              <a:cs typeface="Lato"/>
              <a:sym typeface="Lato"/>
            </a:endParaRPr>
          </a:p>
          <a:p>
            <a:pPr indent="0" lvl="0" marL="0" rtl="0" algn="ctr">
              <a:spcBef>
                <a:spcPts val="0"/>
              </a:spcBef>
              <a:spcAft>
                <a:spcPts val="0"/>
              </a:spcAft>
              <a:buNone/>
            </a:pPr>
            <a:r>
              <a:rPr lang="en" sz="2200">
                <a:latin typeface="Lato Light"/>
                <a:ea typeface="Lato Light"/>
                <a:cs typeface="Lato Light"/>
                <a:sym typeface="Lato Light"/>
              </a:rPr>
              <a:t>Model Exploration and Assessment</a:t>
            </a:r>
            <a:r>
              <a:rPr lang="en" sz="4800">
                <a:latin typeface="Lato"/>
                <a:ea typeface="Lato"/>
                <a:cs typeface="Lato"/>
                <a:sym typeface="Lato"/>
              </a:rPr>
              <a:t> </a:t>
            </a:r>
            <a:endParaRPr sz="4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3139750" y="1177425"/>
            <a:ext cx="2717700" cy="2717700"/>
          </a:xfrm>
          <a:prstGeom prst="ellipse">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6057950" y="1177425"/>
            <a:ext cx="2717700" cy="2717700"/>
          </a:xfrm>
          <a:prstGeom prst="ellipse">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42900" y="1177425"/>
            <a:ext cx="2717700" cy="2717700"/>
          </a:xfrm>
          <a:prstGeom prst="ellipse">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2196000" y="325125"/>
            <a:ext cx="4752000" cy="6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Lato"/>
                <a:ea typeface="Lato"/>
                <a:cs typeface="Lato"/>
                <a:sym typeface="Lato"/>
              </a:rPr>
              <a:t>Preprocessing the Data </a:t>
            </a:r>
            <a:endParaRPr>
              <a:latin typeface="Lato"/>
              <a:ea typeface="Lato"/>
              <a:cs typeface="Lato"/>
              <a:sym typeface="Lato"/>
            </a:endParaRPr>
          </a:p>
        </p:txBody>
      </p:sp>
      <p:sp>
        <p:nvSpPr>
          <p:cNvPr id="110" name="Google Shape;110;p18"/>
          <p:cNvSpPr txBox="1"/>
          <p:nvPr/>
        </p:nvSpPr>
        <p:spPr>
          <a:xfrm>
            <a:off x="641350" y="1874925"/>
            <a:ext cx="2241600" cy="15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Feature Engineering:</a:t>
            </a:r>
            <a:endParaRPr b="1">
              <a:solidFill>
                <a:schemeClr val="lt1"/>
              </a:solidFill>
              <a:latin typeface="Lato"/>
              <a:ea typeface="Lato"/>
              <a:cs typeface="Lato"/>
              <a:sym typeface="Lato"/>
            </a:endParaRPr>
          </a:p>
          <a:p>
            <a:pPr indent="-304800" lvl="0" marL="457200" rtl="0" algn="l">
              <a:lnSpc>
                <a:spcPct val="115000"/>
              </a:lnSpc>
              <a:spcBef>
                <a:spcPts val="1000"/>
              </a:spcBef>
              <a:spcAft>
                <a:spcPts val="0"/>
              </a:spcAft>
              <a:buClr>
                <a:schemeClr val="lt1"/>
              </a:buClr>
              <a:buSzPts val="1200"/>
              <a:buFont typeface="Lato"/>
              <a:buChar char="●"/>
            </a:pPr>
            <a:r>
              <a:rPr lang="en" sz="1200">
                <a:solidFill>
                  <a:schemeClr val="lt1"/>
                </a:solidFill>
                <a:latin typeface="Lato"/>
                <a:ea typeface="Lato"/>
                <a:cs typeface="Lato"/>
                <a:sym typeface="Lato"/>
              </a:rPr>
              <a:t>Times → Morning, Afternoon, Evening, Night</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Months → Seasons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Date → Weekday</a:t>
            </a:r>
            <a:endParaRPr>
              <a:solidFill>
                <a:schemeClr val="lt1"/>
              </a:solidFill>
              <a:latin typeface="Lato"/>
              <a:ea typeface="Lato"/>
              <a:cs typeface="Lato"/>
              <a:sym typeface="Lato"/>
            </a:endParaRPr>
          </a:p>
        </p:txBody>
      </p:sp>
      <p:sp>
        <p:nvSpPr>
          <p:cNvPr id="111" name="Google Shape;111;p18"/>
          <p:cNvSpPr txBox="1"/>
          <p:nvPr/>
        </p:nvSpPr>
        <p:spPr>
          <a:xfrm>
            <a:off x="3387400" y="1874925"/>
            <a:ext cx="2329200" cy="117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Incorporating Weather: </a:t>
            </a:r>
            <a:endParaRPr b="1">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Bolstered 2018 data set with daily precipitation, snowfall, and snow depth data from NOAA. </a:t>
            </a:r>
            <a:endParaRPr sz="1200">
              <a:solidFill>
                <a:schemeClr val="lt1"/>
              </a:solidFill>
              <a:latin typeface="Lato"/>
              <a:ea typeface="Lato"/>
              <a:cs typeface="Lato"/>
              <a:sym typeface="Lato"/>
            </a:endParaRPr>
          </a:p>
        </p:txBody>
      </p:sp>
      <p:sp>
        <p:nvSpPr>
          <p:cNvPr id="112" name="Google Shape;112;p18"/>
          <p:cNvSpPr txBox="1"/>
          <p:nvPr/>
        </p:nvSpPr>
        <p:spPr>
          <a:xfrm>
            <a:off x="6277250" y="1874925"/>
            <a:ext cx="2384100" cy="138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latin typeface="Lato"/>
                <a:ea typeface="Lato"/>
                <a:cs typeface="Lato"/>
                <a:sym typeface="Lato"/>
              </a:rPr>
              <a:t>Customer vs. Industry Lens</a:t>
            </a:r>
            <a:r>
              <a:rPr b="1" lang="en">
                <a:solidFill>
                  <a:schemeClr val="lt1"/>
                </a:solidFill>
                <a:latin typeface="Lato"/>
                <a:ea typeface="Lato"/>
                <a:cs typeface="Lato"/>
                <a:sym typeface="Lato"/>
              </a:rPr>
              <a:t>: </a:t>
            </a:r>
            <a:endParaRPr b="1">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Experimented with removing and adding columns to tailor the model to customers or industry professionals. </a:t>
            </a:r>
            <a:endParaRPr sz="1200">
              <a:solidFill>
                <a:schemeClr val="lt1"/>
              </a:solidFill>
              <a:latin typeface="Lato"/>
              <a:ea typeface="Lato"/>
              <a:cs typeface="Lato"/>
              <a:sym typeface="Lato"/>
            </a:endParaRPr>
          </a:p>
        </p:txBody>
      </p:sp>
      <p:sp>
        <p:nvSpPr>
          <p:cNvPr id="113" name="Google Shape;113;p18"/>
          <p:cNvSpPr txBox="1"/>
          <p:nvPr/>
        </p:nvSpPr>
        <p:spPr>
          <a:xfrm>
            <a:off x="6210300" y="4432300"/>
            <a:ext cx="2793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Data sources: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u="sng">
                <a:latin typeface="Lato"/>
                <a:ea typeface="Lato"/>
                <a:cs typeface="Lato"/>
                <a:sym typeface="Lato"/>
                <a:hlinkClick r:id="rId3"/>
              </a:rPr>
              <a:t>2018 flight data</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u="sng">
                <a:latin typeface="Lato"/>
                <a:ea typeface="Lato"/>
                <a:cs typeface="Lato"/>
                <a:sym typeface="Lato"/>
                <a:hlinkClick r:id="rId4"/>
              </a:rPr>
              <a:t>2018 daily weather data</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658300" y="1676300"/>
            <a:ext cx="4269300" cy="25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Combining multiple decision trees to predict flight delays. Requires time-consuming tuning of hyperparameters.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Nearly 70% accuracy when weather data included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~65% accuracy without weather data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Customer</a:t>
            </a:r>
            <a:endParaRPr>
              <a:latin typeface="Lato"/>
              <a:ea typeface="Lato"/>
              <a:cs typeface="Lato"/>
              <a:sym typeface="Lato"/>
            </a:endParaRPr>
          </a:p>
        </p:txBody>
      </p:sp>
      <p:sp>
        <p:nvSpPr>
          <p:cNvPr id="119" name="Google Shape;119;p19"/>
          <p:cNvSpPr txBox="1"/>
          <p:nvPr/>
        </p:nvSpPr>
        <p:spPr>
          <a:xfrm>
            <a:off x="683700" y="330200"/>
            <a:ext cx="46989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Model Option A</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Gradient Boosted Trees</a:t>
            </a:r>
            <a:endParaRPr b="1" sz="2800">
              <a:latin typeface="Lato"/>
              <a:ea typeface="Lato"/>
              <a:cs typeface="Lato"/>
              <a:sym typeface="Lato"/>
            </a:endParaRPr>
          </a:p>
        </p:txBody>
      </p:sp>
      <p:pic>
        <p:nvPicPr>
          <p:cNvPr id="120" name="Google Shape;120;p19"/>
          <p:cNvPicPr preferRelativeResize="0"/>
          <p:nvPr/>
        </p:nvPicPr>
        <p:blipFill>
          <a:blip r:embed="rId3">
            <a:alphaModFix/>
          </a:blip>
          <a:stretch>
            <a:fillRect/>
          </a:stretch>
        </p:blipFill>
        <p:spPr>
          <a:xfrm>
            <a:off x="5105400" y="571500"/>
            <a:ext cx="3733800" cy="2204785"/>
          </a:xfrm>
          <a:prstGeom prst="rect">
            <a:avLst/>
          </a:prstGeom>
          <a:noFill/>
          <a:ln>
            <a:noFill/>
          </a:ln>
        </p:spPr>
      </p:pic>
      <p:pic>
        <p:nvPicPr>
          <p:cNvPr id="121" name="Google Shape;121;p19"/>
          <p:cNvPicPr preferRelativeResize="0"/>
          <p:nvPr/>
        </p:nvPicPr>
        <p:blipFill>
          <a:blip r:embed="rId4">
            <a:alphaModFix/>
          </a:blip>
          <a:stretch>
            <a:fillRect/>
          </a:stretch>
        </p:blipFill>
        <p:spPr>
          <a:xfrm>
            <a:off x="6032500" y="2996300"/>
            <a:ext cx="2362199" cy="191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390325" y="1520200"/>
            <a:ext cx="4269300" cy="25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Designed this model to predict flight delays and </a:t>
            </a:r>
            <a:r>
              <a:rPr lang="en">
                <a:latin typeface="Lato"/>
                <a:ea typeface="Lato"/>
                <a:cs typeface="Lato"/>
                <a:sym typeface="Lato"/>
              </a:rPr>
              <a:t>flight</a:t>
            </a:r>
            <a:r>
              <a:rPr lang="en">
                <a:latin typeface="Lato"/>
                <a:ea typeface="Lato"/>
                <a:cs typeface="Lato"/>
                <a:sym typeface="Lato"/>
              </a:rPr>
              <a:t> diversions.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68% accuracy in predicting flight delays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98% accuracy in predicting flight diversions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Customer</a:t>
            </a:r>
            <a:endParaRPr>
              <a:latin typeface="Lato"/>
              <a:ea typeface="Lato"/>
              <a:cs typeface="Lato"/>
              <a:sym typeface="Lato"/>
            </a:endParaRPr>
          </a:p>
        </p:txBody>
      </p:sp>
      <p:sp>
        <p:nvSpPr>
          <p:cNvPr id="127" name="Google Shape;127;p20"/>
          <p:cNvSpPr txBox="1"/>
          <p:nvPr/>
        </p:nvSpPr>
        <p:spPr>
          <a:xfrm>
            <a:off x="836100" y="330200"/>
            <a:ext cx="46989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Model Option B</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Neural Net Model</a:t>
            </a:r>
            <a:endParaRPr b="1" sz="2800">
              <a:latin typeface="Lato"/>
              <a:ea typeface="Lato"/>
              <a:cs typeface="Lato"/>
              <a:sym typeface="Lato"/>
            </a:endParaRPr>
          </a:p>
        </p:txBody>
      </p:sp>
      <p:pic>
        <p:nvPicPr>
          <p:cNvPr id="128" name="Google Shape;128;p20"/>
          <p:cNvPicPr preferRelativeResize="0"/>
          <p:nvPr/>
        </p:nvPicPr>
        <p:blipFill>
          <a:blip r:embed="rId3">
            <a:alphaModFix/>
          </a:blip>
          <a:stretch>
            <a:fillRect/>
          </a:stretch>
        </p:blipFill>
        <p:spPr>
          <a:xfrm>
            <a:off x="4316875" y="758800"/>
            <a:ext cx="4698900" cy="29244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836100" y="2120900"/>
            <a:ext cx="4269300" cy="25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Logistic Regression: tried all solvers through a loop. Random Forest Classifier: delivered better accuracy.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Results: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~50% accuracy with Logistic 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86% accuracy with </a:t>
            </a:r>
            <a:r>
              <a:rPr lang="en">
                <a:latin typeface="Lato"/>
                <a:ea typeface="Lato"/>
                <a:cs typeface="Lato"/>
                <a:sym typeface="Lato"/>
              </a:rPr>
              <a:t>Random Forest Classifier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Use case: Industry</a:t>
            </a:r>
            <a:endParaRPr>
              <a:latin typeface="Lato"/>
              <a:ea typeface="Lato"/>
              <a:cs typeface="Lato"/>
              <a:sym typeface="Lato"/>
            </a:endParaRPr>
          </a:p>
        </p:txBody>
      </p:sp>
      <p:sp>
        <p:nvSpPr>
          <p:cNvPr id="134" name="Google Shape;134;p21"/>
          <p:cNvSpPr txBox="1"/>
          <p:nvPr/>
        </p:nvSpPr>
        <p:spPr>
          <a:xfrm>
            <a:off x="836100" y="330200"/>
            <a:ext cx="4698900" cy="14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Light"/>
                <a:ea typeface="Lato Light"/>
                <a:cs typeface="Lato Light"/>
                <a:sym typeface="Lato Light"/>
              </a:rPr>
              <a:t>Model Option C</a:t>
            </a:r>
            <a:endParaRPr sz="2000">
              <a:latin typeface="Lato Light"/>
              <a:ea typeface="Lato Light"/>
              <a:cs typeface="Lato Light"/>
              <a:sym typeface="Lato Light"/>
            </a:endParaRPr>
          </a:p>
          <a:p>
            <a:pPr indent="0" lvl="0" marL="0" rtl="0" algn="l">
              <a:spcBef>
                <a:spcPts val="0"/>
              </a:spcBef>
              <a:spcAft>
                <a:spcPts val="0"/>
              </a:spcAft>
              <a:buNone/>
            </a:pPr>
            <a:r>
              <a:rPr b="1" lang="en" sz="2800">
                <a:latin typeface="Lato"/>
                <a:ea typeface="Lato"/>
                <a:cs typeface="Lato"/>
                <a:sym typeface="Lato"/>
              </a:rPr>
              <a:t>Logistic Regression and Random Forest Classifier</a:t>
            </a:r>
            <a:endParaRPr b="1" sz="2800">
              <a:latin typeface="Lato"/>
              <a:ea typeface="Lato"/>
              <a:cs typeface="Lato"/>
              <a:sym typeface="Lato"/>
            </a:endParaRPr>
          </a:p>
        </p:txBody>
      </p:sp>
      <p:pic>
        <p:nvPicPr>
          <p:cNvPr id="135" name="Google Shape;135;p21"/>
          <p:cNvPicPr preferRelativeResize="0"/>
          <p:nvPr/>
        </p:nvPicPr>
        <p:blipFill>
          <a:blip r:embed="rId3">
            <a:alphaModFix/>
          </a:blip>
          <a:stretch>
            <a:fillRect/>
          </a:stretch>
        </p:blipFill>
        <p:spPr>
          <a:xfrm>
            <a:off x="5852525" y="2069863"/>
            <a:ext cx="2738300" cy="1133950"/>
          </a:xfrm>
          <a:prstGeom prst="rect">
            <a:avLst/>
          </a:prstGeom>
          <a:noFill/>
          <a:ln cap="flat" cmpd="sng" w="9525">
            <a:solidFill>
              <a:srgbClr val="F3F3F3"/>
            </a:solidFill>
            <a:prstDash val="solid"/>
            <a:round/>
            <a:headEnd len="sm" w="sm" type="none"/>
            <a:tailEnd len="sm" w="sm" type="none"/>
          </a:ln>
        </p:spPr>
      </p:pic>
      <p:pic>
        <p:nvPicPr>
          <p:cNvPr id="136" name="Google Shape;136;p21"/>
          <p:cNvPicPr preferRelativeResize="0"/>
          <p:nvPr/>
        </p:nvPicPr>
        <p:blipFill>
          <a:blip r:embed="rId4">
            <a:alphaModFix/>
          </a:blip>
          <a:stretch>
            <a:fillRect/>
          </a:stretch>
        </p:blipFill>
        <p:spPr>
          <a:xfrm>
            <a:off x="5673275" y="244500"/>
            <a:ext cx="3096790" cy="1647825"/>
          </a:xfrm>
          <a:prstGeom prst="rect">
            <a:avLst/>
          </a:prstGeom>
          <a:noFill/>
          <a:ln cap="flat" cmpd="sng" w="9525">
            <a:solidFill>
              <a:srgbClr val="F3F3F3"/>
            </a:solidFill>
            <a:prstDash val="solid"/>
            <a:round/>
            <a:headEnd len="sm" w="sm" type="none"/>
            <a:tailEnd len="sm" w="sm" type="none"/>
          </a:ln>
        </p:spPr>
      </p:pic>
      <p:pic>
        <p:nvPicPr>
          <p:cNvPr id="137" name="Google Shape;137;p21"/>
          <p:cNvPicPr preferRelativeResize="0"/>
          <p:nvPr/>
        </p:nvPicPr>
        <p:blipFill>
          <a:blip r:embed="rId5">
            <a:alphaModFix/>
          </a:blip>
          <a:stretch>
            <a:fillRect/>
          </a:stretch>
        </p:blipFill>
        <p:spPr>
          <a:xfrm>
            <a:off x="5898425" y="3381375"/>
            <a:ext cx="2646507" cy="1647825"/>
          </a:xfrm>
          <a:prstGeom prst="rect">
            <a:avLst/>
          </a:prstGeom>
          <a:noFill/>
          <a:ln cap="flat" cmpd="sng" w="9525">
            <a:solidFill>
              <a:srgbClr val="F3F3F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