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4189" autoAdjust="0"/>
  </p:normalViewPr>
  <p:slideViewPr>
    <p:cSldViewPr snapToGrid="0" snapToObjects="1" showGuides="1">
      <p:cViewPr varScale="1">
        <p:scale>
          <a:sx n="64" d="100"/>
          <a:sy n="64" d="100"/>
        </p:scale>
        <p:origin x="1267"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3769232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6</a:t>
            </a:fld>
            <a:endParaRPr lang="en-US"/>
          </a:p>
        </p:txBody>
      </p:sp>
    </p:spTree>
    <p:extLst>
      <p:ext uri="{BB962C8B-B14F-4D97-AF65-F5344CB8AC3E}">
        <p14:creationId xmlns:p14="http://schemas.microsoft.com/office/powerpoint/2010/main" val="1915541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8</a:t>
            </a:fld>
            <a:endParaRPr lang="en-US"/>
          </a:p>
        </p:txBody>
      </p:sp>
    </p:spTree>
    <p:extLst>
      <p:ext uri="{BB962C8B-B14F-4D97-AF65-F5344CB8AC3E}">
        <p14:creationId xmlns:p14="http://schemas.microsoft.com/office/powerpoint/2010/main" val="3853616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eu-de.dataplatform.cloud.ibm.com/dashboards/83ea7257-15d6-4bcc-a7c3-0f603f6679dc/view/7868e0783af108de12b3e6e4079a2e047e647058e7bb8100d6867b490f357997a83d42c0c82d4d0989145367fae9410cc8"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1825625"/>
            <a:ext cx="5088998" cy="1845657"/>
          </a:xfrm>
        </p:spPr>
        <p:txBody>
          <a:bodyPr anchor="ctr">
            <a:normAutofit/>
          </a:bodyPr>
          <a:lstStyle/>
          <a:p>
            <a:r>
              <a:rPr lang="en-US" dirty="0">
                <a:solidFill>
                  <a:srgbClr val="0E659B"/>
                </a:solidFill>
              </a:rPr>
              <a:t>Stack Overflow Developer Survey Analysis</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r>
              <a:rPr lang="en-US" dirty="0"/>
              <a:t>Shriram S</a:t>
            </a:r>
          </a:p>
          <a:p>
            <a:pPr marL="0" indent="0">
              <a:buNone/>
            </a:pPr>
            <a:r>
              <a:rPr lang="en-US" dirty="0"/>
              <a:t>06</a:t>
            </a:r>
            <a:r>
              <a:rPr lang="en-US" baseline="30000" dirty="0"/>
              <a:t>th</a:t>
            </a:r>
            <a:r>
              <a:rPr lang="en-US" dirty="0"/>
              <a:t> Dec 2021</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lnSpcReduction="10000"/>
          </a:bodyPr>
          <a:lstStyle/>
          <a:p>
            <a:pPr marL="0" indent="0">
              <a:buNone/>
            </a:pPr>
            <a:r>
              <a:rPr lang="en-US" dirty="0"/>
              <a:t>Findings</a:t>
            </a:r>
          </a:p>
          <a:p>
            <a:pPr marL="0" indent="0">
              <a:buNone/>
            </a:pPr>
            <a:endParaRPr lang="en-US" dirty="0"/>
          </a:p>
          <a:p>
            <a:r>
              <a:rPr lang="en-US" dirty="0"/>
              <a:t>MySQL is the leading database, but PostgreSQL and MongoDB will overtake it.</a:t>
            </a:r>
          </a:p>
          <a:p>
            <a:r>
              <a:rPr lang="en-US" dirty="0"/>
              <a:t>Surprisingly, SQLite will be used by people lesser in the following year.</a:t>
            </a:r>
          </a:p>
          <a:p>
            <a:r>
              <a:rPr lang="en-US" dirty="0"/>
              <a:t>Redis will have a steady growth.</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lnSpcReduction="10000"/>
          </a:bodyPr>
          <a:lstStyle/>
          <a:p>
            <a:pPr marL="0" indent="0">
              <a:buNone/>
            </a:pPr>
            <a:r>
              <a:rPr lang="en-US" dirty="0"/>
              <a:t>Implications</a:t>
            </a:r>
          </a:p>
          <a:p>
            <a:pPr marL="0" indent="0">
              <a:buNone/>
            </a:pPr>
            <a:endParaRPr lang="en-US" dirty="0"/>
          </a:p>
          <a:p>
            <a:r>
              <a:rPr lang="en-US" dirty="0"/>
              <a:t>With the popularity of NoSQL databases, MongoDB will continue to grow in the future.</a:t>
            </a:r>
          </a:p>
          <a:p>
            <a:r>
              <a:rPr lang="en-US" dirty="0"/>
              <a:t> Knowing to work on different databases would be crucial as the trend changes every year.</a:t>
            </a:r>
          </a:p>
          <a:p>
            <a:r>
              <a:rPr lang="en-US" dirty="0"/>
              <a:t>PostgreSQL will grow in popularity further.</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a:bodyPr>
          <a:lstStyle/>
          <a:p>
            <a:pPr marL="0" indent="0">
              <a:buNone/>
            </a:pPr>
            <a:r>
              <a:rPr lang="en-IN" sz="1600" b="0" i="0" u="none" strike="noStrike" dirty="0">
                <a:solidFill>
                  <a:srgbClr val="0062E4"/>
                </a:solidFill>
                <a:effectLst/>
                <a:latin typeface="OpenSans"/>
                <a:hlinkClick r:id="rId2"/>
              </a:rPr>
              <a:t>Stack overflow survey dashboard</a:t>
            </a:r>
            <a:endParaRPr lang="en-US" sz="2200" dirty="0"/>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3"/>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pic>
        <p:nvPicPr>
          <p:cNvPr id="4" name="Content Placeholder 3">
            <a:extLst>
              <a:ext uri="{FF2B5EF4-FFF2-40B4-BE49-F238E27FC236}">
                <a16:creationId xmlns:a16="http://schemas.microsoft.com/office/drawing/2014/main" id="{EBEB1A7D-EA8E-4178-AFEA-7BCAB754B4E3}"/>
              </a:ext>
            </a:extLst>
          </p:cNvPr>
          <p:cNvPicPr>
            <a:picLocks noGrp="1" noChangeAspect="1"/>
          </p:cNvPicPr>
          <p:nvPr>
            <p:ph idx="1"/>
          </p:nvPr>
        </p:nvPicPr>
        <p:blipFill>
          <a:blip r:embed="rId2"/>
          <a:stretch>
            <a:fillRect/>
          </a:stretch>
        </p:blipFill>
        <p:spPr>
          <a:xfrm>
            <a:off x="838200" y="1455821"/>
            <a:ext cx="10736180" cy="4495477"/>
          </a:xfr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pic>
        <p:nvPicPr>
          <p:cNvPr id="4" name="Content Placeholder 3">
            <a:extLst>
              <a:ext uri="{FF2B5EF4-FFF2-40B4-BE49-F238E27FC236}">
                <a16:creationId xmlns:a16="http://schemas.microsoft.com/office/drawing/2014/main" id="{04C143B9-2FA2-474C-A9B1-3FF3955D6A77}"/>
              </a:ext>
            </a:extLst>
          </p:cNvPr>
          <p:cNvPicPr>
            <a:picLocks noGrp="1" noChangeAspect="1"/>
          </p:cNvPicPr>
          <p:nvPr>
            <p:ph idx="1"/>
          </p:nvPr>
        </p:nvPicPr>
        <p:blipFill>
          <a:blip r:embed="rId2"/>
          <a:stretch>
            <a:fillRect/>
          </a:stretch>
        </p:blipFill>
        <p:spPr>
          <a:xfrm>
            <a:off x="838199" y="1443789"/>
            <a:ext cx="11012905" cy="4716379"/>
          </a:xfr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pic>
        <p:nvPicPr>
          <p:cNvPr id="4" name="Content Placeholder 3">
            <a:extLst>
              <a:ext uri="{FF2B5EF4-FFF2-40B4-BE49-F238E27FC236}">
                <a16:creationId xmlns:a16="http://schemas.microsoft.com/office/drawing/2014/main" id="{FB4477F1-7A23-484B-A891-6A21D704405E}"/>
              </a:ext>
            </a:extLst>
          </p:cNvPr>
          <p:cNvPicPr>
            <a:picLocks noGrp="1" noChangeAspect="1"/>
          </p:cNvPicPr>
          <p:nvPr>
            <p:ph idx="1"/>
          </p:nvPr>
        </p:nvPicPr>
        <p:blipFill>
          <a:blip r:embed="rId2"/>
          <a:stretch>
            <a:fillRect/>
          </a:stretch>
        </p:blipFill>
        <p:spPr>
          <a:xfrm>
            <a:off x="1138990" y="1407695"/>
            <a:ext cx="10515600" cy="4824663"/>
          </a:xfr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lstStyle/>
          <a:p>
            <a:r>
              <a:rPr lang="en-US" dirty="0"/>
              <a:t>Languages:</a:t>
            </a:r>
          </a:p>
          <a:p>
            <a:pPr lvl="1"/>
            <a:r>
              <a:rPr lang="en-US" dirty="0"/>
              <a:t>Will Go, Rust, and Kotlin continue their rise?</a:t>
            </a:r>
          </a:p>
          <a:p>
            <a:pPr lvl="1"/>
            <a:r>
              <a:rPr lang="en-US" dirty="0"/>
              <a:t>Will Python overtake JavaScript and HTML/CSS?</a:t>
            </a:r>
          </a:p>
          <a:p>
            <a:r>
              <a:rPr lang="en-US" dirty="0"/>
              <a:t>Databases:</a:t>
            </a:r>
          </a:p>
          <a:p>
            <a:pPr lvl="1"/>
            <a:r>
              <a:rPr lang="en-US" dirty="0"/>
              <a:t>NoSQL is the way forward?</a:t>
            </a:r>
          </a:p>
          <a:p>
            <a:pPr lvl="1"/>
            <a:r>
              <a:rPr lang="en-US" dirty="0"/>
              <a:t>PostgreSQL and MongoDB will continue to lead the pack?</a:t>
            </a:r>
          </a:p>
          <a:p>
            <a:pPr marL="457200" lvl="1" indent="0">
              <a:buNone/>
            </a:pPr>
            <a:endParaRPr lang="en-US" dirty="0"/>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dirty="0"/>
              <a:t>Findings</a:t>
            </a:r>
          </a:p>
          <a:p>
            <a:pPr marL="0" indent="0">
              <a:buNone/>
            </a:pPr>
            <a:endParaRPr lang="en-US" dirty="0"/>
          </a:p>
          <a:p>
            <a:r>
              <a:rPr lang="en-US" dirty="0"/>
              <a:t>The survey was dominated by male respondents. USA and India had the most surveyors.</a:t>
            </a:r>
          </a:p>
          <a:p>
            <a:r>
              <a:rPr lang="en-US" dirty="0"/>
              <a:t>Majority of the surveyors just had a bachelor’s degree.</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buNone/>
            </a:pPr>
            <a:r>
              <a:rPr lang="en-US" dirty="0"/>
              <a:t>Implications</a:t>
            </a:r>
          </a:p>
          <a:p>
            <a:pPr marL="0" indent="0">
              <a:buNone/>
            </a:pPr>
            <a:endParaRPr lang="en-US" dirty="0"/>
          </a:p>
          <a:p>
            <a:r>
              <a:rPr lang="en-US" dirty="0"/>
              <a:t>Going by the education level of the respondents, it might look like a bachelor’s degree would be enough if you intend to work in the industry.</a:t>
            </a:r>
          </a:p>
          <a:p>
            <a:r>
              <a:rPr lang="en-US" dirty="0"/>
              <a:t>Going by the age of the respondents, people are starting to learn from a young age.</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HTML/CSS and JavaScript will continue to be the most popular languages.</a:t>
            </a:r>
          </a:p>
          <a:p>
            <a:r>
              <a:rPr lang="en-US" dirty="0"/>
              <a:t>MySQL may be replaced by PostgreSQL and MongoDB as the top database in the future.</a:t>
            </a:r>
          </a:p>
          <a:p>
            <a:r>
              <a:rPr lang="en-US" dirty="0"/>
              <a:t>It is essential to learn new technologies and keep us updated as per the current market trend.</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pic>
        <p:nvPicPr>
          <p:cNvPr id="6" name="Content Placeholder 5">
            <a:extLst>
              <a:ext uri="{FF2B5EF4-FFF2-40B4-BE49-F238E27FC236}">
                <a16:creationId xmlns:a16="http://schemas.microsoft.com/office/drawing/2014/main" id="{253C74D3-EFF8-42D3-BE54-60EF31F842E1}"/>
              </a:ext>
            </a:extLst>
          </p:cNvPr>
          <p:cNvPicPr>
            <a:picLocks noGrp="1" noChangeAspect="1"/>
          </p:cNvPicPr>
          <p:nvPr>
            <p:ph sz="half" idx="2"/>
          </p:nvPr>
        </p:nvPicPr>
        <p:blipFill>
          <a:blip r:embed="rId2"/>
          <a:stretch>
            <a:fillRect/>
          </a:stretch>
        </p:blipFill>
        <p:spPr>
          <a:xfrm>
            <a:off x="4925219" y="1419726"/>
            <a:ext cx="6428581" cy="4219868"/>
          </a:xfrm>
        </p:spPr>
      </p:pic>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3"/>
          <a:stretch>
            <a:fillRect/>
          </a:stretch>
        </p:blipFill>
        <p:spPr>
          <a:xfrm>
            <a:off x="1055857" y="1849823"/>
            <a:ext cx="3194581" cy="319458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GITHUB JOB POSTINGS</a:t>
            </a:r>
          </a:p>
        </p:txBody>
      </p:sp>
      <p:pic>
        <p:nvPicPr>
          <p:cNvPr id="5" name="Content Placeholder 4">
            <a:extLst>
              <a:ext uri="{FF2B5EF4-FFF2-40B4-BE49-F238E27FC236}">
                <a16:creationId xmlns:a16="http://schemas.microsoft.com/office/drawing/2014/main" id="{E435148D-5C18-4668-99F0-C3F6202E0527}"/>
              </a:ext>
            </a:extLst>
          </p:cNvPr>
          <p:cNvPicPr>
            <a:picLocks noGrp="1" noChangeAspect="1"/>
          </p:cNvPicPr>
          <p:nvPr>
            <p:ph sz="half" idx="2"/>
          </p:nvPr>
        </p:nvPicPr>
        <p:blipFill>
          <a:blip r:embed="rId2"/>
          <a:stretch>
            <a:fillRect/>
          </a:stretch>
        </p:blipFill>
        <p:spPr>
          <a:xfrm>
            <a:off x="1371600" y="1515979"/>
            <a:ext cx="9829799" cy="4716379"/>
          </a:xfrm>
        </p:spPr>
      </p:pic>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pic>
        <p:nvPicPr>
          <p:cNvPr id="5" name="Content Placeholder 4">
            <a:extLst>
              <a:ext uri="{FF2B5EF4-FFF2-40B4-BE49-F238E27FC236}">
                <a16:creationId xmlns:a16="http://schemas.microsoft.com/office/drawing/2014/main" id="{B4BD3C7F-0856-44E3-BC0A-936790B43056}"/>
              </a:ext>
            </a:extLst>
          </p:cNvPr>
          <p:cNvPicPr>
            <a:picLocks noGrp="1" noChangeAspect="1"/>
          </p:cNvPicPr>
          <p:nvPr>
            <p:ph sz="half" idx="2"/>
          </p:nvPr>
        </p:nvPicPr>
        <p:blipFill>
          <a:blip r:embed="rId2"/>
          <a:stretch>
            <a:fillRect/>
          </a:stretch>
        </p:blipFill>
        <p:spPr>
          <a:xfrm>
            <a:off x="1311442" y="1600199"/>
            <a:ext cx="9252284" cy="4499811"/>
          </a:xfrm>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fontScale="77500" lnSpcReduction="20000"/>
          </a:bodyPr>
          <a:lstStyle/>
          <a:p>
            <a:r>
              <a:rPr lang="en-US" sz="2200" dirty="0"/>
              <a:t>A modified subset of Stack overflow data consisting of two datasets was given. One dataset had the current technology uses and future technology trend data, and the other dataset had demographic details of the surveyors.</a:t>
            </a:r>
          </a:p>
          <a:p>
            <a:r>
              <a:rPr lang="en-US" sz="2200" dirty="0"/>
              <a:t>Using the given dataset, I created three dashboards.</a:t>
            </a:r>
          </a:p>
          <a:p>
            <a:pPr lvl="1"/>
            <a:r>
              <a:rPr lang="en-US" sz="1800" dirty="0"/>
              <a:t>Future Technology Trend dashboard had top 10 programming languages, database, web framework, and the platforms desired to learn the following year.</a:t>
            </a:r>
          </a:p>
          <a:p>
            <a:pPr lvl="1"/>
            <a:r>
              <a:rPr lang="en-US" sz="1800" dirty="0"/>
              <a:t>Current Technology Usage dashboard had top 10 programming languages, database, web framework, and currently used platforms. </a:t>
            </a:r>
          </a:p>
          <a:p>
            <a:pPr lvl="1"/>
            <a:r>
              <a:rPr lang="en-US" sz="1800" dirty="0"/>
              <a:t>Demographics dashboard had the respondents' age, gender, location, and education level.</a:t>
            </a:r>
          </a:p>
          <a:p>
            <a:r>
              <a:rPr lang="en-US" sz="2200" dirty="0"/>
              <a:t>From the Current Technology Usage dashboard, it was clear that JavaScript is the most famous language, and MySQL is the most renowned database. Windows was the most famous platform, and jQuery is the most renowned web framework.</a:t>
            </a:r>
          </a:p>
          <a:p>
            <a:r>
              <a:rPr lang="en-US" sz="2200" dirty="0"/>
              <a:t>From the Future Technology Usage dashboard, it was clear that JavaScript will be the most desired programming language, and PostgreSQL will be the most desired database. Next year, Linux will be the most used platform, and ReactJS will be the most used web framework.</a:t>
            </a:r>
          </a:p>
          <a:p>
            <a:r>
              <a:rPr lang="en-US" sz="2200" dirty="0"/>
              <a:t>From the Demographics dashboard, it is clear that the majority of the responders were men (93.7%), and most of the respondents were in the age group 24-32. The majority of the respondents had a bachelor’s degree.</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Dashboards were created using IBM Cognos Analytics to emphasize the current and future technology trends.</a:t>
            </a:r>
          </a:p>
          <a:p>
            <a:r>
              <a:rPr lang="en-US" sz="2200" dirty="0"/>
              <a:t>Problem: From such clustered data, we need to analyze the present data technologies and future data trends considering the various demographics of the respondents.	</a:t>
            </a:r>
          </a:p>
          <a:p>
            <a:r>
              <a:rPr lang="en-US" sz="2200" dirty="0"/>
              <a:t>By creating dashboards, we would build visualizations to understand the current and future technology trends based on the respondents’ age, gender, education level, and location.</a:t>
            </a:r>
            <a:endParaRPr lang="en-US" sz="1800" dirty="0"/>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a:bodyPr>
          <a:lstStyle/>
          <a:p>
            <a:r>
              <a:rPr lang="en-US" sz="2200" dirty="0"/>
              <a:t>A modified subset of Stack overflow data consisting of two datasets was given. One dataset had the current technology uses and future technology trend data, and the other dataset had demographic details of the surveyors.</a:t>
            </a:r>
          </a:p>
          <a:p>
            <a:r>
              <a:rPr lang="en-US" sz="2200" dirty="0"/>
              <a:t>Since the data provided was normalized already, we didn’t have to spend time cleaning the data.</a:t>
            </a:r>
          </a:p>
          <a:p>
            <a:r>
              <a:rPr lang="en-US" sz="2200" dirty="0"/>
              <a:t>We used IBM Cognos Analytics to build dashboards.</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3"/>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5" name="TextBox 4">
            <a:extLst>
              <a:ext uri="{FF2B5EF4-FFF2-40B4-BE49-F238E27FC236}">
                <a16:creationId xmlns:a16="http://schemas.microsoft.com/office/drawing/2014/main" id="{B51A06FF-DE25-4FE7-92A7-11341933FFF6}"/>
              </a:ext>
            </a:extLst>
          </p:cNvPr>
          <p:cNvSpPr txBox="1"/>
          <p:nvPr/>
        </p:nvSpPr>
        <p:spPr>
          <a:xfrm>
            <a:off x="709863" y="1690689"/>
            <a:ext cx="10643937" cy="1439368"/>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r>
              <a:rPr kumimoji="0" lang="en-US" sz="2200" b="0" i="0" u="none" strike="noStrike" kern="1200" cap="none" spc="0" normalizeH="0" baseline="0" noProof="0" dirty="0">
                <a:ln>
                  <a:noFill/>
                </a:ln>
                <a:solidFill>
                  <a:srgbClr val="0070C0"/>
                </a:solidFill>
                <a:effectLst/>
                <a:uLnTx/>
                <a:uFillTx/>
                <a:latin typeface="IBM Plex Mono Text" panose="020B0509050203000203" pitchFamily="49" charset="0"/>
                <a:ea typeface="+mn-ea"/>
                <a:cs typeface="+mn-cs"/>
              </a:rPr>
              <a:t>A modified subset of Stack overflow data consisting of two datasets was given. One dataset had the current technology uses and future technology trend data, and the other dataset had demographic details of the surveyors.</a:t>
            </a:r>
          </a:p>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r>
              <a:rPr lang="en-US" sz="2200" dirty="0">
                <a:solidFill>
                  <a:srgbClr val="0070C0"/>
                </a:solidFill>
                <a:latin typeface="IBM Plex Mono Text" panose="020B0509050203000203" pitchFamily="49" charset="0"/>
              </a:rPr>
              <a:t>In the following few slides, we will be discussing the crucial findings from the dataset.</a:t>
            </a:r>
            <a:endParaRPr kumimoji="0" lang="en-US" sz="2200" b="0" i="0" u="none" strike="noStrike" kern="1200" cap="none" spc="0" normalizeH="0" baseline="0" noProof="0" dirty="0">
              <a:ln>
                <a:noFill/>
              </a:ln>
              <a:solidFill>
                <a:srgbClr val="0070C0"/>
              </a:solidFill>
              <a:effectLst/>
              <a:uLnTx/>
              <a:uFillTx/>
              <a:latin typeface="IBM Plex Mono Text" panose="020B0509050203000203" pitchFamily="49" charset="0"/>
              <a:ea typeface="+mn-ea"/>
              <a:cs typeface="+mn-cs"/>
            </a:endParaRPr>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Picture 5">
            <a:extLst>
              <a:ext uri="{FF2B5EF4-FFF2-40B4-BE49-F238E27FC236}">
                <a16:creationId xmlns:a16="http://schemas.microsoft.com/office/drawing/2014/main" id="{ED5E7CE6-3D30-4A84-BE98-EB9F262D42AA}"/>
              </a:ext>
            </a:extLst>
          </p:cNvPr>
          <p:cNvPicPr>
            <a:picLocks noChangeAspect="1"/>
          </p:cNvPicPr>
          <p:nvPr/>
        </p:nvPicPr>
        <p:blipFill>
          <a:blip r:embed="rId2"/>
          <a:stretch>
            <a:fillRect/>
          </a:stretch>
        </p:blipFill>
        <p:spPr>
          <a:xfrm>
            <a:off x="587041" y="2462501"/>
            <a:ext cx="5432760" cy="3670301"/>
          </a:xfrm>
          <a:prstGeom prst="rect">
            <a:avLst/>
          </a:prstGeom>
        </p:spPr>
      </p:pic>
      <p:pic>
        <p:nvPicPr>
          <p:cNvPr id="9" name="Picture 8">
            <a:extLst>
              <a:ext uri="{FF2B5EF4-FFF2-40B4-BE49-F238E27FC236}">
                <a16:creationId xmlns:a16="http://schemas.microsoft.com/office/drawing/2014/main" id="{20900DAD-8CCA-4F7D-B53D-E7978531FB36}"/>
              </a:ext>
            </a:extLst>
          </p:cNvPr>
          <p:cNvPicPr>
            <a:picLocks noChangeAspect="1"/>
          </p:cNvPicPr>
          <p:nvPr/>
        </p:nvPicPr>
        <p:blipFill>
          <a:blip r:embed="rId3"/>
          <a:stretch>
            <a:fillRect/>
          </a:stretch>
        </p:blipFill>
        <p:spPr>
          <a:xfrm>
            <a:off x="5943599" y="2462501"/>
            <a:ext cx="5661359" cy="3714460"/>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85000" lnSpcReduction="20000"/>
          </a:bodyPr>
          <a:lstStyle/>
          <a:p>
            <a:pPr marL="0" indent="0">
              <a:buNone/>
            </a:pPr>
            <a:r>
              <a:rPr lang="en-US" dirty="0"/>
              <a:t>Findings</a:t>
            </a:r>
          </a:p>
          <a:p>
            <a:pPr marL="0" indent="0">
              <a:buNone/>
            </a:pPr>
            <a:endParaRPr lang="en-US" dirty="0"/>
          </a:p>
          <a:p>
            <a:r>
              <a:rPr lang="en-US" dirty="0"/>
              <a:t>JavaScript, HTML/CSS were the languages mainly used currently, and from the future technology dashboard, it’s clear that they would continue to be the leading programming languages.</a:t>
            </a:r>
          </a:p>
          <a:p>
            <a:r>
              <a:rPr lang="en-US" dirty="0"/>
              <a:t>Python will continue to grow in popularity as it’s the most widely used programming language in the Data Science world.</a:t>
            </a:r>
          </a:p>
          <a:p>
            <a:r>
              <a:rPr lang="en-US" dirty="0"/>
              <a:t>SQL continues to be one of the most used languages.</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85000" lnSpcReduction="20000"/>
          </a:bodyPr>
          <a:lstStyle/>
          <a:p>
            <a:pPr marL="0" indent="0">
              <a:buNone/>
            </a:pPr>
            <a:r>
              <a:rPr lang="en-US" dirty="0"/>
              <a:t>Implications</a:t>
            </a:r>
          </a:p>
          <a:p>
            <a:pPr marL="0" indent="0">
              <a:buNone/>
            </a:pPr>
            <a:endParaRPr lang="en-US" dirty="0"/>
          </a:p>
          <a:p>
            <a:r>
              <a:rPr lang="en-US" dirty="0"/>
              <a:t>From the data, it’s clear that web development will be the most demanded skill.</a:t>
            </a:r>
          </a:p>
          <a:p>
            <a:r>
              <a:rPr lang="en-US" dirty="0"/>
              <a:t>There is a shift in the platform from Windows to Linux, and Docker and AWS will be more prevalent in the future.</a:t>
            </a:r>
          </a:p>
          <a:p>
            <a:r>
              <a:rPr lang="en-US" dirty="0"/>
              <a:t>It’s clear that people are learning new skills.</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Picture 5">
            <a:extLst>
              <a:ext uri="{FF2B5EF4-FFF2-40B4-BE49-F238E27FC236}">
                <a16:creationId xmlns:a16="http://schemas.microsoft.com/office/drawing/2014/main" id="{4392C353-4B08-44AF-BEE1-81923F37D006}"/>
              </a:ext>
            </a:extLst>
          </p:cNvPr>
          <p:cNvPicPr>
            <a:picLocks noChangeAspect="1"/>
          </p:cNvPicPr>
          <p:nvPr/>
        </p:nvPicPr>
        <p:blipFill>
          <a:blip r:embed="rId2"/>
          <a:stretch>
            <a:fillRect/>
          </a:stretch>
        </p:blipFill>
        <p:spPr>
          <a:xfrm>
            <a:off x="695324" y="2327564"/>
            <a:ext cx="5400675" cy="3670301"/>
          </a:xfrm>
          <a:prstGeom prst="rect">
            <a:avLst/>
          </a:prstGeom>
        </p:spPr>
      </p:pic>
      <p:pic>
        <p:nvPicPr>
          <p:cNvPr id="9" name="Picture 8">
            <a:extLst>
              <a:ext uri="{FF2B5EF4-FFF2-40B4-BE49-F238E27FC236}">
                <a16:creationId xmlns:a16="http://schemas.microsoft.com/office/drawing/2014/main" id="{98A4D110-DF1D-4F00-8ADA-534FF618592E}"/>
              </a:ext>
            </a:extLst>
          </p:cNvPr>
          <p:cNvPicPr>
            <a:picLocks noChangeAspect="1"/>
          </p:cNvPicPr>
          <p:nvPr/>
        </p:nvPicPr>
        <p:blipFill>
          <a:blip r:embed="rId3"/>
          <a:stretch>
            <a:fillRect/>
          </a:stretch>
        </p:blipFill>
        <p:spPr>
          <a:xfrm>
            <a:off x="6096000" y="2327565"/>
            <a:ext cx="5200650" cy="3670300"/>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541</TotalTime>
  <Words>879</Words>
  <Application>Microsoft Office PowerPoint</Application>
  <PresentationFormat>Widescreen</PresentationFormat>
  <Paragraphs>96</Paragraphs>
  <Slides>20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Helv</vt:lpstr>
      <vt:lpstr>IBM Plex Mono SemiBold</vt:lpstr>
      <vt:lpstr>IBM Plex Mono Text</vt:lpstr>
      <vt:lpstr>OpenSans</vt:lpstr>
      <vt:lpstr>SLIDE_TEMPLATE_skill_network</vt:lpstr>
      <vt:lpstr>Stack Overflow Developer Survey Analysis</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GITHUB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Shriram Sekar</cp:lastModifiedBy>
  <cp:revision>143</cp:revision>
  <dcterms:created xsi:type="dcterms:W3CDTF">2020-10-28T18:29:43Z</dcterms:created>
  <dcterms:modified xsi:type="dcterms:W3CDTF">2021-12-05T20:56:39Z</dcterms:modified>
</cp:coreProperties>
</file>