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5"/>
    <p:sldId id="257" r:id="rId16"/>
    <p:sldId id="258" r:id="rId17"/>
    <p:sldId id="259" r:id="rId18"/>
    <p:sldId id="260" r:id="rId19"/>
    <p:sldId id="261" r:id="rId20"/>
    <p:sldId id="262" r:id="rId21"/>
    <p:sldId id="263" r:id="rId22"/>
    <p:sldId id="264" r:id="rId23"/>
    <p:sldId id="265" r:id="rId24"/>
    <p:sldId id="266" r:id="rId25"/>
  </p:sldIdLst>
  <p:sldSz cx="18288000" cy="10287000"/>
  <p:notesSz cx="6858000" cy="9144000"/>
  <p:embeddedFontLst>
    <p:embeddedFont>
      <p:font typeface="Glacial Indifference" charset="1" panose="00000000000000000000"/>
      <p:regular r:id="rId6"/>
    </p:embeddedFont>
    <p:embeddedFont>
      <p:font typeface="Glacial Indifference Bold" charset="1" panose="00000800000000000000"/>
      <p:regular r:id="rId7"/>
    </p:embeddedFont>
    <p:embeddedFont>
      <p:font typeface="Glacial Indifference Italics" charset="1" panose="00000000000000000000"/>
      <p:regular r:id="rId8"/>
    </p:embeddedFont>
    <p:embeddedFont>
      <p:font typeface="Glacial Indifference Bold Italics"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League Spartan" charset="1" panose="000008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slides/slide1.xml" Type="http://schemas.openxmlformats.org/officeDocument/2006/relationships/slide"/><Relationship Id="rId16" Target="slides/slide2.xml" Type="http://schemas.openxmlformats.org/officeDocument/2006/relationships/slide"/><Relationship Id="rId17" Target="slides/slide3.xml" Type="http://schemas.openxmlformats.org/officeDocument/2006/relationships/slide"/><Relationship Id="rId18" Target="slides/slide4.xml" Type="http://schemas.openxmlformats.org/officeDocument/2006/relationships/slide"/><Relationship Id="rId19" Target="slides/slide5.xml" Type="http://schemas.openxmlformats.org/officeDocument/2006/relationships/slide"/><Relationship Id="rId2" Target="presProps.xml" Type="http://schemas.openxmlformats.org/officeDocument/2006/relationships/presProps"/><Relationship Id="rId20" Target="slides/slide6.xml" Type="http://schemas.openxmlformats.org/officeDocument/2006/relationships/slide"/><Relationship Id="rId21" Target="slides/slide7.xml" Type="http://schemas.openxmlformats.org/officeDocument/2006/relationships/slide"/><Relationship Id="rId22" Target="slides/slide8.xml" Type="http://schemas.openxmlformats.org/officeDocument/2006/relationships/slide"/><Relationship Id="rId23" Target="slides/slide9.xml" Type="http://schemas.openxmlformats.org/officeDocument/2006/relationships/slide"/><Relationship Id="rId24" Target="slides/slide10.xml" Type="http://schemas.openxmlformats.org/officeDocument/2006/relationships/slide"/><Relationship Id="rId25" Target="slides/slide11.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15528869" y="-544892"/>
            <a:ext cx="3096042" cy="3147184"/>
          </a:xfrm>
          <a:custGeom>
            <a:avLst/>
            <a:gdLst/>
            <a:ahLst/>
            <a:cxnLst/>
            <a:rect r="r" b="b" t="t" l="l"/>
            <a:pathLst>
              <a:path h="3147184" w="3096042">
                <a:moveTo>
                  <a:pt x="0" y="0"/>
                </a:moveTo>
                <a:lnTo>
                  <a:pt x="3096043" y="0"/>
                </a:lnTo>
                <a:lnTo>
                  <a:pt x="3096043" y="3147184"/>
                </a:lnTo>
                <a:lnTo>
                  <a:pt x="0" y="31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8177652">
            <a:off x="-1469150" y="7117722"/>
            <a:ext cx="7315200" cy="3694176"/>
          </a:xfrm>
          <a:custGeom>
            <a:avLst/>
            <a:gdLst/>
            <a:ahLst/>
            <a:cxnLst/>
            <a:rect r="r" b="b" t="t" l="l"/>
            <a:pathLst>
              <a:path h="3694176" w="7315200">
                <a:moveTo>
                  <a:pt x="0" y="0"/>
                </a:moveTo>
                <a:lnTo>
                  <a:pt x="7315200" y="0"/>
                </a:lnTo>
                <a:lnTo>
                  <a:pt x="7315200" y="3694176"/>
                </a:lnTo>
                <a:lnTo>
                  <a:pt x="0" y="36941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2574853">
            <a:off x="1788046" y="8778215"/>
            <a:ext cx="3674757" cy="3674757"/>
          </a:xfrm>
          <a:custGeom>
            <a:avLst/>
            <a:gdLst/>
            <a:ahLst/>
            <a:cxnLst/>
            <a:rect r="r" b="b" t="t" l="l"/>
            <a:pathLst>
              <a:path h="3674757" w="3674757">
                <a:moveTo>
                  <a:pt x="0" y="0"/>
                </a:moveTo>
                <a:lnTo>
                  <a:pt x="3674757" y="0"/>
                </a:lnTo>
                <a:lnTo>
                  <a:pt x="3674757" y="3674757"/>
                </a:lnTo>
                <a:lnTo>
                  <a:pt x="0" y="367475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028700" y="5625431"/>
            <a:ext cx="2057400" cy="2057400"/>
          </a:xfrm>
          <a:custGeom>
            <a:avLst/>
            <a:gdLst/>
            <a:ahLst/>
            <a:cxnLst/>
            <a:rect r="r" b="b" t="t" l="l"/>
            <a:pathLst>
              <a:path h="2057400" w="2057400">
                <a:moveTo>
                  <a:pt x="0" y="0"/>
                </a:moveTo>
                <a:lnTo>
                  <a:pt x="2057400" y="0"/>
                </a:lnTo>
                <a:lnTo>
                  <a:pt x="2057400" y="2057400"/>
                </a:lnTo>
                <a:lnTo>
                  <a:pt x="0" y="20574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7" id="7"/>
          <p:cNvSpPr txBox="true"/>
          <p:nvPr/>
        </p:nvSpPr>
        <p:spPr>
          <a:xfrm rot="0">
            <a:off x="2900632" y="3125321"/>
            <a:ext cx="12486737" cy="2018179"/>
          </a:xfrm>
          <a:prstGeom prst="rect">
            <a:avLst/>
          </a:prstGeom>
        </p:spPr>
        <p:txBody>
          <a:bodyPr anchor="t" rtlCol="false" tIns="0" lIns="0" bIns="0" rIns="0">
            <a:spAutoFit/>
          </a:bodyPr>
          <a:lstStyle/>
          <a:p>
            <a:pPr algn="ctr">
              <a:lnSpc>
                <a:spcPts val="7958"/>
              </a:lnSpc>
            </a:pPr>
            <a:r>
              <a:rPr lang="en-US" sz="6860">
                <a:solidFill>
                  <a:srgbClr val="26459B"/>
                </a:solidFill>
                <a:latin typeface="League Spartan"/>
              </a:rPr>
              <a:t>STUDENT DROPOUT ANALYSIS</a:t>
            </a:r>
          </a:p>
        </p:txBody>
      </p:sp>
      <p:sp>
        <p:nvSpPr>
          <p:cNvPr name="TextBox 8" id="8"/>
          <p:cNvSpPr txBox="true"/>
          <p:nvPr/>
        </p:nvSpPr>
        <p:spPr>
          <a:xfrm rot="0">
            <a:off x="4973124" y="6605359"/>
            <a:ext cx="12486737" cy="670560"/>
          </a:xfrm>
          <a:prstGeom prst="rect">
            <a:avLst/>
          </a:prstGeom>
        </p:spPr>
        <p:txBody>
          <a:bodyPr anchor="t" rtlCol="false" tIns="0" lIns="0" bIns="0" rIns="0">
            <a:spAutoFit/>
          </a:bodyPr>
          <a:lstStyle/>
          <a:p>
            <a:pPr algn="ctr">
              <a:lnSpc>
                <a:spcPts val="5220"/>
              </a:lnSpc>
            </a:pPr>
            <a:r>
              <a:rPr lang="en-US" sz="4500">
                <a:solidFill>
                  <a:srgbClr val="26459B"/>
                </a:solidFill>
                <a:latin typeface="League Spartan"/>
              </a:rPr>
              <a:t>TEAM MEMBERS</a:t>
            </a:r>
          </a:p>
        </p:txBody>
      </p:sp>
      <p:sp>
        <p:nvSpPr>
          <p:cNvPr name="TextBox 9" id="9"/>
          <p:cNvSpPr txBox="true"/>
          <p:nvPr/>
        </p:nvSpPr>
        <p:spPr>
          <a:xfrm rot="0">
            <a:off x="8847937" y="7393185"/>
            <a:ext cx="10691274" cy="1571625"/>
          </a:xfrm>
          <a:prstGeom prst="rect">
            <a:avLst/>
          </a:prstGeom>
        </p:spPr>
        <p:txBody>
          <a:bodyPr anchor="t" rtlCol="false" tIns="0" lIns="0" bIns="0" rIns="0">
            <a:spAutoFit/>
          </a:bodyPr>
          <a:lstStyle/>
          <a:p>
            <a:pPr>
              <a:lnSpc>
                <a:spcPts val="6299"/>
              </a:lnSpc>
            </a:pPr>
            <a:r>
              <a:rPr lang="en-US" sz="4500">
                <a:solidFill>
                  <a:srgbClr val="13224B"/>
                </a:solidFill>
                <a:latin typeface="Glacial Indifference Bold"/>
              </a:rPr>
              <a:t>1. SANJAY S (210701231)</a:t>
            </a:r>
          </a:p>
          <a:p>
            <a:pPr>
              <a:lnSpc>
                <a:spcPts val="6299"/>
              </a:lnSpc>
            </a:pPr>
            <a:r>
              <a:rPr lang="en-US" sz="4500">
                <a:solidFill>
                  <a:srgbClr val="13224B"/>
                </a:solidFill>
                <a:latin typeface="Glacial Indifference Bold"/>
              </a:rPr>
              <a:t>2. </a:t>
            </a:r>
            <a:r>
              <a:rPr lang="en-US" sz="4500">
                <a:solidFill>
                  <a:srgbClr val="13224B"/>
                </a:solidFill>
                <a:latin typeface="Glacial Indifference Bold"/>
              </a:rPr>
              <a:t>SHRIRAM KUMAR A N (210701247)</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0">
            <a:off x="1031098" y="1349740"/>
            <a:ext cx="11991476" cy="1094740"/>
          </a:xfrm>
          <a:prstGeom prst="rect">
            <a:avLst/>
          </a:prstGeom>
        </p:spPr>
        <p:txBody>
          <a:bodyPr anchor="t" rtlCol="false" tIns="0" lIns="0" bIns="0" rIns="0">
            <a:spAutoFit/>
          </a:bodyPr>
          <a:lstStyle/>
          <a:p>
            <a:pPr>
              <a:lnSpc>
                <a:spcPts val="8959"/>
              </a:lnSpc>
            </a:pPr>
            <a:r>
              <a:rPr lang="en-US" sz="6399">
                <a:solidFill>
                  <a:srgbClr val="26459B"/>
                </a:solidFill>
                <a:latin typeface="League Spartan"/>
              </a:rPr>
              <a:t>Advantages/Use of Analysis</a:t>
            </a:r>
          </a:p>
        </p:txBody>
      </p:sp>
      <p:grpSp>
        <p:nvGrpSpPr>
          <p:cNvPr name="Group 4" id="4"/>
          <p:cNvGrpSpPr/>
          <p:nvPr/>
        </p:nvGrpSpPr>
        <p:grpSpPr>
          <a:xfrm rot="0">
            <a:off x="9144000" y="-928492"/>
            <a:ext cx="375198" cy="2129871"/>
            <a:chOff x="0" y="0"/>
            <a:chExt cx="2354580" cy="13366166"/>
          </a:xfrm>
        </p:grpSpPr>
        <p:sp>
          <p:nvSpPr>
            <p:cNvPr name="Freeform 5" id="5"/>
            <p:cNvSpPr/>
            <p:nvPr/>
          </p:nvSpPr>
          <p:spPr>
            <a:xfrm flipH="false" flipV="false" rot="0">
              <a:off x="0" y="0"/>
              <a:ext cx="2353310" cy="13366166"/>
            </a:xfrm>
            <a:custGeom>
              <a:avLst/>
              <a:gdLst/>
              <a:ahLst/>
              <a:cxnLst/>
              <a:rect r="r" b="b" t="t" l="l"/>
              <a:pathLst>
                <a:path h="13366166" w="2353310">
                  <a:moveTo>
                    <a:pt x="784860" y="13298856"/>
                  </a:moveTo>
                  <a:cubicBezTo>
                    <a:pt x="905510" y="13339496"/>
                    <a:pt x="1042670" y="13366166"/>
                    <a:pt x="1177290" y="13366166"/>
                  </a:cubicBezTo>
                  <a:cubicBezTo>
                    <a:pt x="1311910" y="13366166"/>
                    <a:pt x="1441450" y="13343306"/>
                    <a:pt x="1560830" y="13302666"/>
                  </a:cubicBezTo>
                  <a:cubicBezTo>
                    <a:pt x="1563370" y="13301396"/>
                    <a:pt x="1565910" y="13301396"/>
                    <a:pt x="1568450" y="13300126"/>
                  </a:cubicBezTo>
                  <a:cubicBezTo>
                    <a:pt x="2016760" y="13137566"/>
                    <a:pt x="2346960" y="12708306"/>
                    <a:pt x="2353310" y="12174358"/>
                  </a:cubicBezTo>
                  <a:lnTo>
                    <a:pt x="2353310" y="0"/>
                  </a:lnTo>
                  <a:lnTo>
                    <a:pt x="0" y="0"/>
                  </a:lnTo>
                  <a:lnTo>
                    <a:pt x="0" y="12165012"/>
                  </a:lnTo>
                  <a:cubicBezTo>
                    <a:pt x="6350" y="12710846"/>
                    <a:pt x="331470" y="13140106"/>
                    <a:pt x="784860" y="13298856"/>
                  </a:cubicBezTo>
                  <a:close/>
                </a:path>
              </a:pathLst>
            </a:custGeom>
            <a:solidFill>
              <a:srgbClr val="5C73B2"/>
            </a:solidFill>
          </p:spPr>
        </p:sp>
      </p:grpSp>
      <p:grpSp>
        <p:nvGrpSpPr>
          <p:cNvPr name="Group 6" id="6"/>
          <p:cNvGrpSpPr/>
          <p:nvPr/>
        </p:nvGrpSpPr>
        <p:grpSpPr>
          <a:xfrm rot="-10800000">
            <a:off x="9144000" y="9258300"/>
            <a:ext cx="375198" cy="2129871"/>
            <a:chOff x="0" y="0"/>
            <a:chExt cx="2354580" cy="13366166"/>
          </a:xfrm>
        </p:grpSpPr>
        <p:sp>
          <p:nvSpPr>
            <p:cNvPr name="Freeform 7" id="7"/>
            <p:cNvSpPr/>
            <p:nvPr/>
          </p:nvSpPr>
          <p:spPr>
            <a:xfrm flipH="false" flipV="false" rot="0">
              <a:off x="0" y="0"/>
              <a:ext cx="2353310" cy="13366166"/>
            </a:xfrm>
            <a:custGeom>
              <a:avLst/>
              <a:gdLst/>
              <a:ahLst/>
              <a:cxnLst/>
              <a:rect r="r" b="b" t="t" l="l"/>
              <a:pathLst>
                <a:path h="13366166" w="2353310">
                  <a:moveTo>
                    <a:pt x="784860" y="13298856"/>
                  </a:moveTo>
                  <a:cubicBezTo>
                    <a:pt x="905510" y="13339496"/>
                    <a:pt x="1042670" y="13366166"/>
                    <a:pt x="1177290" y="13366166"/>
                  </a:cubicBezTo>
                  <a:cubicBezTo>
                    <a:pt x="1311910" y="13366166"/>
                    <a:pt x="1441450" y="13343306"/>
                    <a:pt x="1560830" y="13302666"/>
                  </a:cubicBezTo>
                  <a:cubicBezTo>
                    <a:pt x="1563370" y="13301396"/>
                    <a:pt x="1565910" y="13301396"/>
                    <a:pt x="1568450" y="13300126"/>
                  </a:cubicBezTo>
                  <a:cubicBezTo>
                    <a:pt x="2016760" y="13137566"/>
                    <a:pt x="2346960" y="12708306"/>
                    <a:pt x="2353310" y="12174358"/>
                  </a:cubicBezTo>
                  <a:lnTo>
                    <a:pt x="2353310" y="0"/>
                  </a:lnTo>
                  <a:lnTo>
                    <a:pt x="0" y="0"/>
                  </a:lnTo>
                  <a:lnTo>
                    <a:pt x="0" y="12165012"/>
                  </a:lnTo>
                  <a:cubicBezTo>
                    <a:pt x="6350" y="12710846"/>
                    <a:pt x="331470" y="13140106"/>
                    <a:pt x="784860" y="13298856"/>
                  </a:cubicBezTo>
                  <a:close/>
                </a:path>
              </a:pathLst>
            </a:custGeom>
            <a:solidFill>
              <a:srgbClr val="5C73B2"/>
            </a:solidFill>
          </p:spPr>
        </p:sp>
      </p:grpSp>
      <p:sp>
        <p:nvSpPr>
          <p:cNvPr name="TextBox 8" id="8"/>
          <p:cNvSpPr txBox="true"/>
          <p:nvPr/>
        </p:nvSpPr>
        <p:spPr>
          <a:xfrm rot="0">
            <a:off x="2960751" y="3046459"/>
            <a:ext cx="3792766" cy="523875"/>
          </a:xfrm>
          <a:prstGeom prst="rect">
            <a:avLst/>
          </a:prstGeom>
        </p:spPr>
        <p:txBody>
          <a:bodyPr anchor="t" rtlCol="false" tIns="0" lIns="0" bIns="0" rIns="0">
            <a:spAutoFit/>
          </a:bodyPr>
          <a:lstStyle/>
          <a:p>
            <a:pPr>
              <a:lnSpc>
                <a:spcPts val="4200"/>
              </a:lnSpc>
            </a:pPr>
            <a:r>
              <a:rPr lang="en-US" sz="3000">
                <a:solidFill>
                  <a:srgbClr val="1A3272"/>
                </a:solidFill>
                <a:latin typeface="Glacial Indifference Bold"/>
              </a:rPr>
              <a:t>Early Intervention</a:t>
            </a:r>
          </a:p>
        </p:txBody>
      </p:sp>
      <p:sp>
        <p:nvSpPr>
          <p:cNvPr name="TextBox 9" id="9"/>
          <p:cNvSpPr txBox="true"/>
          <p:nvPr/>
        </p:nvSpPr>
        <p:spPr>
          <a:xfrm rot="0">
            <a:off x="2960751" y="5118370"/>
            <a:ext cx="3792766" cy="523875"/>
          </a:xfrm>
          <a:prstGeom prst="rect">
            <a:avLst/>
          </a:prstGeom>
        </p:spPr>
        <p:txBody>
          <a:bodyPr anchor="t" rtlCol="false" tIns="0" lIns="0" bIns="0" rIns="0">
            <a:spAutoFit/>
          </a:bodyPr>
          <a:lstStyle/>
          <a:p>
            <a:pPr>
              <a:lnSpc>
                <a:spcPts val="4200"/>
              </a:lnSpc>
            </a:pPr>
            <a:r>
              <a:rPr lang="en-US" sz="3000">
                <a:solidFill>
                  <a:srgbClr val="1A3272"/>
                </a:solidFill>
                <a:latin typeface="Glacial Indifference Bold"/>
              </a:rPr>
              <a:t>Resource Allocation</a:t>
            </a:r>
          </a:p>
        </p:txBody>
      </p:sp>
      <p:sp>
        <p:nvSpPr>
          <p:cNvPr name="TextBox 10" id="10"/>
          <p:cNvSpPr txBox="true"/>
          <p:nvPr/>
        </p:nvSpPr>
        <p:spPr>
          <a:xfrm rot="0">
            <a:off x="2963402" y="7073643"/>
            <a:ext cx="4932699" cy="523875"/>
          </a:xfrm>
          <a:prstGeom prst="rect">
            <a:avLst/>
          </a:prstGeom>
        </p:spPr>
        <p:txBody>
          <a:bodyPr anchor="t" rtlCol="false" tIns="0" lIns="0" bIns="0" rIns="0">
            <a:spAutoFit/>
          </a:bodyPr>
          <a:lstStyle/>
          <a:p>
            <a:pPr>
              <a:lnSpc>
                <a:spcPts val="4200"/>
              </a:lnSpc>
            </a:pPr>
            <a:r>
              <a:rPr lang="en-US" sz="3000">
                <a:solidFill>
                  <a:srgbClr val="1A3272"/>
                </a:solidFill>
                <a:latin typeface="Glacial Indifference Bold"/>
              </a:rPr>
              <a:t>Improved Student Success</a:t>
            </a:r>
          </a:p>
        </p:txBody>
      </p:sp>
      <p:sp>
        <p:nvSpPr>
          <p:cNvPr name="TextBox 11" id="11"/>
          <p:cNvSpPr txBox="true"/>
          <p:nvPr/>
        </p:nvSpPr>
        <p:spPr>
          <a:xfrm rot="0">
            <a:off x="2960751" y="3630466"/>
            <a:ext cx="8368091" cy="1268730"/>
          </a:xfrm>
          <a:prstGeom prst="rect">
            <a:avLst/>
          </a:prstGeom>
        </p:spPr>
        <p:txBody>
          <a:bodyPr anchor="t" rtlCol="false" tIns="0" lIns="0" bIns="0" rIns="0">
            <a:spAutoFit/>
          </a:bodyPr>
          <a:lstStyle/>
          <a:p>
            <a:pPr>
              <a:lnSpc>
                <a:spcPts val="3360"/>
              </a:lnSpc>
            </a:pPr>
            <a:r>
              <a:rPr lang="en-US" sz="3000">
                <a:solidFill>
                  <a:srgbClr val="13224B"/>
                </a:solidFill>
                <a:latin typeface="Glacial Indifference"/>
              </a:rPr>
              <a:t>Identifying at-risk students early and providing timely support to prevent dropout.</a:t>
            </a:r>
          </a:p>
          <a:p>
            <a:pPr>
              <a:lnSpc>
                <a:spcPts val="3360"/>
              </a:lnSpc>
            </a:pPr>
          </a:p>
        </p:txBody>
      </p:sp>
      <p:sp>
        <p:nvSpPr>
          <p:cNvPr name="TextBox 12" id="12"/>
          <p:cNvSpPr txBox="true"/>
          <p:nvPr/>
        </p:nvSpPr>
        <p:spPr>
          <a:xfrm rot="0">
            <a:off x="2960751" y="5702377"/>
            <a:ext cx="8368091" cy="849630"/>
          </a:xfrm>
          <a:prstGeom prst="rect">
            <a:avLst/>
          </a:prstGeom>
        </p:spPr>
        <p:txBody>
          <a:bodyPr anchor="t" rtlCol="false" tIns="0" lIns="0" bIns="0" rIns="0">
            <a:spAutoFit/>
          </a:bodyPr>
          <a:lstStyle/>
          <a:p>
            <a:pPr>
              <a:lnSpc>
                <a:spcPts val="3360"/>
              </a:lnSpc>
            </a:pPr>
            <a:r>
              <a:rPr lang="en-US" sz="3000">
                <a:solidFill>
                  <a:srgbClr val="13224B"/>
                </a:solidFill>
                <a:latin typeface="Glacial Indifference"/>
              </a:rPr>
              <a:t>Allocating resources like counseling and academic support programs based on dropout risk factors.</a:t>
            </a:r>
          </a:p>
        </p:txBody>
      </p:sp>
      <p:sp>
        <p:nvSpPr>
          <p:cNvPr name="TextBox 13" id="13"/>
          <p:cNvSpPr txBox="true"/>
          <p:nvPr/>
        </p:nvSpPr>
        <p:spPr>
          <a:xfrm rot="0">
            <a:off x="2963402" y="7657650"/>
            <a:ext cx="8365440" cy="849630"/>
          </a:xfrm>
          <a:prstGeom prst="rect">
            <a:avLst/>
          </a:prstGeom>
        </p:spPr>
        <p:txBody>
          <a:bodyPr anchor="t" rtlCol="false" tIns="0" lIns="0" bIns="0" rIns="0">
            <a:spAutoFit/>
          </a:bodyPr>
          <a:lstStyle/>
          <a:p>
            <a:pPr>
              <a:lnSpc>
                <a:spcPts val="3360"/>
              </a:lnSpc>
            </a:pPr>
            <a:r>
              <a:rPr lang="en-US" sz="3000">
                <a:solidFill>
                  <a:srgbClr val="13224B"/>
                </a:solidFill>
                <a:latin typeface="Glacial Indifference"/>
              </a:rPr>
              <a:t>Using analysis findings to develop targeted interventions and programs for student retention.</a:t>
            </a:r>
          </a:p>
        </p:txBody>
      </p:sp>
      <p:grpSp>
        <p:nvGrpSpPr>
          <p:cNvPr name="Group 14" id="14"/>
          <p:cNvGrpSpPr/>
          <p:nvPr/>
        </p:nvGrpSpPr>
        <p:grpSpPr>
          <a:xfrm rot="0">
            <a:off x="1028700" y="3113134"/>
            <a:ext cx="1475295" cy="1475295"/>
            <a:chOff x="0" y="0"/>
            <a:chExt cx="1967059" cy="1967059"/>
          </a:xfrm>
        </p:grpSpPr>
        <p:grpSp>
          <p:nvGrpSpPr>
            <p:cNvPr name="Group 15" id="15"/>
            <p:cNvGrpSpPr/>
            <p:nvPr/>
          </p:nvGrpSpPr>
          <p:grpSpPr>
            <a:xfrm rot="0">
              <a:off x="0" y="0"/>
              <a:ext cx="1967059" cy="1967059"/>
              <a:chOff x="0" y="0"/>
              <a:chExt cx="6350000" cy="6350000"/>
            </a:xfrm>
          </p:grpSpPr>
          <p:sp>
            <p:nvSpPr>
              <p:cNvPr name="Freeform 16" id="1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7941D"/>
              </a:solidFill>
            </p:spPr>
          </p:sp>
        </p:grpSp>
        <p:sp>
          <p:nvSpPr>
            <p:cNvPr name="TextBox 17" id="17"/>
            <p:cNvSpPr txBox="true"/>
            <p:nvPr/>
          </p:nvSpPr>
          <p:spPr>
            <a:xfrm rot="0">
              <a:off x="96488" y="202903"/>
              <a:ext cx="1780478" cy="1427903"/>
            </a:xfrm>
            <a:prstGeom prst="rect">
              <a:avLst/>
            </a:prstGeom>
          </p:spPr>
          <p:txBody>
            <a:bodyPr anchor="t" rtlCol="false" tIns="0" lIns="0" bIns="0" rIns="0">
              <a:spAutoFit/>
            </a:bodyPr>
            <a:lstStyle/>
            <a:p>
              <a:pPr algn="ctr">
                <a:lnSpc>
                  <a:spcPts val="8959"/>
                </a:lnSpc>
              </a:pPr>
              <a:r>
                <a:rPr lang="en-US" sz="6399">
                  <a:solidFill>
                    <a:srgbClr val="1A3272"/>
                  </a:solidFill>
                  <a:latin typeface="Glacial Indifference Bold"/>
                </a:rPr>
                <a:t>01</a:t>
              </a:r>
            </a:p>
          </p:txBody>
        </p:sp>
      </p:grpSp>
      <p:grpSp>
        <p:nvGrpSpPr>
          <p:cNvPr name="Group 18" id="18"/>
          <p:cNvGrpSpPr/>
          <p:nvPr/>
        </p:nvGrpSpPr>
        <p:grpSpPr>
          <a:xfrm rot="0">
            <a:off x="1028700" y="5087769"/>
            <a:ext cx="1475295" cy="1475295"/>
            <a:chOff x="0" y="0"/>
            <a:chExt cx="1967059" cy="1967059"/>
          </a:xfrm>
        </p:grpSpPr>
        <p:grpSp>
          <p:nvGrpSpPr>
            <p:cNvPr name="Group 19" id="19"/>
            <p:cNvGrpSpPr/>
            <p:nvPr/>
          </p:nvGrpSpPr>
          <p:grpSpPr>
            <a:xfrm rot="0">
              <a:off x="0" y="0"/>
              <a:ext cx="1967059" cy="1967059"/>
              <a:chOff x="0" y="0"/>
              <a:chExt cx="6350000" cy="6350000"/>
            </a:xfrm>
          </p:grpSpPr>
          <p:sp>
            <p:nvSpPr>
              <p:cNvPr name="Freeform 20" id="2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7941D"/>
              </a:solidFill>
            </p:spPr>
          </p:sp>
        </p:grpSp>
        <p:sp>
          <p:nvSpPr>
            <p:cNvPr name="TextBox 21" id="21"/>
            <p:cNvSpPr txBox="true"/>
            <p:nvPr/>
          </p:nvSpPr>
          <p:spPr>
            <a:xfrm rot="0">
              <a:off x="96488" y="202903"/>
              <a:ext cx="1780478" cy="1427903"/>
            </a:xfrm>
            <a:prstGeom prst="rect">
              <a:avLst/>
            </a:prstGeom>
          </p:spPr>
          <p:txBody>
            <a:bodyPr anchor="t" rtlCol="false" tIns="0" lIns="0" bIns="0" rIns="0">
              <a:spAutoFit/>
            </a:bodyPr>
            <a:lstStyle/>
            <a:p>
              <a:pPr algn="ctr">
                <a:lnSpc>
                  <a:spcPts val="8959"/>
                </a:lnSpc>
              </a:pPr>
              <a:r>
                <a:rPr lang="en-US" sz="6399">
                  <a:solidFill>
                    <a:srgbClr val="1A3272"/>
                  </a:solidFill>
                  <a:latin typeface="Glacial Indifference Bold"/>
                </a:rPr>
                <a:t>02</a:t>
              </a:r>
            </a:p>
          </p:txBody>
        </p:sp>
      </p:grpSp>
      <p:grpSp>
        <p:nvGrpSpPr>
          <p:cNvPr name="Group 22" id="22"/>
          <p:cNvGrpSpPr/>
          <p:nvPr/>
        </p:nvGrpSpPr>
        <p:grpSpPr>
          <a:xfrm rot="0">
            <a:off x="1028700" y="7062404"/>
            <a:ext cx="1475295" cy="1475295"/>
            <a:chOff x="0" y="0"/>
            <a:chExt cx="1967059" cy="1967059"/>
          </a:xfrm>
        </p:grpSpPr>
        <p:grpSp>
          <p:nvGrpSpPr>
            <p:cNvPr name="Group 23" id="23"/>
            <p:cNvGrpSpPr/>
            <p:nvPr/>
          </p:nvGrpSpPr>
          <p:grpSpPr>
            <a:xfrm rot="0">
              <a:off x="0" y="0"/>
              <a:ext cx="1967059" cy="1967059"/>
              <a:chOff x="0" y="0"/>
              <a:chExt cx="6350000" cy="6350000"/>
            </a:xfrm>
          </p:grpSpPr>
          <p:sp>
            <p:nvSpPr>
              <p:cNvPr name="Freeform 24" id="2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7941D"/>
              </a:solidFill>
            </p:spPr>
          </p:sp>
        </p:grpSp>
        <p:sp>
          <p:nvSpPr>
            <p:cNvPr name="TextBox 25" id="25"/>
            <p:cNvSpPr txBox="true"/>
            <p:nvPr/>
          </p:nvSpPr>
          <p:spPr>
            <a:xfrm rot="0">
              <a:off x="96488" y="202903"/>
              <a:ext cx="1780478" cy="1427903"/>
            </a:xfrm>
            <a:prstGeom prst="rect">
              <a:avLst/>
            </a:prstGeom>
          </p:spPr>
          <p:txBody>
            <a:bodyPr anchor="t" rtlCol="false" tIns="0" lIns="0" bIns="0" rIns="0">
              <a:spAutoFit/>
            </a:bodyPr>
            <a:lstStyle/>
            <a:p>
              <a:pPr algn="ctr">
                <a:lnSpc>
                  <a:spcPts val="8959"/>
                </a:lnSpc>
              </a:pPr>
              <a:r>
                <a:rPr lang="en-US" sz="6399">
                  <a:solidFill>
                    <a:srgbClr val="1A3272"/>
                  </a:solidFill>
                  <a:latin typeface="Glacial Indifference Bold"/>
                </a:rPr>
                <a:t>03</a:t>
              </a:r>
            </a:p>
          </p:txBody>
        </p:sp>
      </p:grpSp>
      <p:sp>
        <p:nvSpPr>
          <p:cNvPr name="Freeform 26" id="26"/>
          <p:cNvSpPr/>
          <p:nvPr/>
        </p:nvSpPr>
        <p:spPr>
          <a:xfrm flipH="false" flipV="false" rot="0">
            <a:off x="11385992" y="4980630"/>
            <a:ext cx="5954026" cy="4319375"/>
          </a:xfrm>
          <a:custGeom>
            <a:avLst/>
            <a:gdLst/>
            <a:ahLst/>
            <a:cxnLst/>
            <a:rect r="r" b="b" t="t" l="l"/>
            <a:pathLst>
              <a:path h="4319375" w="5954026">
                <a:moveTo>
                  <a:pt x="0" y="0"/>
                </a:moveTo>
                <a:lnTo>
                  <a:pt x="5954026" y="0"/>
                </a:lnTo>
                <a:lnTo>
                  <a:pt x="5954026" y="4319375"/>
                </a:lnTo>
                <a:lnTo>
                  <a:pt x="0" y="43193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5400000">
            <a:off x="9485072" y="-621846"/>
            <a:ext cx="6510591" cy="11530693"/>
            <a:chOff x="0" y="0"/>
            <a:chExt cx="2354580" cy="4170119"/>
          </a:xfrm>
        </p:grpSpPr>
        <p:sp>
          <p:nvSpPr>
            <p:cNvPr name="Freeform 4" id="4"/>
            <p:cNvSpPr/>
            <p:nvPr/>
          </p:nvSpPr>
          <p:spPr>
            <a:xfrm flipH="false" flipV="false" rot="0">
              <a:off x="0" y="0"/>
              <a:ext cx="2353310" cy="4170119"/>
            </a:xfrm>
            <a:custGeom>
              <a:avLst/>
              <a:gdLst/>
              <a:ahLst/>
              <a:cxnLst/>
              <a:rect r="r" b="b" t="t" l="l"/>
              <a:pathLst>
                <a:path h="4170119" w="2353310">
                  <a:moveTo>
                    <a:pt x="784860" y="4102809"/>
                  </a:moveTo>
                  <a:cubicBezTo>
                    <a:pt x="905510" y="4143449"/>
                    <a:pt x="1042670" y="4170119"/>
                    <a:pt x="1177290" y="4170119"/>
                  </a:cubicBezTo>
                  <a:cubicBezTo>
                    <a:pt x="1311910" y="4170119"/>
                    <a:pt x="1441450" y="4147259"/>
                    <a:pt x="1560830" y="4106619"/>
                  </a:cubicBezTo>
                  <a:cubicBezTo>
                    <a:pt x="1563370" y="4105349"/>
                    <a:pt x="1565910" y="4105349"/>
                    <a:pt x="1568450" y="4104079"/>
                  </a:cubicBezTo>
                  <a:cubicBezTo>
                    <a:pt x="2016760" y="3941519"/>
                    <a:pt x="2346960" y="3512259"/>
                    <a:pt x="2353310" y="3006605"/>
                  </a:cubicBezTo>
                  <a:lnTo>
                    <a:pt x="2353310" y="0"/>
                  </a:lnTo>
                  <a:lnTo>
                    <a:pt x="0" y="0"/>
                  </a:lnTo>
                  <a:lnTo>
                    <a:pt x="0" y="3004334"/>
                  </a:lnTo>
                  <a:cubicBezTo>
                    <a:pt x="6350" y="3514799"/>
                    <a:pt x="331470" y="3944059"/>
                    <a:pt x="784860" y="4102809"/>
                  </a:cubicBezTo>
                  <a:close/>
                </a:path>
              </a:pathLst>
            </a:custGeom>
            <a:solidFill>
              <a:srgbClr val="3657A9"/>
            </a:solidFill>
          </p:spPr>
        </p:sp>
      </p:grpSp>
      <p:sp>
        <p:nvSpPr>
          <p:cNvPr name="TextBox 5" id="5"/>
          <p:cNvSpPr txBox="true"/>
          <p:nvPr/>
        </p:nvSpPr>
        <p:spPr>
          <a:xfrm rot="0">
            <a:off x="8465821" y="4159885"/>
            <a:ext cx="9139644" cy="1767206"/>
          </a:xfrm>
          <a:prstGeom prst="rect">
            <a:avLst/>
          </a:prstGeom>
        </p:spPr>
        <p:txBody>
          <a:bodyPr anchor="t" rtlCol="false" tIns="0" lIns="0" bIns="0" rIns="0">
            <a:spAutoFit/>
          </a:bodyPr>
          <a:lstStyle/>
          <a:p>
            <a:pPr algn="ctr">
              <a:lnSpc>
                <a:spcPts val="14419"/>
              </a:lnSpc>
            </a:pPr>
            <a:r>
              <a:rPr lang="en-US" sz="10299">
                <a:solidFill>
                  <a:srgbClr val="E3E4E5"/>
                </a:solidFill>
                <a:latin typeface="League Spartan"/>
              </a:rPr>
              <a:t>THANK YOU</a:t>
            </a:r>
          </a:p>
        </p:txBody>
      </p:sp>
      <p:sp>
        <p:nvSpPr>
          <p:cNvPr name="Freeform 6" id="6"/>
          <p:cNvSpPr/>
          <p:nvPr/>
        </p:nvSpPr>
        <p:spPr>
          <a:xfrm flipH="false" flipV="false" rot="-10800000">
            <a:off x="15711279" y="-898071"/>
            <a:ext cx="3096042" cy="3147184"/>
          </a:xfrm>
          <a:custGeom>
            <a:avLst/>
            <a:gdLst/>
            <a:ahLst/>
            <a:cxnLst/>
            <a:rect r="r" b="b" t="t" l="l"/>
            <a:pathLst>
              <a:path h="3147184" w="3096042">
                <a:moveTo>
                  <a:pt x="0" y="0"/>
                </a:moveTo>
                <a:lnTo>
                  <a:pt x="3096042" y="0"/>
                </a:lnTo>
                <a:lnTo>
                  <a:pt x="3096042" y="3147184"/>
                </a:lnTo>
                <a:lnTo>
                  <a:pt x="0" y="31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7968807">
            <a:off x="-1434097" y="7827873"/>
            <a:ext cx="4925595" cy="2487425"/>
          </a:xfrm>
          <a:custGeom>
            <a:avLst/>
            <a:gdLst/>
            <a:ahLst/>
            <a:cxnLst/>
            <a:rect r="r" b="b" t="t" l="l"/>
            <a:pathLst>
              <a:path h="2487425" w="4925595">
                <a:moveTo>
                  <a:pt x="0" y="0"/>
                </a:moveTo>
                <a:lnTo>
                  <a:pt x="4925594" y="0"/>
                </a:lnTo>
                <a:lnTo>
                  <a:pt x="4925594" y="2487426"/>
                </a:lnTo>
                <a:lnTo>
                  <a:pt x="0" y="24874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11013278" y="8660721"/>
            <a:ext cx="6246022" cy="597579"/>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A3272"/>
            </a:solidFill>
          </p:spPr>
        </p:sp>
      </p:grpSp>
      <p:grpSp>
        <p:nvGrpSpPr>
          <p:cNvPr name="Group 5" id="5"/>
          <p:cNvGrpSpPr/>
          <p:nvPr/>
        </p:nvGrpSpPr>
        <p:grpSpPr>
          <a:xfrm rot="-5400000">
            <a:off x="2484669" y="-2971853"/>
            <a:ext cx="8057351" cy="15790017"/>
            <a:chOff x="0" y="0"/>
            <a:chExt cx="2354580" cy="4614278"/>
          </a:xfrm>
        </p:grpSpPr>
        <p:sp>
          <p:nvSpPr>
            <p:cNvPr name="Freeform 6" id="6"/>
            <p:cNvSpPr/>
            <p:nvPr/>
          </p:nvSpPr>
          <p:spPr>
            <a:xfrm flipH="false" flipV="false" rot="0">
              <a:off x="0" y="0"/>
              <a:ext cx="2353310" cy="4614278"/>
            </a:xfrm>
            <a:custGeom>
              <a:avLst/>
              <a:gdLst/>
              <a:ahLst/>
              <a:cxnLst/>
              <a:rect r="r" b="b" t="t" l="l"/>
              <a:pathLst>
                <a:path h="4614278" w="2353310">
                  <a:moveTo>
                    <a:pt x="784860" y="4546968"/>
                  </a:moveTo>
                  <a:cubicBezTo>
                    <a:pt x="905510" y="4587608"/>
                    <a:pt x="1042670" y="4614278"/>
                    <a:pt x="1177290" y="4614278"/>
                  </a:cubicBezTo>
                  <a:cubicBezTo>
                    <a:pt x="1311910" y="4614278"/>
                    <a:pt x="1441450" y="4591418"/>
                    <a:pt x="1560830" y="4550778"/>
                  </a:cubicBezTo>
                  <a:cubicBezTo>
                    <a:pt x="1563370" y="4549508"/>
                    <a:pt x="1565910" y="4549508"/>
                    <a:pt x="1568450" y="4548238"/>
                  </a:cubicBezTo>
                  <a:cubicBezTo>
                    <a:pt x="2016760" y="4385678"/>
                    <a:pt x="2346960" y="3956418"/>
                    <a:pt x="2353310" y="3449398"/>
                  </a:cubicBezTo>
                  <a:lnTo>
                    <a:pt x="2353310" y="0"/>
                  </a:lnTo>
                  <a:lnTo>
                    <a:pt x="0" y="0"/>
                  </a:lnTo>
                  <a:lnTo>
                    <a:pt x="0" y="3446785"/>
                  </a:lnTo>
                  <a:cubicBezTo>
                    <a:pt x="6350" y="3958958"/>
                    <a:pt x="331470" y="4388218"/>
                    <a:pt x="784860" y="4546968"/>
                  </a:cubicBezTo>
                  <a:close/>
                </a:path>
              </a:pathLst>
            </a:custGeom>
            <a:solidFill>
              <a:srgbClr val="FFFFFF">
                <a:alpha val="53725"/>
              </a:srgbClr>
            </a:solidFill>
          </p:spPr>
        </p:sp>
      </p:grpSp>
      <p:sp>
        <p:nvSpPr>
          <p:cNvPr name="Freeform 7" id="7"/>
          <p:cNvSpPr/>
          <p:nvPr/>
        </p:nvSpPr>
        <p:spPr>
          <a:xfrm flipH="true" flipV="false" rot="-5400000">
            <a:off x="15244337" y="286005"/>
            <a:ext cx="2633016" cy="2676509"/>
          </a:xfrm>
          <a:custGeom>
            <a:avLst/>
            <a:gdLst/>
            <a:ahLst/>
            <a:cxnLst/>
            <a:rect r="r" b="b" t="t" l="l"/>
            <a:pathLst>
              <a:path h="2676509" w="2633016">
                <a:moveTo>
                  <a:pt x="2633016" y="0"/>
                </a:moveTo>
                <a:lnTo>
                  <a:pt x="0" y="0"/>
                </a:lnTo>
                <a:lnTo>
                  <a:pt x="0" y="2676509"/>
                </a:lnTo>
                <a:lnTo>
                  <a:pt x="2633016" y="2676509"/>
                </a:lnTo>
                <a:lnTo>
                  <a:pt x="2633016"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1188735" y="3380708"/>
            <a:ext cx="5611937" cy="5571123"/>
          </a:xfrm>
          <a:custGeom>
            <a:avLst/>
            <a:gdLst/>
            <a:ahLst/>
            <a:cxnLst/>
            <a:rect r="r" b="b" t="t" l="l"/>
            <a:pathLst>
              <a:path h="5571123" w="5611937">
                <a:moveTo>
                  <a:pt x="0" y="0"/>
                </a:moveTo>
                <a:lnTo>
                  <a:pt x="5611937" y="0"/>
                </a:lnTo>
                <a:lnTo>
                  <a:pt x="5611937" y="5571123"/>
                </a:lnTo>
                <a:lnTo>
                  <a:pt x="0" y="55711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1230381" y="2623774"/>
            <a:ext cx="10691274" cy="5857875"/>
          </a:xfrm>
          <a:prstGeom prst="rect">
            <a:avLst/>
          </a:prstGeom>
        </p:spPr>
        <p:txBody>
          <a:bodyPr anchor="t" rtlCol="false" tIns="0" lIns="0" bIns="0" rIns="0">
            <a:spAutoFit/>
          </a:bodyPr>
          <a:lstStyle/>
          <a:p>
            <a:pPr>
              <a:lnSpc>
                <a:spcPts val="4200"/>
              </a:lnSpc>
            </a:pPr>
            <a:r>
              <a:rPr lang="en-US" sz="3000">
                <a:solidFill>
                  <a:srgbClr val="13224B"/>
                </a:solidFill>
                <a:latin typeface="Glacial Indifference"/>
              </a:rPr>
              <a:t>Increasing concerns over student dropout rates necessitate innovative approaches to identify at-risk students and implement effective interventions. This presentation explores the use of data-driven analysis and machine learning techniques to predict student dropout, enabling early identification and targeted support. By leveraging insights from dropout analysis, educational institutions can develop proactive strategies to improve student retention and success. The presentation discusses the significance of dropout prediction, the methodology used, and the potential impact on educational outcomes</a:t>
            </a:r>
          </a:p>
        </p:txBody>
      </p:sp>
      <p:sp>
        <p:nvSpPr>
          <p:cNvPr name="TextBox 10" id="10"/>
          <p:cNvSpPr txBox="true"/>
          <p:nvPr/>
        </p:nvSpPr>
        <p:spPr>
          <a:xfrm rot="0">
            <a:off x="1230381" y="1595709"/>
            <a:ext cx="8378960" cy="1094740"/>
          </a:xfrm>
          <a:prstGeom prst="rect">
            <a:avLst/>
          </a:prstGeom>
        </p:spPr>
        <p:txBody>
          <a:bodyPr anchor="t" rtlCol="false" tIns="0" lIns="0" bIns="0" rIns="0">
            <a:spAutoFit/>
          </a:bodyPr>
          <a:lstStyle/>
          <a:p>
            <a:pPr>
              <a:lnSpc>
                <a:spcPts val="8959"/>
              </a:lnSpc>
            </a:pPr>
            <a:r>
              <a:rPr lang="en-US" sz="6399">
                <a:solidFill>
                  <a:srgbClr val="26459B"/>
                </a:solidFill>
                <a:latin typeface="League Spartan"/>
              </a:rPr>
              <a:t>Abstract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1834461">
            <a:off x="12242553" y="-1031693"/>
            <a:ext cx="7315200" cy="3694176"/>
          </a:xfrm>
          <a:custGeom>
            <a:avLst/>
            <a:gdLst/>
            <a:ahLst/>
            <a:cxnLst/>
            <a:rect r="r" b="b" t="t" l="l"/>
            <a:pathLst>
              <a:path h="3694176" w="7315200">
                <a:moveTo>
                  <a:pt x="0" y="0"/>
                </a:moveTo>
                <a:lnTo>
                  <a:pt x="7315200" y="0"/>
                </a:lnTo>
                <a:lnTo>
                  <a:pt x="7315200" y="3694176"/>
                </a:lnTo>
                <a:lnTo>
                  <a:pt x="0" y="36941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2574853">
            <a:off x="12673015" y="509590"/>
            <a:ext cx="2466096" cy="2466096"/>
          </a:xfrm>
          <a:custGeom>
            <a:avLst/>
            <a:gdLst/>
            <a:ahLst/>
            <a:cxnLst/>
            <a:rect r="r" b="b" t="t" l="l"/>
            <a:pathLst>
              <a:path h="2466096" w="2466096">
                <a:moveTo>
                  <a:pt x="0" y="0"/>
                </a:moveTo>
                <a:lnTo>
                  <a:pt x="2466096" y="0"/>
                </a:lnTo>
                <a:lnTo>
                  <a:pt x="2466096" y="2466096"/>
                </a:lnTo>
                <a:lnTo>
                  <a:pt x="0" y="24660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78202" y="1742638"/>
            <a:ext cx="1421951" cy="1421951"/>
          </a:xfrm>
          <a:custGeom>
            <a:avLst/>
            <a:gdLst/>
            <a:ahLst/>
            <a:cxnLst/>
            <a:rect r="r" b="b" t="t" l="l"/>
            <a:pathLst>
              <a:path h="1421951" w="1421951">
                <a:moveTo>
                  <a:pt x="0" y="0"/>
                </a:moveTo>
                <a:lnTo>
                  <a:pt x="1421951" y="0"/>
                </a:lnTo>
                <a:lnTo>
                  <a:pt x="1421951" y="1421951"/>
                </a:lnTo>
                <a:lnTo>
                  <a:pt x="0" y="142195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1230381" y="1358873"/>
            <a:ext cx="9898660" cy="1094740"/>
          </a:xfrm>
          <a:prstGeom prst="rect">
            <a:avLst/>
          </a:prstGeom>
        </p:spPr>
        <p:txBody>
          <a:bodyPr anchor="t" rtlCol="false" tIns="0" lIns="0" bIns="0" rIns="0">
            <a:spAutoFit/>
          </a:bodyPr>
          <a:lstStyle/>
          <a:p>
            <a:pPr>
              <a:lnSpc>
                <a:spcPts val="8959"/>
              </a:lnSpc>
            </a:pPr>
            <a:r>
              <a:rPr lang="en-US" sz="6399">
                <a:solidFill>
                  <a:srgbClr val="26459B"/>
                </a:solidFill>
                <a:latin typeface="League Spartan"/>
              </a:rPr>
              <a:t>Gathering Data</a:t>
            </a:r>
          </a:p>
        </p:txBody>
      </p:sp>
      <p:sp>
        <p:nvSpPr>
          <p:cNvPr name="TextBox 7" id="7"/>
          <p:cNvSpPr txBox="true"/>
          <p:nvPr/>
        </p:nvSpPr>
        <p:spPr>
          <a:xfrm rot="0">
            <a:off x="1230381" y="2623774"/>
            <a:ext cx="10691274" cy="6391275"/>
          </a:xfrm>
          <a:prstGeom prst="rect">
            <a:avLst/>
          </a:prstGeom>
        </p:spPr>
        <p:txBody>
          <a:bodyPr anchor="t" rtlCol="false" tIns="0" lIns="0" bIns="0" rIns="0">
            <a:spAutoFit/>
          </a:bodyPr>
          <a:lstStyle/>
          <a:p>
            <a:pPr>
              <a:lnSpc>
                <a:spcPts val="4200"/>
              </a:lnSpc>
            </a:pPr>
            <a:r>
              <a:rPr lang="en-US" sz="3000">
                <a:solidFill>
                  <a:srgbClr val="13224B"/>
                </a:solidFill>
                <a:latin typeface="Glacial Indifference"/>
              </a:rPr>
              <a:t>Downloading the dataset from open sources like Kaggle etc and use that after importing certain important libraries like numpy,pandas,seaborn,matlotlib etc</a:t>
            </a:r>
          </a:p>
          <a:p>
            <a:pPr>
              <a:lnSpc>
                <a:spcPts val="4200"/>
              </a:lnSpc>
            </a:pPr>
          </a:p>
          <a:p>
            <a:pPr>
              <a:lnSpc>
                <a:spcPts val="4200"/>
              </a:lnSpc>
            </a:pPr>
            <a:r>
              <a:rPr lang="en-US" sz="3000">
                <a:solidFill>
                  <a:srgbClr val="13224B"/>
                </a:solidFill>
                <a:latin typeface="Glacial Indifference Bold"/>
              </a:rPr>
              <a:t># Loading the dataset using pandas  dataframe</a:t>
            </a:r>
          </a:p>
          <a:p>
            <a:pPr>
              <a:lnSpc>
                <a:spcPts val="4200"/>
              </a:lnSpc>
            </a:pPr>
            <a:r>
              <a:rPr lang="en-US" sz="3000">
                <a:solidFill>
                  <a:srgbClr val="13224B"/>
                </a:solidFill>
                <a:latin typeface="Glacial Indifference Bold"/>
              </a:rPr>
              <a:t>import pandas as pd</a:t>
            </a:r>
          </a:p>
          <a:p>
            <a:pPr>
              <a:lnSpc>
                <a:spcPts val="4200"/>
              </a:lnSpc>
            </a:pPr>
            <a:r>
              <a:rPr lang="en-US" sz="3000">
                <a:solidFill>
                  <a:srgbClr val="13224B"/>
                </a:solidFill>
                <a:latin typeface="Glacial Indifference Bold"/>
              </a:rPr>
              <a:t>import numpy as np </a:t>
            </a:r>
          </a:p>
          <a:p>
            <a:pPr>
              <a:lnSpc>
                <a:spcPts val="4200"/>
              </a:lnSpc>
            </a:pPr>
            <a:r>
              <a:rPr lang="en-US" sz="3000">
                <a:solidFill>
                  <a:srgbClr val="13224B"/>
                </a:solidFill>
                <a:latin typeface="Glacial Indifference Bold"/>
              </a:rPr>
              <a:t>import matplotlib.pyplot as plt</a:t>
            </a:r>
          </a:p>
          <a:p>
            <a:pPr>
              <a:lnSpc>
                <a:spcPts val="4200"/>
              </a:lnSpc>
            </a:pPr>
            <a:r>
              <a:rPr lang="en-US" sz="3000">
                <a:solidFill>
                  <a:srgbClr val="13224B"/>
                </a:solidFill>
                <a:latin typeface="Glacial Indifference Bold"/>
              </a:rPr>
              <a:t>import seaborn as sns </a:t>
            </a:r>
          </a:p>
          <a:p>
            <a:pPr>
              <a:lnSpc>
                <a:spcPts val="4200"/>
              </a:lnSpc>
            </a:pPr>
            <a:r>
              <a:rPr lang="en-US" sz="3000">
                <a:solidFill>
                  <a:srgbClr val="13224B"/>
                </a:solidFill>
                <a:latin typeface="Glacial Indifference Bold"/>
              </a:rPr>
              <a:t>import warnings # Ignore warnings warnings.filterwarnings("ignore") </a:t>
            </a:r>
          </a:p>
          <a:p>
            <a:pPr>
              <a:lnSpc>
                <a:spcPts val="4200"/>
              </a:lnSpc>
            </a:pPr>
            <a:r>
              <a:rPr lang="en-US" sz="3000">
                <a:solidFill>
                  <a:srgbClr val="13224B"/>
                </a:solidFill>
                <a:latin typeface="Glacial Indifference Bold"/>
              </a:rPr>
              <a:t>data = pd.read_csv('/content/dropout (1).csv')</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1834461">
            <a:off x="12242553" y="-1031693"/>
            <a:ext cx="7315200" cy="3694176"/>
          </a:xfrm>
          <a:custGeom>
            <a:avLst/>
            <a:gdLst/>
            <a:ahLst/>
            <a:cxnLst/>
            <a:rect r="r" b="b" t="t" l="l"/>
            <a:pathLst>
              <a:path h="3694176" w="7315200">
                <a:moveTo>
                  <a:pt x="0" y="0"/>
                </a:moveTo>
                <a:lnTo>
                  <a:pt x="7315200" y="0"/>
                </a:lnTo>
                <a:lnTo>
                  <a:pt x="7315200" y="3694176"/>
                </a:lnTo>
                <a:lnTo>
                  <a:pt x="0" y="36941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2574853">
            <a:off x="12673015" y="509590"/>
            <a:ext cx="2466096" cy="2466096"/>
          </a:xfrm>
          <a:custGeom>
            <a:avLst/>
            <a:gdLst/>
            <a:ahLst/>
            <a:cxnLst/>
            <a:rect r="r" b="b" t="t" l="l"/>
            <a:pathLst>
              <a:path h="2466096" w="2466096">
                <a:moveTo>
                  <a:pt x="0" y="0"/>
                </a:moveTo>
                <a:lnTo>
                  <a:pt x="2466096" y="0"/>
                </a:lnTo>
                <a:lnTo>
                  <a:pt x="2466096" y="2466096"/>
                </a:lnTo>
                <a:lnTo>
                  <a:pt x="0" y="24660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78202" y="1742638"/>
            <a:ext cx="1421951" cy="1421951"/>
          </a:xfrm>
          <a:custGeom>
            <a:avLst/>
            <a:gdLst/>
            <a:ahLst/>
            <a:cxnLst/>
            <a:rect r="r" b="b" t="t" l="l"/>
            <a:pathLst>
              <a:path h="1421951" w="1421951">
                <a:moveTo>
                  <a:pt x="0" y="0"/>
                </a:moveTo>
                <a:lnTo>
                  <a:pt x="1421951" y="0"/>
                </a:lnTo>
                <a:lnTo>
                  <a:pt x="1421951" y="1421951"/>
                </a:lnTo>
                <a:lnTo>
                  <a:pt x="0" y="142195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1245376" y="904875"/>
            <a:ext cx="9898660" cy="1094740"/>
          </a:xfrm>
          <a:prstGeom prst="rect">
            <a:avLst/>
          </a:prstGeom>
        </p:spPr>
        <p:txBody>
          <a:bodyPr anchor="t" rtlCol="false" tIns="0" lIns="0" bIns="0" rIns="0">
            <a:spAutoFit/>
          </a:bodyPr>
          <a:lstStyle/>
          <a:p>
            <a:pPr>
              <a:lnSpc>
                <a:spcPts val="8959"/>
              </a:lnSpc>
            </a:pPr>
            <a:r>
              <a:rPr lang="en-US" sz="6399">
                <a:solidFill>
                  <a:srgbClr val="26459B"/>
                </a:solidFill>
                <a:latin typeface="League Spartan"/>
              </a:rPr>
              <a:t>Data Preprocessing</a:t>
            </a:r>
          </a:p>
        </p:txBody>
      </p:sp>
      <p:sp>
        <p:nvSpPr>
          <p:cNvPr name="TextBox 7" id="7"/>
          <p:cNvSpPr txBox="true"/>
          <p:nvPr/>
        </p:nvSpPr>
        <p:spPr>
          <a:xfrm rot="0">
            <a:off x="1230381" y="2623774"/>
            <a:ext cx="10691274" cy="5324475"/>
          </a:xfrm>
          <a:prstGeom prst="rect">
            <a:avLst/>
          </a:prstGeom>
        </p:spPr>
        <p:txBody>
          <a:bodyPr anchor="t" rtlCol="false" tIns="0" lIns="0" bIns="0" rIns="0">
            <a:spAutoFit/>
          </a:bodyPr>
          <a:lstStyle/>
          <a:p>
            <a:pPr>
              <a:lnSpc>
                <a:spcPts val="4200"/>
              </a:lnSpc>
            </a:pPr>
            <a:r>
              <a:rPr lang="en-US" sz="3000">
                <a:solidFill>
                  <a:srgbClr val="13224B"/>
                </a:solidFill>
                <a:latin typeface="Glacial Indifference"/>
              </a:rPr>
              <a:t>Cleaning the data by handling missing values, encoding categorical variables, and scaling numerical features.</a:t>
            </a:r>
          </a:p>
          <a:p>
            <a:pPr>
              <a:lnSpc>
                <a:spcPts val="4200"/>
              </a:lnSpc>
            </a:pPr>
          </a:p>
          <a:p>
            <a:pPr>
              <a:lnSpc>
                <a:spcPts val="4200"/>
              </a:lnSpc>
            </a:pPr>
            <a:r>
              <a:rPr lang="en-US" sz="3000">
                <a:solidFill>
                  <a:srgbClr val="13224B"/>
                </a:solidFill>
                <a:latin typeface="Glacial Indifference Bold"/>
              </a:rPr>
              <a:t># Encoding categorical variables</a:t>
            </a:r>
          </a:p>
          <a:p>
            <a:pPr>
              <a:lnSpc>
                <a:spcPts val="4200"/>
              </a:lnSpc>
            </a:pPr>
            <a:r>
              <a:rPr lang="en-US" sz="3000">
                <a:solidFill>
                  <a:srgbClr val="13224B"/>
                </a:solidFill>
                <a:latin typeface="Glacial Indifference Bold"/>
              </a:rPr>
              <a:t>from sklearn.preprocessing import LabelEncoder</a:t>
            </a:r>
          </a:p>
          <a:p>
            <a:pPr>
              <a:lnSpc>
                <a:spcPts val="4200"/>
              </a:lnSpc>
            </a:pPr>
            <a:r>
              <a:rPr lang="en-US" sz="3000">
                <a:solidFill>
                  <a:srgbClr val="13224B"/>
                </a:solidFill>
                <a:latin typeface="Glacial Indifference Bold"/>
              </a:rPr>
              <a:t>le = LabelEncoder()</a:t>
            </a:r>
          </a:p>
          <a:p>
            <a:pPr>
              <a:lnSpc>
                <a:spcPts val="4200"/>
              </a:lnSpc>
            </a:pPr>
            <a:r>
              <a:rPr lang="en-US" sz="3000">
                <a:solidFill>
                  <a:srgbClr val="13224B"/>
                </a:solidFill>
                <a:latin typeface="Glacial Indifference Bold"/>
              </a:rPr>
              <a:t>for name in data.columns:</a:t>
            </a:r>
          </a:p>
          <a:p>
            <a:pPr>
              <a:lnSpc>
                <a:spcPts val="4200"/>
              </a:lnSpc>
            </a:pPr>
            <a:r>
              <a:rPr lang="en-US" sz="3000">
                <a:solidFill>
                  <a:srgbClr val="13224B"/>
                </a:solidFill>
                <a:latin typeface="Glacial Indifference Bold"/>
              </a:rPr>
              <a:t>    if data[name].dtype =='object':</a:t>
            </a:r>
          </a:p>
          <a:p>
            <a:pPr>
              <a:lnSpc>
                <a:spcPts val="4200"/>
              </a:lnSpc>
            </a:pPr>
            <a:r>
              <a:rPr lang="en-US" sz="3000">
                <a:solidFill>
                  <a:srgbClr val="13224B"/>
                </a:solidFill>
                <a:latin typeface="Glacial Indifference Bold"/>
              </a:rPr>
              <a:t>        data[name] = le.fit_transform(data[name])</a:t>
            </a:r>
          </a:p>
          <a:p>
            <a:pPr>
              <a:lnSpc>
                <a:spcPts val="420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1834461">
            <a:off x="12242553" y="-1031693"/>
            <a:ext cx="7315200" cy="3694176"/>
          </a:xfrm>
          <a:custGeom>
            <a:avLst/>
            <a:gdLst/>
            <a:ahLst/>
            <a:cxnLst/>
            <a:rect r="r" b="b" t="t" l="l"/>
            <a:pathLst>
              <a:path h="3694176" w="7315200">
                <a:moveTo>
                  <a:pt x="0" y="0"/>
                </a:moveTo>
                <a:lnTo>
                  <a:pt x="7315200" y="0"/>
                </a:lnTo>
                <a:lnTo>
                  <a:pt x="7315200" y="3694176"/>
                </a:lnTo>
                <a:lnTo>
                  <a:pt x="0" y="36941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2574853">
            <a:off x="12673015" y="509590"/>
            <a:ext cx="2466096" cy="2466096"/>
          </a:xfrm>
          <a:custGeom>
            <a:avLst/>
            <a:gdLst/>
            <a:ahLst/>
            <a:cxnLst/>
            <a:rect r="r" b="b" t="t" l="l"/>
            <a:pathLst>
              <a:path h="2466096" w="2466096">
                <a:moveTo>
                  <a:pt x="0" y="0"/>
                </a:moveTo>
                <a:lnTo>
                  <a:pt x="2466096" y="0"/>
                </a:lnTo>
                <a:lnTo>
                  <a:pt x="2466096" y="2466096"/>
                </a:lnTo>
                <a:lnTo>
                  <a:pt x="0" y="24660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78202" y="1742638"/>
            <a:ext cx="1421951" cy="1421951"/>
          </a:xfrm>
          <a:custGeom>
            <a:avLst/>
            <a:gdLst/>
            <a:ahLst/>
            <a:cxnLst/>
            <a:rect r="r" b="b" t="t" l="l"/>
            <a:pathLst>
              <a:path h="1421951" w="1421951">
                <a:moveTo>
                  <a:pt x="0" y="0"/>
                </a:moveTo>
                <a:lnTo>
                  <a:pt x="1421951" y="0"/>
                </a:lnTo>
                <a:lnTo>
                  <a:pt x="1421951" y="1421951"/>
                </a:lnTo>
                <a:lnTo>
                  <a:pt x="0" y="142195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1245376" y="904875"/>
            <a:ext cx="9898660" cy="1094740"/>
          </a:xfrm>
          <a:prstGeom prst="rect">
            <a:avLst/>
          </a:prstGeom>
        </p:spPr>
        <p:txBody>
          <a:bodyPr anchor="t" rtlCol="false" tIns="0" lIns="0" bIns="0" rIns="0">
            <a:spAutoFit/>
          </a:bodyPr>
          <a:lstStyle/>
          <a:p>
            <a:pPr>
              <a:lnSpc>
                <a:spcPts val="8959"/>
              </a:lnSpc>
            </a:pPr>
            <a:r>
              <a:rPr lang="en-US" sz="6399">
                <a:solidFill>
                  <a:srgbClr val="26459B"/>
                </a:solidFill>
                <a:latin typeface="League Spartan"/>
              </a:rPr>
              <a:t>Feature Engineering</a:t>
            </a:r>
          </a:p>
        </p:txBody>
      </p:sp>
      <p:sp>
        <p:nvSpPr>
          <p:cNvPr name="TextBox 7" id="7"/>
          <p:cNvSpPr txBox="true"/>
          <p:nvPr/>
        </p:nvSpPr>
        <p:spPr>
          <a:xfrm rot="0">
            <a:off x="1245376" y="2232889"/>
            <a:ext cx="10079225" cy="6919512"/>
          </a:xfrm>
          <a:prstGeom prst="rect">
            <a:avLst/>
          </a:prstGeom>
        </p:spPr>
        <p:txBody>
          <a:bodyPr anchor="t" rtlCol="false" tIns="0" lIns="0" bIns="0" rIns="0">
            <a:spAutoFit/>
          </a:bodyPr>
          <a:lstStyle/>
          <a:p>
            <a:pPr>
              <a:lnSpc>
                <a:spcPts val="3959"/>
              </a:lnSpc>
            </a:pPr>
            <a:r>
              <a:rPr lang="en-US" sz="2828">
                <a:solidFill>
                  <a:srgbClr val="13224B"/>
                </a:solidFill>
                <a:latin typeface="Glacial Indifference"/>
              </a:rPr>
              <a:t>Exploring and using necessary features that may enhance the predictive power of the model.</a:t>
            </a:r>
          </a:p>
          <a:p>
            <a:pPr>
              <a:lnSpc>
                <a:spcPts val="3959"/>
              </a:lnSpc>
            </a:pPr>
          </a:p>
          <a:p>
            <a:pPr>
              <a:lnSpc>
                <a:spcPts val="3959"/>
              </a:lnSpc>
            </a:pPr>
            <a:r>
              <a:rPr lang="en-US" sz="2828">
                <a:solidFill>
                  <a:srgbClr val="13224B"/>
                </a:solidFill>
                <a:latin typeface="Glacial Indifference Bold"/>
              </a:rPr>
              <a:t>from sklearn.tree import DecisionTreeClassifier</a:t>
            </a:r>
          </a:p>
          <a:p>
            <a:pPr>
              <a:lnSpc>
                <a:spcPts val="3959"/>
              </a:lnSpc>
            </a:pPr>
            <a:r>
              <a:rPr lang="en-US" sz="2828">
                <a:solidFill>
                  <a:srgbClr val="13224B"/>
                </a:solidFill>
                <a:latin typeface="Glacial Indifference Bold"/>
              </a:rPr>
              <a:t>from sklearn.feature_selection import SelectFromModel</a:t>
            </a:r>
          </a:p>
          <a:p>
            <a:pPr>
              <a:lnSpc>
                <a:spcPts val="3959"/>
              </a:lnSpc>
            </a:pPr>
            <a:r>
              <a:rPr lang="en-US" sz="2828">
                <a:solidFill>
                  <a:srgbClr val="13224B"/>
                </a:solidFill>
                <a:latin typeface="Glacial Indifference Bold"/>
              </a:rPr>
              <a:t>from sklearn.model_selection import train_test_split</a:t>
            </a:r>
          </a:p>
          <a:p>
            <a:pPr>
              <a:lnSpc>
                <a:spcPts val="3959"/>
              </a:lnSpc>
            </a:pPr>
            <a:r>
              <a:rPr lang="en-US" sz="2828">
                <a:solidFill>
                  <a:srgbClr val="13224B"/>
                </a:solidFill>
                <a:latin typeface="Glacial Indifference Bold"/>
              </a:rPr>
              <a:t>X_train, X_test, y_train, y_test = train_test_split(X, y, test_size=0.2, random_state=5)</a:t>
            </a:r>
          </a:p>
          <a:p>
            <a:pPr>
              <a:lnSpc>
                <a:spcPts val="3959"/>
              </a:lnSpc>
            </a:pPr>
            <a:r>
              <a:rPr lang="en-US" sz="2828">
                <a:solidFill>
                  <a:srgbClr val="13224B"/>
                </a:solidFill>
                <a:latin typeface="Glacial Indifference Bold"/>
              </a:rPr>
              <a:t>model = SelectFromModel(DecisionTreeClassifier())</a:t>
            </a:r>
          </a:p>
          <a:p>
            <a:pPr>
              <a:lnSpc>
                <a:spcPts val="3959"/>
              </a:lnSpc>
            </a:pPr>
            <a:r>
              <a:rPr lang="en-US" sz="2828">
                <a:solidFill>
                  <a:srgbClr val="13224B"/>
                </a:solidFill>
                <a:latin typeface="Glacial Indifference Bold"/>
              </a:rPr>
              <a:t>model.fit(X_train, y_train)</a:t>
            </a:r>
          </a:p>
          <a:p>
            <a:pPr>
              <a:lnSpc>
                <a:spcPts val="3959"/>
              </a:lnSpc>
            </a:pPr>
            <a:r>
              <a:rPr lang="en-US" sz="2828">
                <a:solidFill>
                  <a:srgbClr val="13224B"/>
                </a:solidFill>
                <a:latin typeface="Glacial Indifference Bold"/>
              </a:rPr>
              <a:t>model.get_support()</a:t>
            </a:r>
          </a:p>
          <a:p>
            <a:pPr>
              <a:lnSpc>
                <a:spcPts val="3959"/>
              </a:lnSpc>
            </a:pPr>
            <a:r>
              <a:rPr lang="en-US" sz="2828">
                <a:solidFill>
                  <a:srgbClr val="13224B"/>
                </a:solidFill>
                <a:latin typeface="Glacial Indifference Bold"/>
              </a:rPr>
              <a:t>selected_feat= X_train.columns[(model.get_support())]</a:t>
            </a:r>
          </a:p>
          <a:p>
            <a:pPr>
              <a:lnSpc>
                <a:spcPts val="3959"/>
              </a:lnSpc>
            </a:pPr>
          </a:p>
          <a:p>
            <a:pPr>
              <a:lnSpc>
                <a:spcPts val="395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1834461">
            <a:off x="12242553" y="-1031693"/>
            <a:ext cx="7315200" cy="3694176"/>
          </a:xfrm>
          <a:custGeom>
            <a:avLst/>
            <a:gdLst/>
            <a:ahLst/>
            <a:cxnLst/>
            <a:rect r="r" b="b" t="t" l="l"/>
            <a:pathLst>
              <a:path h="3694176" w="7315200">
                <a:moveTo>
                  <a:pt x="0" y="0"/>
                </a:moveTo>
                <a:lnTo>
                  <a:pt x="7315200" y="0"/>
                </a:lnTo>
                <a:lnTo>
                  <a:pt x="7315200" y="3694176"/>
                </a:lnTo>
                <a:lnTo>
                  <a:pt x="0" y="36941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2574853">
            <a:off x="12673015" y="509590"/>
            <a:ext cx="2466096" cy="2466096"/>
          </a:xfrm>
          <a:custGeom>
            <a:avLst/>
            <a:gdLst/>
            <a:ahLst/>
            <a:cxnLst/>
            <a:rect r="r" b="b" t="t" l="l"/>
            <a:pathLst>
              <a:path h="2466096" w="2466096">
                <a:moveTo>
                  <a:pt x="0" y="0"/>
                </a:moveTo>
                <a:lnTo>
                  <a:pt x="2466096" y="0"/>
                </a:lnTo>
                <a:lnTo>
                  <a:pt x="2466096" y="2466096"/>
                </a:lnTo>
                <a:lnTo>
                  <a:pt x="0" y="24660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78202" y="1742638"/>
            <a:ext cx="1421951" cy="1421951"/>
          </a:xfrm>
          <a:custGeom>
            <a:avLst/>
            <a:gdLst/>
            <a:ahLst/>
            <a:cxnLst/>
            <a:rect r="r" b="b" t="t" l="l"/>
            <a:pathLst>
              <a:path h="1421951" w="1421951">
                <a:moveTo>
                  <a:pt x="0" y="0"/>
                </a:moveTo>
                <a:lnTo>
                  <a:pt x="1421951" y="0"/>
                </a:lnTo>
                <a:lnTo>
                  <a:pt x="1421951" y="1421951"/>
                </a:lnTo>
                <a:lnTo>
                  <a:pt x="0" y="142195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0092105" y="4751133"/>
            <a:ext cx="8195895" cy="3297014"/>
          </a:xfrm>
          <a:custGeom>
            <a:avLst/>
            <a:gdLst/>
            <a:ahLst/>
            <a:cxnLst/>
            <a:rect r="r" b="b" t="t" l="l"/>
            <a:pathLst>
              <a:path h="3297014" w="8195895">
                <a:moveTo>
                  <a:pt x="0" y="0"/>
                </a:moveTo>
                <a:lnTo>
                  <a:pt x="8195895" y="0"/>
                </a:lnTo>
                <a:lnTo>
                  <a:pt x="8195895" y="3297014"/>
                </a:lnTo>
                <a:lnTo>
                  <a:pt x="0" y="3297014"/>
                </a:lnTo>
                <a:lnTo>
                  <a:pt x="0" y="0"/>
                </a:lnTo>
                <a:close/>
              </a:path>
            </a:pathLst>
          </a:custGeom>
          <a:blipFill>
            <a:blip r:embed="rId9"/>
            <a:stretch>
              <a:fillRect l="0" t="0" r="0" b="-2687"/>
            </a:stretch>
          </a:blipFill>
        </p:spPr>
      </p:sp>
      <p:sp>
        <p:nvSpPr>
          <p:cNvPr name="TextBox 7" id="7"/>
          <p:cNvSpPr txBox="true"/>
          <p:nvPr/>
        </p:nvSpPr>
        <p:spPr>
          <a:xfrm rot="0">
            <a:off x="650664" y="904875"/>
            <a:ext cx="9898660" cy="1094740"/>
          </a:xfrm>
          <a:prstGeom prst="rect">
            <a:avLst/>
          </a:prstGeom>
        </p:spPr>
        <p:txBody>
          <a:bodyPr anchor="t" rtlCol="false" tIns="0" lIns="0" bIns="0" rIns="0">
            <a:spAutoFit/>
          </a:bodyPr>
          <a:lstStyle/>
          <a:p>
            <a:pPr>
              <a:lnSpc>
                <a:spcPts val="8959"/>
              </a:lnSpc>
            </a:pPr>
            <a:r>
              <a:rPr lang="en-US" sz="6399">
                <a:solidFill>
                  <a:srgbClr val="26459B"/>
                </a:solidFill>
                <a:latin typeface="League Spartan"/>
              </a:rPr>
              <a:t>Model Training</a:t>
            </a:r>
          </a:p>
        </p:txBody>
      </p:sp>
      <p:sp>
        <p:nvSpPr>
          <p:cNvPr name="TextBox 8" id="8"/>
          <p:cNvSpPr txBox="true"/>
          <p:nvPr/>
        </p:nvSpPr>
        <p:spPr>
          <a:xfrm rot="0">
            <a:off x="650664" y="2557639"/>
            <a:ext cx="10691274" cy="6924675"/>
          </a:xfrm>
          <a:prstGeom prst="rect">
            <a:avLst/>
          </a:prstGeom>
        </p:spPr>
        <p:txBody>
          <a:bodyPr anchor="t" rtlCol="false" tIns="0" lIns="0" bIns="0" rIns="0">
            <a:spAutoFit/>
          </a:bodyPr>
          <a:lstStyle/>
          <a:p>
            <a:pPr>
              <a:lnSpc>
                <a:spcPts val="4200"/>
              </a:lnSpc>
            </a:pPr>
            <a:r>
              <a:rPr lang="en-US" sz="3000">
                <a:solidFill>
                  <a:srgbClr val="13224B"/>
                </a:solidFill>
                <a:latin typeface="Glacial Indifference"/>
              </a:rPr>
              <a:t>Train your selected model on the training data.</a:t>
            </a:r>
          </a:p>
          <a:p>
            <a:pPr>
              <a:lnSpc>
                <a:spcPts val="4200"/>
              </a:lnSpc>
            </a:pPr>
          </a:p>
          <a:p>
            <a:pPr>
              <a:lnSpc>
                <a:spcPts val="4200"/>
              </a:lnSpc>
            </a:pPr>
            <a:r>
              <a:rPr lang="en-US" sz="3000">
                <a:solidFill>
                  <a:srgbClr val="13224B"/>
                </a:solidFill>
                <a:latin typeface="Glacial Indifference Bold"/>
              </a:rPr>
              <a:t># Spliting the data into features (X) and target variable (y)</a:t>
            </a:r>
          </a:p>
          <a:p>
            <a:pPr>
              <a:lnSpc>
                <a:spcPts val="4200"/>
              </a:lnSpc>
            </a:pPr>
            <a:r>
              <a:rPr lang="en-US" sz="3000">
                <a:solidFill>
                  <a:srgbClr val="13224B"/>
                </a:solidFill>
                <a:latin typeface="Glacial Indifference Bold"/>
              </a:rPr>
              <a:t>X = data.drop('dropout', axis=1)</a:t>
            </a:r>
          </a:p>
          <a:p>
            <a:pPr>
              <a:lnSpc>
                <a:spcPts val="4200"/>
              </a:lnSpc>
            </a:pPr>
            <a:r>
              <a:rPr lang="en-US" sz="3000">
                <a:solidFill>
                  <a:srgbClr val="13224B"/>
                </a:solidFill>
                <a:latin typeface="Glacial Indifference Bold"/>
              </a:rPr>
              <a:t>y = data['dropout']</a:t>
            </a:r>
          </a:p>
          <a:p>
            <a:pPr>
              <a:lnSpc>
                <a:spcPts val="4200"/>
              </a:lnSpc>
            </a:pPr>
            <a:r>
              <a:rPr lang="en-US" sz="3000">
                <a:solidFill>
                  <a:srgbClr val="13224B"/>
                </a:solidFill>
                <a:latin typeface="Glacial Indifference Bold"/>
              </a:rPr>
              <a:t># Spliting the data into training and testing sets</a:t>
            </a:r>
          </a:p>
          <a:p>
            <a:pPr>
              <a:lnSpc>
                <a:spcPts val="4200"/>
              </a:lnSpc>
            </a:pPr>
            <a:r>
              <a:rPr lang="en-US" sz="3000">
                <a:solidFill>
                  <a:srgbClr val="13224B"/>
                </a:solidFill>
                <a:latin typeface="Glacial Indifference Bold"/>
              </a:rPr>
              <a:t>from sklearn.model_selection import train_test_split</a:t>
            </a:r>
          </a:p>
          <a:p>
            <a:pPr>
              <a:lnSpc>
                <a:spcPts val="4200"/>
              </a:lnSpc>
            </a:pPr>
            <a:r>
              <a:rPr lang="en-US" sz="3000">
                <a:solidFill>
                  <a:srgbClr val="13224B"/>
                </a:solidFill>
                <a:latin typeface="Glacial Indifference Bold"/>
              </a:rPr>
              <a:t>X_train, X_test, y_train, y_test = train_test_split(X, y, test_size=0.2, random_state=42)</a:t>
            </a:r>
          </a:p>
          <a:p>
            <a:pPr>
              <a:lnSpc>
                <a:spcPts val="4200"/>
              </a:lnSpc>
            </a:pPr>
          </a:p>
          <a:p>
            <a:pPr>
              <a:lnSpc>
                <a:spcPts val="4200"/>
              </a:lnSpc>
            </a:pPr>
          </a:p>
          <a:p>
            <a:pPr>
              <a:lnSpc>
                <a:spcPts val="4200"/>
              </a:lnSpc>
            </a:pPr>
          </a:p>
          <a:p>
            <a:pPr>
              <a:lnSpc>
                <a:spcPts val="420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1834461">
            <a:off x="12242553" y="-1031693"/>
            <a:ext cx="7315200" cy="3694176"/>
          </a:xfrm>
          <a:custGeom>
            <a:avLst/>
            <a:gdLst/>
            <a:ahLst/>
            <a:cxnLst/>
            <a:rect r="r" b="b" t="t" l="l"/>
            <a:pathLst>
              <a:path h="3694176" w="7315200">
                <a:moveTo>
                  <a:pt x="0" y="0"/>
                </a:moveTo>
                <a:lnTo>
                  <a:pt x="7315200" y="0"/>
                </a:lnTo>
                <a:lnTo>
                  <a:pt x="7315200" y="3694176"/>
                </a:lnTo>
                <a:lnTo>
                  <a:pt x="0" y="36941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2574853">
            <a:off x="12673015" y="509590"/>
            <a:ext cx="2466096" cy="2466096"/>
          </a:xfrm>
          <a:custGeom>
            <a:avLst/>
            <a:gdLst/>
            <a:ahLst/>
            <a:cxnLst/>
            <a:rect r="r" b="b" t="t" l="l"/>
            <a:pathLst>
              <a:path h="2466096" w="2466096">
                <a:moveTo>
                  <a:pt x="0" y="0"/>
                </a:moveTo>
                <a:lnTo>
                  <a:pt x="2466096" y="0"/>
                </a:lnTo>
                <a:lnTo>
                  <a:pt x="2466096" y="2466096"/>
                </a:lnTo>
                <a:lnTo>
                  <a:pt x="0" y="24660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78202" y="1742638"/>
            <a:ext cx="1421951" cy="1421951"/>
          </a:xfrm>
          <a:custGeom>
            <a:avLst/>
            <a:gdLst/>
            <a:ahLst/>
            <a:cxnLst/>
            <a:rect r="r" b="b" t="t" l="l"/>
            <a:pathLst>
              <a:path h="1421951" w="1421951">
                <a:moveTo>
                  <a:pt x="0" y="0"/>
                </a:moveTo>
                <a:lnTo>
                  <a:pt x="1421951" y="0"/>
                </a:lnTo>
                <a:lnTo>
                  <a:pt x="1421951" y="1421951"/>
                </a:lnTo>
                <a:lnTo>
                  <a:pt x="0" y="142195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0968839" y="3730671"/>
            <a:ext cx="7018727" cy="5135057"/>
          </a:xfrm>
          <a:custGeom>
            <a:avLst/>
            <a:gdLst/>
            <a:ahLst/>
            <a:cxnLst/>
            <a:rect r="r" b="b" t="t" l="l"/>
            <a:pathLst>
              <a:path h="5135057" w="7018727">
                <a:moveTo>
                  <a:pt x="0" y="0"/>
                </a:moveTo>
                <a:lnTo>
                  <a:pt x="7018727" y="0"/>
                </a:lnTo>
                <a:lnTo>
                  <a:pt x="7018727" y="5135057"/>
                </a:lnTo>
                <a:lnTo>
                  <a:pt x="0" y="5135057"/>
                </a:lnTo>
                <a:lnTo>
                  <a:pt x="0" y="0"/>
                </a:lnTo>
                <a:close/>
              </a:path>
            </a:pathLst>
          </a:custGeom>
          <a:blipFill>
            <a:blip r:embed="rId9"/>
            <a:stretch>
              <a:fillRect l="-4277" t="0" r="0" b="0"/>
            </a:stretch>
          </a:blipFill>
        </p:spPr>
      </p:sp>
      <p:sp>
        <p:nvSpPr>
          <p:cNvPr name="TextBox 7" id="7"/>
          <p:cNvSpPr txBox="true"/>
          <p:nvPr/>
        </p:nvSpPr>
        <p:spPr>
          <a:xfrm rot="0">
            <a:off x="1245376" y="904875"/>
            <a:ext cx="9898660" cy="1094740"/>
          </a:xfrm>
          <a:prstGeom prst="rect">
            <a:avLst/>
          </a:prstGeom>
        </p:spPr>
        <p:txBody>
          <a:bodyPr anchor="t" rtlCol="false" tIns="0" lIns="0" bIns="0" rIns="0">
            <a:spAutoFit/>
          </a:bodyPr>
          <a:lstStyle/>
          <a:p>
            <a:pPr>
              <a:lnSpc>
                <a:spcPts val="8959"/>
              </a:lnSpc>
            </a:pPr>
            <a:r>
              <a:rPr lang="en-US" sz="6399">
                <a:solidFill>
                  <a:srgbClr val="26459B"/>
                </a:solidFill>
                <a:latin typeface="League Spartan"/>
              </a:rPr>
              <a:t>Model Selection</a:t>
            </a:r>
          </a:p>
        </p:txBody>
      </p:sp>
      <p:sp>
        <p:nvSpPr>
          <p:cNvPr name="TextBox 8" id="8"/>
          <p:cNvSpPr txBox="true"/>
          <p:nvPr/>
        </p:nvSpPr>
        <p:spPr>
          <a:xfrm rot="0">
            <a:off x="1230381" y="2623774"/>
            <a:ext cx="10691274" cy="4257675"/>
          </a:xfrm>
          <a:prstGeom prst="rect">
            <a:avLst/>
          </a:prstGeom>
        </p:spPr>
        <p:txBody>
          <a:bodyPr anchor="t" rtlCol="false" tIns="0" lIns="0" bIns="0" rIns="0">
            <a:spAutoFit/>
          </a:bodyPr>
          <a:lstStyle/>
          <a:p>
            <a:pPr>
              <a:lnSpc>
                <a:spcPts val="4200"/>
              </a:lnSpc>
            </a:pPr>
            <a:r>
              <a:rPr lang="en-US" sz="3000">
                <a:solidFill>
                  <a:srgbClr val="13224B"/>
                </a:solidFill>
                <a:latin typeface="Glacial Indifference"/>
              </a:rPr>
              <a:t>Exploring various models for training the data</a:t>
            </a:r>
          </a:p>
          <a:p>
            <a:pPr>
              <a:lnSpc>
                <a:spcPts val="4200"/>
              </a:lnSpc>
            </a:pPr>
          </a:p>
          <a:p>
            <a:pPr>
              <a:lnSpc>
                <a:spcPts val="4200"/>
              </a:lnSpc>
            </a:pPr>
            <a:r>
              <a:rPr lang="en-US" sz="3000">
                <a:solidFill>
                  <a:srgbClr val="13224B"/>
                </a:solidFill>
                <a:latin typeface="Glacial Indifference Bold"/>
              </a:rPr>
              <a:t>#RandomForestClassifier model</a:t>
            </a:r>
          </a:p>
          <a:p>
            <a:pPr>
              <a:lnSpc>
                <a:spcPts val="4200"/>
              </a:lnSpc>
            </a:pPr>
            <a:r>
              <a:rPr lang="en-US" sz="3000">
                <a:solidFill>
                  <a:srgbClr val="13224B"/>
                </a:solidFill>
                <a:latin typeface="Glacial Indifference Bold"/>
              </a:rPr>
              <a:t>from sklearn.ensemble import RandomForestClassifier</a:t>
            </a:r>
          </a:p>
          <a:p>
            <a:pPr>
              <a:lnSpc>
                <a:spcPts val="4200"/>
              </a:lnSpc>
            </a:pPr>
            <a:r>
              <a:rPr lang="en-US" sz="3000">
                <a:solidFill>
                  <a:srgbClr val="13224B"/>
                </a:solidFill>
                <a:latin typeface="Glacial Indifference Bold"/>
              </a:rPr>
              <a:t>model = RandomForestClassifier()</a:t>
            </a:r>
          </a:p>
          <a:p>
            <a:pPr>
              <a:lnSpc>
                <a:spcPts val="4200"/>
              </a:lnSpc>
            </a:pPr>
            <a:r>
              <a:rPr lang="en-US" sz="3000">
                <a:solidFill>
                  <a:srgbClr val="13224B"/>
                </a:solidFill>
                <a:latin typeface="Glacial Indifference Bold"/>
              </a:rPr>
              <a:t>model.fit(X_train, y_train)</a:t>
            </a:r>
          </a:p>
          <a:p>
            <a:pPr>
              <a:lnSpc>
                <a:spcPts val="4200"/>
              </a:lnSpc>
            </a:pPr>
          </a:p>
          <a:p>
            <a:pPr>
              <a:lnSpc>
                <a:spcPts val="420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1834461">
            <a:off x="12242553" y="-1031693"/>
            <a:ext cx="7315200" cy="3694176"/>
          </a:xfrm>
          <a:custGeom>
            <a:avLst/>
            <a:gdLst/>
            <a:ahLst/>
            <a:cxnLst/>
            <a:rect r="r" b="b" t="t" l="l"/>
            <a:pathLst>
              <a:path h="3694176" w="7315200">
                <a:moveTo>
                  <a:pt x="0" y="0"/>
                </a:moveTo>
                <a:lnTo>
                  <a:pt x="7315200" y="0"/>
                </a:lnTo>
                <a:lnTo>
                  <a:pt x="7315200" y="3694176"/>
                </a:lnTo>
                <a:lnTo>
                  <a:pt x="0" y="36941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2574853">
            <a:off x="12673015" y="509590"/>
            <a:ext cx="2466096" cy="2466096"/>
          </a:xfrm>
          <a:custGeom>
            <a:avLst/>
            <a:gdLst/>
            <a:ahLst/>
            <a:cxnLst/>
            <a:rect r="r" b="b" t="t" l="l"/>
            <a:pathLst>
              <a:path h="2466096" w="2466096">
                <a:moveTo>
                  <a:pt x="0" y="0"/>
                </a:moveTo>
                <a:lnTo>
                  <a:pt x="2466096" y="0"/>
                </a:lnTo>
                <a:lnTo>
                  <a:pt x="2466096" y="2466096"/>
                </a:lnTo>
                <a:lnTo>
                  <a:pt x="0" y="24660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78202" y="1742638"/>
            <a:ext cx="1421951" cy="1421951"/>
          </a:xfrm>
          <a:custGeom>
            <a:avLst/>
            <a:gdLst/>
            <a:ahLst/>
            <a:cxnLst/>
            <a:rect r="r" b="b" t="t" l="l"/>
            <a:pathLst>
              <a:path h="1421951" w="1421951">
                <a:moveTo>
                  <a:pt x="0" y="0"/>
                </a:moveTo>
                <a:lnTo>
                  <a:pt x="1421951" y="0"/>
                </a:lnTo>
                <a:lnTo>
                  <a:pt x="1421951" y="1421951"/>
                </a:lnTo>
                <a:lnTo>
                  <a:pt x="0" y="142195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1245376" y="904875"/>
            <a:ext cx="9898660" cy="1094740"/>
          </a:xfrm>
          <a:prstGeom prst="rect">
            <a:avLst/>
          </a:prstGeom>
        </p:spPr>
        <p:txBody>
          <a:bodyPr anchor="t" rtlCol="false" tIns="0" lIns="0" bIns="0" rIns="0">
            <a:spAutoFit/>
          </a:bodyPr>
          <a:lstStyle/>
          <a:p>
            <a:pPr>
              <a:lnSpc>
                <a:spcPts val="8959"/>
              </a:lnSpc>
            </a:pPr>
            <a:r>
              <a:rPr lang="en-US" sz="6399">
                <a:solidFill>
                  <a:srgbClr val="26459B"/>
                </a:solidFill>
                <a:latin typeface="League Spartan"/>
              </a:rPr>
              <a:t>Model Evaluation</a:t>
            </a:r>
          </a:p>
        </p:txBody>
      </p:sp>
      <p:sp>
        <p:nvSpPr>
          <p:cNvPr name="TextBox 7" id="7"/>
          <p:cNvSpPr txBox="true"/>
          <p:nvPr/>
        </p:nvSpPr>
        <p:spPr>
          <a:xfrm rot="0">
            <a:off x="1230381" y="2623774"/>
            <a:ext cx="10691274" cy="4791075"/>
          </a:xfrm>
          <a:prstGeom prst="rect">
            <a:avLst/>
          </a:prstGeom>
        </p:spPr>
        <p:txBody>
          <a:bodyPr anchor="t" rtlCol="false" tIns="0" lIns="0" bIns="0" rIns="0">
            <a:spAutoFit/>
          </a:bodyPr>
          <a:lstStyle/>
          <a:p>
            <a:pPr>
              <a:lnSpc>
                <a:spcPts val="4200"/>
              </a:lnSpc>
            </a:pPr>
            <a:r>
              <a:rPr lang="en-US" sz="3000">
                <a:solidFill>
                  <a:srgbClr val="13224B"/>
                </a:solidFill>
                <a:latin typeface="Glacial Indifference"/>
              </a:rPr>
              <a:t>Evaluating the trained model using appropriate evaluation metrics.</a:t>
            </a:r>
          </a:p>
          <a:p>
            <a:pPr>
              <a:lnSpc>
                <a:spcPts val="4200"/>
              </a:lnSpc>
            </a:pPr>
          </a:p>
          <a:p>
            <a:pPr>
              <a:lnSpc>
                <a:spcPts val="4200"/>
              </a:lnSpc>
            </a:pPr>
            <a:r>
              <a:rPr lang="en-US" sz="3000">
                <a:solidFill>
                  <a:srgbClr val="13224B"/>
                </a:solidFill>
                <a:latin typeface="Glacial Indifference Bold"/>
              </a:rPr>
              <a:t># Making predictions on the test set</a:t>
            </a:r>
          </a:p>
          <a:p>
            <a:pPr>
              <a:lnSpc>
                <a:spcPts val="4200"/>
              </a:lnSpc>
            </a:pPr>
            <a:r>
              <a:rPr lang="en-US" sz="3000">
                <a:solidFill>
                  <a:srgbClr val="13224B"/>
                </a:solidFill>
                <a:latin typeface="Glacial Indifference Bold"/>
              </a:rPr>
              <a:t>y_pred = model.predict(X_test)</a:t>
            </a:r>
          </a:p>
          <a:p>
            <a:pPr>
              <a:lnSpc>
                <a:spcPts val="4200"/>
              </a:lnSpc>
            </a:pPr>
            <a:r>
              <a:rPr lang="en-US" sz="3000">
                <a:solidFill>
                  <a:srgbClr val="13224B"/>
                </a:solidFill>
                <a:latin typeface="Glacial Indifference Bold"/>
              </a:rPr>
              <a:t>from sklearn.metrics import accuracy_score</a:t>
            </a:r>
          </a:p>
          <a:p>
            <a:pPr>
              <a:lnSpc>
                <a:spcPts val="4200"/>
              </a:lnSpc>
            </a:pPr>
            <a:r>
              <a:rPr lang="en-US" sz="3000">
                <a:solidFill>
                  <a:srgbClr val="13224B"/>
                </a:solidFill>
                <a:latin typeface="Glacial Indifference Bold"/>
              </a:rPr>
              <a:t>accuracy = accuracy_score(y_test, y_pred)</a:t>
            </a:r>
          </a:p>
          <a:p>
            <a:pPr>
              <a:lnSpc>
                <a:spcPts val="4200"/>
              </a:lnSpc>
            </a:pPr>
          </a:p>
          <a:p>
            <a:pPr>
              <a:lnSpc>
                <a:spcPts val="420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1834461">
            <a:off x="12242553" y="-1031693"/>
            <a:ext cx="7315200" cy="3694176"/>
          </a:xfrm>
          <a:custGeom>
            <a:avLst/>
            <a:gdLst/>
            <a:ahLst/>
            <a:cxnLst/>
            <a:rect r="r" b="b" t="t" l="l"/>
            <a:pathLst>
              <a:path h="3694176" w="7315200">
                <a:moveTo>
                  <a:pt x="0" y="0"/>
                </a:moveTo>
                <a:lnTo>
                  <a:pt x="7315200" y="0"/>
                </a:lnTo>
                <a:lnTo>
                  <a:pt x="7315200" y="3694176"/>
                </a:lnTo>
                <a:lnTo>
                  <a:pt x="0" y="36941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2574853">
            <a:off x="12673015" y="509590"/>
            <a:ext cx="2466096" cy="2466096"/>
          </a:xfrm>
          <a:custGeom>
            <a:avLst/>
            <a:gdLst/>
            <a:ahLst/>
            <a:cxnLst/>
            <a:rect r="r" b="b" t="t" l="l"/>
            <a:pathLst>
              <a:path h="2466096" w="2466096">
                <a:moveTo>
                  <a:pt x="0" y="0"/>
                </a:moveTo>
                <a:lnTo>
                  <a:pt x="2466096" y="0"/>
                </a:lnTo>
                <a:lnTo>
                  <a:pt x="2466096" y="2466096"/>
                </a:lnTo>
                <a:lnTo>
                  <a:pt x="0" y="24660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78202" y="1742638"/>
            <a:ext cx="1421951" cy="1421951"/>
          </a:xfrm>
          <a:custGeom>
            <a:avLst/>
            <a:gdLst/>
            <a:ahLst/>
            <a:cxnLst/>
            <a:rect r="r" b="b" t="t" l="l"/>
            <a:pathLst>
              <a:path h="1421951" w="1421951">
                <a:moveTo>
                  <a:pt x="0" y="0"/>
                </a:moveTo>
                <a:lnTo>
                  <a:pt x="1421951" y="0"/>
                </a:lnTo>
                <a:lnTo>
                  <a:pt x="1421951" y="1421951"/>
                </a:lnTo>
                <a:lnTo>
                  <a:pt x="0" y="142195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1230381" y="2623774"/>
            <a:ext cx="10691274" cy="6391275"/>
          </a:xfrm>
          <a:prstGeom prst="rect">
            <a:avLst/>
          </a:prstGeom>
        </p:spPr>
        <p:txBody>
          <a:bodyPr anchor="t" rtlCol="false" tIns="0" lIns="0" bIns="0" rIns="0">
            <a:spAutoFit/>
          </a:bodyPr>
          <a:lstStyle/>
          <a:p>
            <a:pPr>
              <a:lnSpc>
                <a:spcPts val="4200"/>
              </a:lnSpc>
            </a:pPr>
            <a:r>
              <a:rPr lang="en-US" sz="3000">
                <a:solidFill>
                  <a:srgbClr val="13224B"/>
                </a:solidFill>
                <a:latin typeface="Glacial Indifference"/>
              </a:rPr>
              <a:t>Deploying the trained model into production where it can be used to make predictions in real-time.</a:t>
            </a:r>
          </a:p>
          <a:p>
            <a:pPr>
              <a:lnSpc>
                <a:spcPts val="4200"/>
              </a:lnSpc>
            </a:pPr>
          </a:p>
          <a:p>
            <a:pPr>
              <a:lnSpc>
                <a:spcPts val="4200"/>
              </a:lnSpc>
            </a:pPr>
            <a:r>
              <a:rPr lang="en-US" sz="3000">
                <a:solidFill>
                  <a:srgbClr val="13224B"/>
                </a:solidFill>
                <a:latin typeface="Glacial Indifference Bold"/>
              </a:rPr>
              <a:t># Save the trained model</a:t>
            </a:r>
          </a:p>
          <a:p>
            <a:pPr>
              <a:lnSpc>
                <a:spcPts val="4200"/>
              </a:lnSpc>
            </a:pPr>
            <a:r>
              <a:rPr lang="en-US" sz="3000">
                <a:solidFill>
                  <a:srgbClr val="13224B"/>
                </a:solidFill>
                <a:latin typeface="Glacial Indifference Bold"/>
              </a:rPr>
              <a:t>from joblib import Parallel, delayed</a:t>
            </a:r>
          </a:p>
          <a:p>
            <a:pPr>
              <a:lnSpc>
                <a:spcPts val="4200"/>
              </a:lnSpc>
            </a:pPr>
            <a:r>
              <a:rPr lang="en-US" sz="3000">
                <a:solidFill>
                  <a:srgbClr val="13224B"/>
                </a:solidFill>
                <a:latin typeface="Glacial Indifference Bold"/>
              </a:rPr>
              <a:t>import joblib</a:t>
            </a:r>
          </a:p>
          <a:p>
            <a:pPr>
              <a:lnSpc>
                <a:spcPts val="4200"/>
              </a:lnSpc>
            </a:pPr>
            <a:r>
              <a:rPr lang="en-US" sz="3000">
                <a:solidFill>
                  <a:srgbClr val="13224B"/>
                </a:solidFill>
                <a:latin typeface="Glacial Indifference Bold"/>
              </a:rPr>
              <a:t>rf.feature_names = list(selected_feat)</a:t>
            </a:r>
          </a:p>
          <a:p>
            <a:pPr>
              <a:lnSpc>
                <a:spcPts val="4200"/>
              </a:lnSpc>
            </a:pPr>
            <a:r>
              <a:rPr lang="en-US" sz="3000">
                <a:solidFill>
                  <a:srgbClr val="13224B"/>
                </a:solidFill>
                <a:latin typeface="Glacial Indifference Bold"/>
              </a:rPr>
              <a:t>joblib.dump(rf, 'model.pkl')</a:t>
            </a:r>
          </a:p>
          <a:p>
            <a:pPr>
              <a:lnSpc>
                <a:spcPts val="4200"/>
              </a:lnSpc>
            </a:pPr>
            <a:r>
              <a:rPr lang="en-US" sz="3000">
                <a:solidFill>
                  <a:srgbClr val="13224B"/>
                </a:solidFill>
                <a:latin typeface="Glacial Indifference Bold"/>
              </a:rPr>
              <a:t>joblib.dump(le, 'encoder.pkl')</a:t>
            </a:r>
          </a:p>
          <a:p>
            <a:pPr>
              <a:lnSpc>
                <a:spcPts val="4200"/>
              </a:lnSpc>
            </a:pPr>
          </a:p>
          <a:p>
            <a:pPr>
              <a:lnSpc>
                <a:spcPts val="4200"/>
              </a:lnSpc>
            </a:pPr>
          </a:p>
          <a:p>
            <a:pPr>
              <a:lnSpc>
                <a:spcPts val="4200"/>
              </a:lnSpc>
            </a:pPr>
          </a:p>
        </p:txBody>
      </p:sp>
      <p:sp>
        <p:nvSpPr>
          <p:cNvPr name="Freeform 7" id="7"/>
          <p:cNvSpPr/>
          <p:nvPr/>
        </p:nvSpPr>
        <p:spPr>
          <a:xfrm flipH="false" flipV="false" rot="0">
            <a:off x="11348592" y="3825719"/>
            <a:ext cx="5152135" cy="5189330"/>
          </a:xfrm>
          <a:custGeom>
            <a:avLst/>
            <a:gdLst/>
            <a:ahLst/>
            <a:cxnLst/>
            <a:rect r="r" b="b" t="t" l="l"/>
            <a:pathLst>
              <a:path h="5189330" w="5152135">
                <a:moveTo>
                  <a:pt x="0" y="0"/>
                </a:moveTo>
                <a:lnTo>
                  <a:pt x="5152136" y="0"/>
                </a:lnTo>
                <a:lnTo>
                  <a:pt x="5152136" y="5189330"/>
                </a:lnTo>
                <a:lnTo>
                  <a:pt x="0" y="5189330"/>
                </a:lnTo>
                <a:lnTo>
                  <a:pt x="0" y="0"/>
                </a:lnTo>
                <a:close/>
              </a:path>
            </a:pathLst>
          </a:custGeom>
          <a:blipFill>
            <a:blip r:embed="rId9"/>
            <a:stretch>
              <a:fillRect l="-721" t="0" r="0" b="0"/>
            </a:stretch>
          </a:blipFill>
        </p:spPr>
      </p:sp>
      <p:sp>
        <p:nvSpPr>
          <p:cNvPr name="TextBox 8" id="8"/>
          <p:cNvSpPr txBox="true"/>
          <p:nvPr/>
        </p:nvSpPr>
        <p:spPr>
          <a:xfrm rot="0">
            <a:off x="1245376" y="904875"/>
            <a:ext cx="9898660" cy="1094740"/>
          </a:xfrm>
          <a:prstGeom prst="rect">
            <a:avLst/>
          </a:prstGeom>
        </p:spPr>
        <p:txBody>
          <a:bodyPr anchor="t" rtlCol="false" tIns="0" lIns="0" bIns="0" rIns="0">
            <a:spAutoFit/>
          </a:bodyPr>
          <a:lstStyle/>
          <a:p>
            <a:pPr>
              <a:lnSpc>
                <a:spcPts val="8959"/>
              </a:lnSpc>
            </a:pPr>
            <a:r>
              <a:rPr lang="en-US" sz="6399">
                <a:solidFill>
                  <a:srgbClr val="26459B"/>
                </a:solidFill>
                <a:latin typeface="League Spartan"/>
              </a:rPr>
              <a:t>Deployment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DAGDj4GOUqI</dc:identifier>
  <dcterms:modified xsi:type="dcterms:W3CDTF">2011-08-01T06:04:30Z</dcterms:modified>
  <cp:revision>1</cp:revision>
  <dc:title>STUDENT DROPOUT ANALYSIS</dc:title>
</cp:coreProperties>
</file>