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FFF"/>
    <a:srgbClr val="FFFDF3"/>
    <a:srgbClr val="FFFCEF"/>
    <a:srgbClr val="EAB200"/>
    <a:srgbClr val="E6E6E6"/>
    <a:srgbClr val="F3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 autoAdjust="0"/>
    <p:restoredTop sz="86371" autoAdjust="0"/>
  </p:normalViewPr>
  <p:slideViewPr>
    <p:cSldViewPr snapToGrid="0">
      <p:cViewPr varScale="1">
        <p:scale>
          <a:sx n="93" d="100"/>
          <a:sy n="93" d="100"/>
        </p:scale>
        <p:origin x="1296" y="200"/>
      </p:cViewPr>
      <p:guideLst/>
    </p:cSldViewPr>
  </p:slideViewPr>
  <p:outlineViewPr>
    <p:cViewPr>
      <p:scale>
        <a:sx n="33" d="100"/>
        <a:sy n="33" d="100"/>
      </p:scale>
      <p:origin x="0" y="-372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FE4FC-01EB-445E-90EF-3266FD869D1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6EF7-A25C-4279-8E38-FF770C82A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2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36EF7-A25C-4279-8E38-FF770C82AE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GB"/>
              <a:t>Lecture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9963"/>
            <a:ext cx="6858000" cy="142779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Course title &amp; Lecturer name (on separate lines)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E96FA8-B8A8-D54E-F1DC-FD4A477A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8973" y="6356351"/>
            <a:ext cx="2275028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pPr algn="l"/>
            <a:r>
              <a:rPr lang="en-GB"/>
              <a:t>Total number of slides: ##</a:t>
            </a:r>
          </a:p>
        </p:txBody>
      </p:sp>
    </p:spTree>
    <p:extLst>
      <p:ext uri="{BB962C8B-B14F-4D97-AF65-F5344CB8AC3E}">
        <p14:creationId xmlns:p14="http://schemas.microsoft.com/office/powerpoint/2010/main" val="354326965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9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38835"/>
            <a:ext cx="1971675" cy="5438128"/>
          </a:xfrm>
        </p:spPr>
        <p:txBody>
          <a:bodyPr vert="eaVert">
            <a:normAutofit/>
          </a:bodyPr>
          <a:lstStyle>
            <a:lvl1pPr>
              <a:defRPr sz="4500" b="1"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8833"/>
            <a:ext cx="5800725" cy="54381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8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57350" indent="-2857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D302E51A-416E-4F68-A144-A6FBFE0DEF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3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773394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63848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Other relevant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1F329-89FE-ACDE-51A2-AC78AE019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97772" y="6356351"/>
            <a:ext cx="380847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4402889B-C583-42A1-AA95-4058C08909E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2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4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>
            <a:no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9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4500" b="1"/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6673B09-B93A-4B35-BB7D-5BCAA2CCA3E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138540-228D-4D46-B187-E23F84671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21476"/>
            <a:ext cx="9151315" cy="14647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9" name="Picture 8" descr="The University of Edinburgh logo">
            <a:extLst>
              <a:ext uri="{FF2B5EF4-FFF2-40B4-BE49-F238E27FC236}">
                <a16:creationId xmlns:a16="http://schemas.microsoft.com/office/drawing/2014/main" id="{1A6080EC-DC69-4835-8303-398602D364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" y="53472"/>
            <a:ext cx="3230128" cy="517113"/>
          </a:xfrm>
          <a:prstGeom prst="rect">
            <a:avLst/>
          </a:prstGeom>
        </p:spPr>
      </p:pic>
      <p:pic>
        <p:nvPicPr>
          <p:cNvPr id="10" name="Picture 9" descr="EPPC logo">
            <a:extLst>
              <a:ext uri="{FF2B5EF4-FFF2-40B4-BE49-F238E27FC236}">
                <a16:creationId xmlns:a16="http://schemas.microsoft.com/office/drawing/2014/main" id="{DE5967F1-437F-7F4C-9A58-D30C39DDCB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32" y="53472"/>
            <a:ext cx="1854612" cy="517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654" y="6356351"/>
            <a:ext cx="41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1D475404-A201-4B97-A6A2-D34FF13E81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" TargetMode="External"/><Relationship Id="rId2" Type="http://schemas.openxmlformats.org/officeDocument/2006/relationships/hyperlink" Target="https://www.agileallianc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crystal-methods-in-agile-development-%20framework/" TargetMode="External"/><Relationship Id="rId4" Type="http://schemas.openxmlformats.org/officeDocument/2006/relationships/hyperlink" Target="https://en.wikipedia.org/wiki/Kanban_(development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ile_software_development" TargetMode="External"/><Relationship Id="rId2" Type="http://schemas.openxmlformats.org/officeDocument/2006/relationships/hyperlink" Target="https://en.wikipedia.org/wiki/PRINCE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ince2agile.wik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6C6E-0F2B-5DE1-0F20-C2430BAA5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Introduction to PRINCE2 Agile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95493-6F2B-3069-7CD2-A8F94FF26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Arial"/>
              </a:rPr>
              <a:t>Dr Rob Baxter</a:t>
            </a:r>
          </a:p>
          <a:p>
            <a:r>
              <a:rPr lang="en-GB" dirty="0">
                <a:cs typeface="Arial"/>
              </a:rPr>
              <a:t>Dr Amy Krause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DD6B4-54D8-2CD0-F501-315FDA62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Total number of slides: 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1412-5F9F-3977-6DF7-13BB2102D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8973" y="6356351"/>
            <a:ext cx="2049396" cy="281955"/>
          </a:xfrm>
          <a:prstGeom prst="rect">
            <a:avLst/>
          </a:prstGeom>
          <a:solidFill>
            <a:srgbClr val="FFF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D2C4-8579-2256-1D07-66652165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 &amp; software engineering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E539-A6F4-BBA8-2A5B-BB776276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Most of PRINCE2 happens “above” the developer</a:t>
            </a:r>
          </a:p>
          <a:p>
            <a:pPr lvl="1"/>
            <a:r>
              <a:rPr lang="en-GB" sz="2000" dirty="0"/>
              <a:t>So it doesn’t meddle with how you do things </a:t>
            </a:r>
          </a:p>
          <a:p>
            <a:r>
              <a:rPr lang="en-GB" sz="2400" dirty="0"/>
              <a:t>PRINCE2’s product breakdown focus is a good fit for software</a:t>
            </a:r>
          </a:p>
          <a:p>
            <a:pPr lvl="1"/>
            <a:r>
              <a:rPr lang="en-GB" sz="2000" dirty="0"/>
              <a:t>Products can (indeed should) be quite small</a:t>
            </a:r>
          </a:p>
          <a:p>
            <a:pPr lvl="1"/>
            <a:r>
              <a:rPr lang="en-GB" sz="2000" dirty="0"/>
              <a:t>1-2 week size of work package = size of Agile/XP iteration </a:t>
            </a:r>
          </a:p>
          <a:p>
            <a:r>
              <a:rPr lang="en-GB" sz="2400" dirty="0"/>
              <a:t>PRINCE2’s assumption of change fits agile methods well</a:t>
            </a:r>
          </a:p>
          <a:p>
            <a:pPr lvl="1"/>
            <a:r>
              <a:rPr lang="en-GB" sz="2000" dirty="0"/>
              <a:t>Each work package can address 1-2 requirements with replanning in between – a very “user story” approach </a:t>
            </a:r>
          </a:p>
          <a:p>
            <a:r>
              <a:rPr lang="en-GB" sz="2400" dirty="0"/>
              <a:t>One thing PRINCE2 does demand is: “build quality in”</a:t>
            </a:r>
          </a:p>
          <a:p>
            <a:pPr lvl="1"/>
            <a:r>
              <a:rPr lang="en-GB" sz="2000" dirty="0"/>
              <a:t>Quality and quality checks should be a fundamental part of MP</a:t>
            </a:r>
          </a:p>
          <a:p>
            <a:pPr lvl="1"/>
            <a:r>
              <a:rPr lang="en-GB" sz="2000" dirty="0"/>
              <a:t>Good match with test-driven development and developer-test culture </a:t>
            </a:r>
          </a:p>
          <a:p>
            <a:pPr lvl="1"/>
            <a:r>
              <a:rPr lang="en-GB" sz="2000" dirty="0"/>
              <a:t>Test is good, code review is 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CE4A-52CA-3F8E-D960-4E893EB9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9BF9-441B-E35A-E772-801BC0CB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0046"/>
            <a:ext cx="7886700" cy="990643"/>
          </a:xfrm>
        </p:spPr>
        <p:txBody>
          <a:bodyPr anchor="ctr">
            <a:normAutofit fontScale="90000"/>
          </a:bodyPr>
          <a:lstStyle/>
          <a:p>
            <a:r>
              <a:rPr lang="en-US" sz="4200" dirty="0"/>
              <a:t>The PRINCE2 process diagram</a:t>
            </a:r>
          </a:p>
        </p:txBody>
      </p:sp>
      <p:pic>
        <p:nvPicPr>
          <p:cNvPr id="5" name="Picture 4" descr="A diagram of a project management&#10;&#10;Description automatically generated">
            <a:extLst>
              <a:ext uri="{FF2B5EF4-FFF2-40B4-BE49-F238E27FC236}">
                <a16:creationId xmlns:a16="http://schemas.microsoft.com/office/drawing/2014/main" id="{2ECA714E-1E71-42E3-B53A-988ACE18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6944"/>
            <a:ext cx="7886700" cy="376589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EF5B-6418-A134-D459-347623D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654" y="6356351"/>
            <a:ext cx="416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02E51A-416E-4F68-A144-A6FBFE0DEF51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9BF9-441B-E35A-E772-801BC0CB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0046"/>
            <a:ext cx="7886700" cy="990643"/>
          </a:xfrm>
        </p:spPr>
        <p:txBody>
          <a:bodyPr anchor="ctr">
            <a:normAutofit fontScale="90000"/>
          </a:bodyPr>
          <a:lstStyle/>
          <a:p>
            <a:r>
              <a:rPr lang="en-US" sz="4200" dirty="0"/>
              <a:t>The PRINCE2 process diagram</a:t>
            </a:r>
          </a:p>
        </p:txBody>
      </p:sp>
      <p:pic>
        <p:nvPicPr>
          <p:cNvPr id="5" name="Picture 4" descr="A diagram of a project management&#10;&#10;Description automatically generated">
            <a:extLst>
              <a:ext uri="{FF2B5EF4-FFF2-40B4-BE49-F238E27FC236}">
                <a16:creationId xmlns:a16="http://schemas.microsoft.com/office/drawing/2014/main" id="{2ECA714E-1E71-42E3-B53A-988ACE18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6944"/>
            <a:ext cx="7886700" cy="376589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EF5B-6418-A134-D459-347623D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654" y="6356351"/>
            <a:ext cx="416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02E51A-416E-4F68-A144-A6FBFE0DEF51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D81CC-898C-691E-AC97-80C85D2C71AE}"/>
              </a:ext>
            </a:extLst>
          </p:cNvPr>
          <p:cNvSpPr/>
          <p:nvPr/>
        </p:nvSpPr>
        <p:spPr>
          <a:xfrm rot="16200000">
            <a:off x="3570524" y="193888"/>
            <a:ext cx="614423" cy="138853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0A1D71-21C9-DDD3-C9DF-56EEDDF2B174}"/>
              </a:ext>
            </a:extLst>
          </p:cNvPr>
          <p:cNvSpPr txBox="1">
            <a:spLocks/>
          </p:cNvSpPr>
          <p:nvPr/>
        </p:nvSpPr>
        <p:spPr>
          <a:xfrm>
            <a:off x="3169615" y="74954"/>
            <a:ext cx="1568641" cy="9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200" dirty="0"/>
              <a:t>Agile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9AC33-62F1-5D5C-35A9-0A54C41D6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"/>
          <a:stretch/>
        </p:blipFill>
        <p:spPr>
          <a:xfrm>
            <a:off x="692246" y="2404016"/>
            <a:ext cx="7827431" cy="4118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01C508-64B6-DE87-132F-4661009A127B}"/>
              </a:ext>
            </a:extLst>
          </p:cNvPr>
          <p:cNvSpPr/>
          <p:nvPr/>
        </p:nvSpPr>
        <p:spPr>
          <a:xfrm>
            <a:off x="692246" y="6028661"/>
            <a:ext cx="2491223" cy="5102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See https://prince2agile.wiki/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14B-C728-3CEE-295F-7F7F6F0C06B5}"/>
              </a:ext>
            </a:extLst>
          </p:cNvPr>
          <p:cNvSpPr/>
          <p:nvPr/>
        </p:nvSpPr>
        <p:spPr>
          <a:xfrm>
            <a:off x="7685590" y="5622841"/>
            <a:ext cx="829760" cy="9001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A7E1-CF45-5B1A-AD57-AFDA32BA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2F27-9C6F-5AF1-C66C-A4D0CA4C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Balancing time, cost, quality and scope </a:t>
            </a:r>
          </a:p>
          <a:p>
            <a:pPr lvl="1"/>
            <a:r>
              <a:rPr lang="en-GB" b="1" dirty="0"/>
              <a:t>Cost</a:t>
            </a:r>
            <a:r>
              <a:rPr lang="en-GB" dirty="0"/>
              <a:t>: Often constrained, hard to trade for time (usually attempted by adding or removing people from a team) </a:t>
            </a:r>
          </a:p>
          <a:p>
            <a:pPr lvl="1"/>
            <a:r>
              <a:rPr lang="en-GB" b="1" dirty="0"/>
              <a:t>Time</a:t>
            </a:r>
            <a:r>
              <a:rPr lang="en-GB" dirty="0"/>
              <a:t>: Usually constrained by the nature of a project </a:t>
            </a:r>
          </a:p>
          <a:p>
            <a:pPr lvl="1"/>
            <a:r>
              <a:rPr lang="en-GB" b="1" dirty="0"/>
              <a:t>Quality</a:t>
            </a:r>
            <a:r>
              <a:rPr lang="en-GB" dirty="0"/>
              <a:t>: Hard to trade off, and not desirable – decreasing quality can reduce cost and time </a:t>
            </a:r>
          </a:p>
          <a:p>
            <a:pPr lvl="1"/>
            <a:r>
              <a:rPr lang="en-GB" b="1" dirty="0"/>
              <a:t>Scope</a:t>
            </a:r>
            <a:r>
              <a:rPr lang="en-GB" dirty="0"/>
              <a:t>: Can be reduced to increase quality, decrease cost &amp;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Focus on scope as it is easy to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Don't compromise on internal quality</a:t>
            </a:r>
          </a:p>
          <a:p>
            <a:pPr lvl="1"/>
            <a:r>
              <a:rPr lang="en-GB" dirty="0"/>
              <a:t>This means code quality, not necessarily user visible quality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Controlling scope == delivering what the customer wants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4B53-CDA3-76C2-DD2E-060DE40F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DF0-397A-0CC6-EEC0-EB09BC7C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sz="4200"/>
              <a:t>Waterfall model cost of change</a:t>
            </a:r>
          </a:p>
        </p:txBody>
      </p:sp>
      <p:pic>
        <p:nvPicPr>
          <p:cNvPr id="5" name="Picture 4" descr="A graph showing the time and the curve&#10;&#10;Description automatically generated with medium confidence">
            <a:extLst>
              <a:ext uri="{FF2B5EF4-FFF2-40B4-BE49-F238E27FC236}">
                <a16:creationId xmlns:a16="http://schemas.microsoft.com/office/drawing/2014/main" id="{157E37FB-0525-D5BA-5C68-4F9320FA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0103"/>
            <a:ext cx="3886200" cy="300238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E4FE-C4A8-AFD0-813C-B9C4A98E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2500103"/>
            <a:ext cx="3886200" cy="3002381"/>
          </a:xfrm>
        </p:spPr>
        <p:txBody>
          <a:bodyPr>
            <a:normAutofit/>
          </a:bodyPr>
          <a:lstStyle/>
          <a:p>
            <a:r>
              <a:rPr lang="en-GB" sz="2400" dirty="0"/>
              <a:t>Cost of change increases as project proceeds</a:t>
            </a:r>
          </a:p>
          <a:p>
            <a:r>
              <a:rPr lang="en-GB" sz="2400" dirty="0"/>
              <a:t>Later in the project requirements may change and bug fixes may be required</a:t>
            </a:r>
          </a:p>
          <a:p>
            <a:r>
              <a:rPr lang="en-GB" sz="2400" dirty="0"/>
              <a:t>This will be expensive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BFF2-3817-BB9D-9BA4-07D0E197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654" y="6356351"/>
            <a:ext cx="416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02E51A-416E-4F68-A144-A6FBFE0DEF51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8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DF0-397A-0CC6-EEC0-EB09BC7C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Extreme Programming (XP) cost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E4FE-C4A8-AFD0-813C-B9C4A98E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2500103"/>
            <a:ext cx="3886200" cy="3002381"/>
          </a:xfrm>
        </p:spPr>
        <p:txBody>
          <a:bodyPr>
            <a:normAutofit/>
          </a:bodyPr>
          <a:lstStyle/>
          <a:p>
            <a:r>
              <a:rPr lang="en-GB" sz="2400" dirty="0"/>
              <a:t>Adopt practices which keep cost of change low </a:t>
            </a:r>
          </a:p>
          <a:p>
            <a:r>
              <a:rPr lang="en-GB" sz="2400" dirty="0"/>
              <a:t>Requirements change is possible at any stage, and bug fixes are cheaper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BFF2-3817-BB9D-9BA4-07D0E197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654" y="6356351"/>
            <a:ext cx="416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02E51A-416E-4F68-A144-A6FBFE0DEF51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C4DBD-1F40-3D0F-03E2-1776C938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0" y="2500102"/>
            <a:ext cx="3922029" cy="30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5972-A3DD-AA63-20C7-51EE0ABF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Practices of XP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3FB2-A121-C885-C074-65FC47A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80A95-A120-22C3-C7E9-F0D717F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46631"/>
            <a:ext cx="3943350" cy="29058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Small Releases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Collective Ownership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On-site Customer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Metaphor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Refactoring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5777654-75DE-1D31-AF9C-D5A938A80991}"/>
              </a:ext>
            </a:extLst>
          </p:cNvPr>
          <p:cNvSpPr txBox="1">
            <a:spLocks/>
          </p:cNvSpPr>
          <p:nvPr/>
        </p:nvSpPr>
        <p:spPr>
          <a:xfrm>
            <a:off x="4572000" y="2346631"/>
            <a:ext cx="3943350" cy="290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7. Continuous Integration </a:t>
            </a:r>
          </a:p>
          <a:p>
            <a:pPr marL="0" indent="0">
              <a:buNone/>
            </a:pPr>
            <a:r>
              <a:rPr lang="en-GB" sz="2400" dirty="0"/>
              <a:t>8. Coding Standards </a:t>
            </a:r>
          </a:p>
          <a:p>
            <a:pPr marL="0" indent="0">
              <a:buNone/>
            </a:pPr>
            <a:r>
              <a:rPr lang="en-GB" sz="2400" dirty="0"/>
              <a:t>9. Simple Design</a:t>
            </a:r>
          </a:p>
          <a:p>
            <a:pPr marL="0" indent="0">
              <a:buNone/>
            </a:pPr>
            <a:r>
              <a:rPr lang="en-GB" sz="2400" dirty="0"/>
              <a:t>10. Pair Programming</a:t>
            </a:r>
          </a:p>
          <a:p>
            <a:pPr marL="0" indent="0">
              <a:buNone/>
            </a:pPr>
            <a:r>
              <a:rPr lang="en-GB" sz="2400" dirty="0"/>
              <a:t>11. Sustainable Pace</a:t>
            </a:r>
          </a:p>
          <a:p>
            <a:pPr marL="0" indent="0">
              <a:buNone/>
            </a:pPr>
            <a:r>
              <a:rPr lang="en-GB" sz="2400" dirty="0"/>
              <a:t>12. Planning Game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48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16BC-96DB-93B2-01CF-BC354A7C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XP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3F70-BA88-7D30-820E-2AE095D4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Lasts for 1-2 weeks</a:t>
            </a:r>
          </a:p>
          <a:p>
            <a:r>
              <a:rPr lang="en-GB" dirty="0"/>
              <a:t>Begins with a Planning Meeting</a:t>
            </a:r>
          </a:p>
          <a:p>
            <a:pPr lvl="1"/>
            <a:r>
              <a:rPr lang="en-GB" dirty="0"/>
              <a:t>This takes about a day</a:t>
            </a:r>
          </a:p>
          <a:p>
            <a:r>
              <a:rPr lang="en-GB" dirty="0"/>
              <a:t>The rest of the iteration is taken up with development work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Practices</a:t>
            </a:r>
            <a:r>
              <a:rPr lang="en-GB" dirty="0"/>
              <a:t>: Short Releases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E6B5-FF40-6883-8FE5-01A3FEE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7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907-F7F0-8084-ADDA-2D62C558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XP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4811-0F64-77D1-C66D-30CFB4DD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Stand-up meeting lasting ~15 minutes</a:t>
            </a:r>
          </a:p>
          <a:p>
            <a:pPr lvl="1"/>
            <a:r>
              <a:rPr lang="en-GB" dirty="0"/>
              <a:t>Report progress of current tasks</a:t>
            </a:r>
          </a:p>
          <a:p>
            <a:pPr lvl="1"/>
            <a:r>
              <a:rPr lang="en-GB" dirty="0"/>
              <a:t>Briefly plan next set of tasks</a:t>
            </a:r>
          </a:p>
          <a:p>
            <a:pPr lvl="1"/>
            <a:r>
              <a:rPr lang="en-GB" dirty="0"/>
              <a:t>Share knowledge relevant to current development tasks </a:t>
            </a:r>
          </a:p>
          <a:p>
            <a:r>
              <a:rPr lang="en-GB" dirty="0"/>
              <a:t>Find others to pair up with, and work on tasks</a:t>
            </a:r>
          </a:p>
          <a:p>
            <a:pPr lvl="1"/>
            <a:r>
              <a:rPr lang="en-GB" dirty="0"/>
              <a:t>All work in one room so it’s easy to start discussions and ask questions</a:t>
            </a:r>
          </a:p>
          <a:p>
            <a:pPr lvl="1"/>
            <a:r>
              <a:rPr lang="en-GB" dirty="0"/>
              <a:t>Stories and tasks are displayed on a notice board visible to all</a:t>
            </a:r>
          </a:p>
          <a:p>
            <a:r>
              <a:rPr lang="en-GB" dirty="0"/>
              <a:t>Go home on time!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Practices</a:t>
            </a:r>
            <a:r>
              <a:rPr lang="en-GB" dirty="0"/>
              <a:t>: Pair Programming, Collective Ownership, Simple Design, Sustainable Pace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BD88-4C72-549A-7D39-135E609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4B7A-C7DB-1E51-AE5D-C0E1BD78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5395-6FE9-BB8E-CEDC-9B434E77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‘XP is hard’ — Kent Beck, </a:t>
            </a:r>
            <a:r>
              <a:rPr lang="en-GB" sz="2400" i="1" dirty="0"/>
              <a:t>Extreme Programming Explained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If the domain isn’t well understood, it’s hard to have a ‘customer’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May need formal documentation — regulatory 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Some developers don’t like XP</a:t>
            </a:r>
          </a:p>
          <a:p>
            <a:pPr lvl="1"/>
            <a:r>
              <a:rPr lang="en-GB" sz="2000" dirty="0"/>
              <a:t>Don’t like pair programming</a:t>
            </a:r>
          </a:p>
          <a:p>
            <a:pPr lvl="1"/>
            <a:r>
              <a:rPr lang="en-GB" sz="2000" dirty="0"/>
              <a:t>Trained in a different way of working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Changing the development process can have a huge cost</a:t>
            </a:r>
          </a:p>
          <a:p>
            <a:pPr lvl="1"/>
            <a:r>
              <a:rPr lang="en-GB" sz="2000" dirty="0"/>
              <a:t>The cost may be much greater than the benefit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707B-3391-6B34-D68A-43FFB6B0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38E1F3-7FBC-6836-176D-2FB1DF2236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7366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Reusing this material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0A0FF4-D997-FB69-2C4D-F77FD66471F9}"/>
              </a:ext>
            </a:extLst>
          </p:cNvPr>
          <p:cNvSpPr txBox="1">
            <a:spLocks/>
          </p:cNvSpPr>
          <p:nvPr/>
        </p:nvSpPr>
        <p:spPr>
          <a:xfrm>
            <a:off x="457200" y="2501429"/>
            <a:ext cx="8229600" cy="373588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This work is licensed under a Creative Commons Attribution-NonCommercial-ShareAlike 4.0 International License.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hlinkClick r:id="rId2"/>
              </a:rPr>
              <a:t>https://creativecommons.org/licenses/by-nc-sa/4.0/</a:t>
            </a:r>
            <a:r>
              <a:rPr lang="en-US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/>
              <a:t>Acknowledge EPCC as follows: “© EPCC, The University of Edinburgh, www.epcc.ed.ac.uk”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/>
              <a:t>Note that this presentation contains images owned by others. Please seek their permission before reusing these images.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/>
          </a:p>
        </p:txBody>
      </p:sp>
      <p:pic>
        <p:nvPicPr>
          <p:cNvPr id="5" name="Picture 4" descr="CC BY-NC-SA">
            <a:extLst>
              <a:ext uri="{FF2B5EF4-FFF2-40B4-BE49-F238E27FC236}">
                <a16:creationId xmlns:a16="http://schemas.microsoft.com/office/drawing/2014/main" id="{576AE4A9-2CD0-F6EF-DE5E-2ECCA576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F8A30-3D23-1DCE-4F10-9A5F973D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3B09-B93A-4B35-BB7D-5BCAA2CCA3E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61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59AC-632E-EDDB-5E9B-158108F0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D857-0FC3-45DD-ADA5-A020D0BF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XP is hard to scale, practical team size limit is ~15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team must have someone who is able to represent the customer on-site </a:t>
            </a:r>
          </a:p>
          <a:p>
            <a:pPr lvl="1"/>
            <a:r>
              <a:rPr lang="en-GB" sz="2000" dirty="0"/>
              <a:t>Where there are a set of customers, or conflicting stakeholder interests, this can be difficult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customer must be willing to renegotiate the scope of the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XP may not fit with an organisation’s culture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B0D8-C9DE-9E12-D6B3-331758B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6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178E-F02A-48A2-B28E-E82B1867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Agile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1930-E6F6-0602-1DBD-5223F582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Overview: the Agile Alliance </a:t>
            </a:r>
            <a:r>
              <a:rPr lang="en-GB" dirty="0">
                <a:hlinkClick r:id="rId2"/>
              </a:rPr>
              <a:t>https://www.agilealliance.org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Scrum </a:t>
            </a:r>
          </a:p>
          <a:p>
            <a:pPr lvl="1"/>
            <a:r>
              <a:rPr lang="en-GB" dirty="0">
                <a:hlinkClick r:id="rId3"/>
              </a:rPr>
              <a:t>https://www.scrum.org/</a:t>
            </a:r>
            <a:endParaRPr lang="en-GB" dirty="0"/>
          </a:p>
          <a:p>
            <a:r>
              <a:rPr lang="en-GB" dirty="0"/>
              <a:t>Kanban</a:t>
            </a:r>
          </a:p>
          <a:p>
            <a:pPr lvl="1"/>
            <a:r>
              <a:rPr lang="en-GB" dirty="0">
                <a:hlinkClick r:id="rId4"/>
              </a:rPr>
              <a:t>https://en.wikipedia.org/wiki/Kanban_(development)</a:t>
            </a:r>
            <a:endParaRPr lang="en-GB" dirty="0"/>
          </a:p>
          <a:p>
            <a:r>
              <a:rPr lang="en-GB" dirty="0"/>
              <a:t>Crystal</a:t>
            </a:r>
          </a:p>
          <a:p>
            <a:pPr lvl="1"/>
            <a:r>
              <a:rPr lang="en-GB" dirty="0">
                <a:hlinkClick r:id="rId5"/>
              </a:rPr>
              <a:t>https://www.geeksforgeeks.org/crystal-methods-in-agile-development- framework/</a:t>
            </a:r>
            <a:endParaRPr lang="en-GB" dirty="0"/>
          </a:p>
          <a:p>
            <a:r>
              <a:rPr lang="en-GB" dirty="0" err="1"/>
              <a:t>Scrumban</a:t>
            </a:r>
            <a:r>
              <a:rPr lang="en-GB" dirty="0"/>
              <a:t> (no, really)</a:t>
            </a:r>
          </a:p>
          <a:p>
            <a:r>
              <a:rPr lang="en-GB" dirty="0"/>
              <a:t>... and many more!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2AB5-2C75-A1AC-A1F6-C0E22C6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A0A3-9F73-A2E6-2F79-15FC5CD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113D-1EC5-4DE4-6C94-ECBE712B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It’s in the spirit of Agile methods to change a process if you need 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of these methods (XP, Scrum, Crystal) encourage project managers and developers to look for ways to improve the way they 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 if that means you’re not doing “real XP” any more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B47C1-649A-C43C-5F00-080162B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3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4472-788B-4B45-EB62-7929FAE0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5855-83D5-09CD-31CF-142BCB74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PRINCE2 is a powerful, flexible, scalable PM approach</a:t>
            </a:r>
          </a:p>
          <a:p>
            <a:pPr lvl="1"/>
            <a:r>
              <a:rPr lang="en-GB" dirty="0"/>
              <a:t>based on industry best practice</a:t>
            </a:r>
          </a:p>
          <a:p>
            <a:pPr lvl="1"/>
            <a:r>
              <a:rPr lang="en-GB" dirty="0"/>
              <a:t>rooted in software development projects</a:t>
            </a:r>
          </a:p>
          <a:p>
            <a:pPr lvl="1"/>
            <a:r>
              <a:rPr lang="en-GB" dirty="0"/>
              <a:t>provides good, intelligent layers of management control </a:t>
            </a:r>
          </a:p>
          <a:p>
            <a:r>
              <a:rPr lang="en-GB" dirty="0"/>
              <a:t>Agile methods aim to make (software) product delivery more efficient</a:t>
            </a:r>
          </a:p>
          <a:p>
            <a:pPr lvl="1"/>
            <a:r>
              <a:rPr lang="en-GB" dirty="0"/>
              <a:t>make development responsive to customers</a:t>
            </a:r>
          </a:p>
          <a:p>
            <a:pPr lvl="1"/>
            <a:r>
              <a:rPr lang="en-GB" dirty="0"/>
              <a:t>and responsive to change, which always happens! </a:t>
            </a:r>
          </a:p>
          <a:p>
            <a:r>
              <a:rPr lang="en-GB" dirty="0"/>
              <a:t>PRINCE2 management and Agile development fit well together</a:t>
            </a:r>
          </a:p>
          <a:p>
            <a:pPr lvl="1"/>
            <a:r>
              <a:rPr lang="en-GB" dirty="0"/>
              <a:t>cf.“PRINCE2Agile” </a:t>
            </a:r>
          </a:p>
          <a:p>
            <a:r>
              <a:rPr lang="en-GB" dirty="0"/>
              <a:t>Good jumping off points</a:t>
            </a:r>
          </a:p>
          <a:p>
            <a:pPr lvl="1"/>
            <a:r>
              <a:rPr lang="en-GB" dirty="0">
                <a:hlinkClick r:id="rId2"/>
              </a:rPr>
              <a:t>https://en.wikipedia.org/wiki/PRINCE2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https://en.wikipedia.org/wiki/Agile_software_development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https://prince2agile.wiki/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B106-B28B-407A-05E4-7F45B744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1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76B6-1570-7D37-F739-CC2457C3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Agile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BBB9-6A3C-3A90-62F3-BA18663A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set of principles and practices which enable a team to develop software quickly and respond to change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Software is developed with continuous feedback on quality and 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Often seen as an alternative to the ‘waterfall model’ and its many variations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Extreme Programming (XP) is a well-known agile method, but there are many others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64292-ECE3-2BFE-F526-BB093751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E83-322B-B0A2-B59A-2D4ADBF8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PRINCE2?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D662-7AC1-D66A-E3A5-D26EA5427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PRojects</a:t>
            </a:r>
            <a:r>
              <a:rPr lang="en-GB" dirty="0"/>
              <a:t> IN Controlled Environments version 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project management standard produced originally by the UK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Government (1996) </a:t>
            </a:r>
          </a:p>
          <a:p>
            <a:pPr lvl="1"/>
            <a:r>
              <a:rPr lang="en-GB" dirty="0"/>
              <a:t>“PRINCE2 is a process-based approach for project management providing an easily tailored, and scalable method for the management of all types of projects”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PRINCE2 is a de facto UK PM standard </a:t>
            </a:r>
          </a:p>
          <a:p>
            <a:pPr lvl="1"/>
            <a:r>
              <a:rPr lang="en-GB" dirty="0"/>
              <a:t>Mandatory in the public sector (Gov, NHS, Police)</a:t>
            </a:r>
          </a:p>
          <a:p>
            <a:pPr lvl="1"/>
            <a:r>
              <a:rPr lang="en-GB" dirty="0"/>
              <a:t>A PM method of choice in business </a:t>
            </a:r>
          </a:p>
          <a:p>
            <a:pPr lvl="2"/>
            <a:r>
              <a:rPr lang="en-GB" dirty="0"/>
              <a:t>Unilever, GSK, </a:t>
            </a:r>
            <a:r>
              <a:rPr lang="en-GB" dirty="0" err="1"/>
              <a:t>Tesc</a:t>
            </a:r>
            <a:r>
              <a:rPr lang="en-GB" dirty="0"/>
              <a:t> o, BT, Oracle, Lloyds Baking Group, RBS, Centrica, Cable &amp; Wireless... </a:t>
            </a:r>
          </a:p>
          <a:p>
            <a:pPr lvl="1"/>
            <a:r>
              <a:rPr lang="en-GB" dirty="0"/>
              <a:t>Widespread in Europe and beyond, too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PRINCE2 is internationally recognised and respected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recent update 2017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9B916-C3F1-0F0A-7D7A-949EC51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BFF9-D702-ADFB-6C1F-D226CEDB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PRINCE2 is </a:t>
            </a:r>
            <a:r>
              <a:rPr lang="en-US" i="1" dirty="0"/>
              <a:t>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10D0-7794-8CFC-052E-2BAEEF5C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PRINCE2 is not a software engineering method!</a:t>
            </a:r>
          </a:p>
          <a:p>
            <a:pPr lvl="1"/>
            <a:r>
              <a:rPr lang="en-GB" dirty="0"/>
              <a:t>But it grew out of an IT environment</a:t>
            </a:r>
          </a:p>
          <a:p>
            <a:pPr lvl="1"/>
            <a:r>
              <a:rPr lang="en-GB" dirty="0"/>
              <a:t>And it fits well with traditional or Agile development methods alike </a:t>
            </a:r>
          </a:p>
          <a:p>
            <a:r>
              <a:rPr lang="en-GB" dirty="0"/>
              <a:t>PRINCE2 will not help you code better</a:t>
            </a:r>
          </a:p>
          <a:p>
            <a:pPr lvl="1"/>
            <a:r>
              <a:rPr lang="en-GB" dirty="0"/>
              <a:t>But it will help you deliver better quality products, on time</a:t>
            </a:r>
          </a:p>
          <a:p>
            <a:pPr lvl="1"/>
            <a:r>
              <a:rPr lang="en-GB" dirty="0"/>
              <a:t>And will stop you falling out with your boss/staff </a:t>
            </a:r>
          </a:p>
          <a:p>
            <a:r>
              <a:rPr lang="en-GB" dirty="0"/>
              <a:t>PRINCE2 will not tell you how to write software</a:t>
            </a:r>
          </a:p>
          <a:p>
            <a:pPr lvl="1"/>
            <a:r>
              <a:rPr lang="en-GB" dirty="0"/>
              <a:t>But it will leave you alone to write software your way </a:t>
            </a:r>
          </a:p>
          <a:p>
            <a:r>
              <a:rPr lang="en-GB" dirty="0"/>
              <a:t>PRINCE2 is not a silver bullet </a:t>
            </a:r>
          </a:p>
          <a:p>
            <a:pPr lvl="1"/>
            <a:r>
              <a:rPr lang="en-GB" dirty="0"/>
              <a:t>There are no silver bullets, of course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But it’s general, flexible and tailorable and – most importantly – it’s based on common sense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AABCF-5453-8758-E7B3-5302A5D7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AF3D-E65F-2003-08D0-1374DDDF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 of PRINCE2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31C6-EAE1-DB49-2EC0-ABDE97E5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“PRINCE2 is too heavyweight”</a:t>
            </a:r>
          </a:p>
          <a:p>
            <a:pPr lvl="1"/>
            <a:r>
              <a:rPr lang="en-GB" dirty="0"/>
              <a:t>Then you’re doing it wrong! This misses the principle of tailoring!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“PRINCE2 does not address Requirements Management or Requirements Development... [or] the way the Technical Solution should be built nor does it have processes for Verification or Validation of a product” </a:t>
            </a:r>
          </a:p>
          <a:p>
            <a:pPr lvl="1"/>
            <a:r>
              <a:rPr lang="en-GB" dirty="0"/>
              <a:t>Well spotted! It’s a project management method, not a software engineering method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“PRINCE2 manages change as something that must be “controlled”, not “embraced” ”. </a:t>
            </a:r>
          </a:p>
          <a:p>
            <a:pPr lvl="1"/>
            <a:r>
              <a:rPr lang="en-GB" dirty="0"/>
              <a:t>Umm, nope! PRINCE2 says “change happens, so plan for it”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F45A-C796-6963-D993-6820EC90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4554-65EC-89C0-7E2C-A877AC81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PRINCE2: 7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0EC-F3A8-EBB1-03CB-4F6115CE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Projects have a clear Business Case or they don’t happen</a:t>
            </a:r>
          </a:p>
          <a:p>
            <a:pPr lvl="1"/>
            <a:r>
              <a:rPr lang="en-GB" sz="1600" dirty="0"/>
              <a:t>“Remind me again why we’re doing this project?”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Defined roles &amp; responsibilities at corporate, Board, Project and Team levels </a:t>
            </a:r>
          </a:p>
          <a:p>
            <a:pPr lvl="1"/>
            <a:r>
              <a:rPr lang="en-GB" sz="1600" dirty="0"/>
              <a:t>Each level has a clearly defined interface with the others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Projects run in Stages with clearly defined Stage Boundaries</a:t>
            </a:r>
          </a:p>
          <a:p>
            <a:pPr lvl="1"/>
            <a:r>
              <a:rPr lang="en-GB" sz="1600" dirty="0"/>
              <a:t>A beginning, middle and end with clear milestones to stop and review progress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Management by exception against defined Tolerances</a:t>
            </a:r>
          </a:p>
          <a:p>
            <a:pPr lvl="1"/>
            <a:r>
              <a:rPr lang="en-GB" sz="1600" dirty="0"/>
              <a:t>If there are no problems, just carry on – management don’t meddle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Product-Based Planning focuses on products not tasks</a:t>
            </a:r>
          </a:p>
          <a:p>
            <a:pPr lvl="1"/>
            <a:r>
              <a:rPr lang="en-GB" sz="1600" dirty="0"/>
              <a:t>Think “what things do we have to build?”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Tailoring!</a:t>
            </a:r>
          </a:p>
          <a:p>
            <a:pPr lvl="1"/>
            <a:r>
              <a:rPr lang="en-GB" sz="1600" dirty="0"/>
              <a:t>One size does not fit all! Tailor the processes to your own project’s needs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Learn from experience</a:t>
            </a:r>
          </a:p>
          <a:p>
            <a:pPr lvl="1"/>
            <a:r>
              <a:rPr lang="en-GB" sz="1600" dirty="0"/>
              <a:t>Don’t repeat the same mistakes as last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EE1FB-4C29-1E30-7F97-060A3136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49A3-B020-C7CE-AECA-6B420266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PRINCE2: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9F56-6F72-F0DE-633E-50A36ED4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/>
              <a:t>Business Case </a:t>
            </a:r>
          </a:p>
          <a:p>
            <a:pPr lvl="1"/>
            <a:r>
              <a:rPr lang="en-GB" sz="1600" dirty="0"/>
              <a:t>“Why are we doing this project? Where’s that written down?”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Organisation</a:t>
            </a:r>
          </a:p>
          <a:p>
            <a:pPr lvl="1"/>
            <a:r>
              <a:rPr lang="en-GB" sz="1600" dirty="0"/>
              <a:t>“Who is responsible for which bits? Who’s in charge? Where’s the org chart?”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Quality</a:t>
            </a:r>
          </a:p>
          <a:p>
            <a:pPr lvl="1"/>
            <a:r>
              <a:rPr lang="en-GB" sz="1600" dirty="0"/>
              <a:t>What’s our “definition of done”? Build quality and test into the build process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Plans</a:t>
            </a:r>
          </a:p>
          <a:p>
            <a:pPr lvl="1"/>
            <a:r>
              <a:rPr lang="en-GB" sz="1600" dirty="0"/>
              <a:t>Product-based planning, focused on things with defined quality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Risk</a:t>
            </a:r>
          </a:p>
          <a:p>
            <a:pPr lvl="1"/>
            <a:r>
              <a:rPr lang="en-GB" sz="1600" dirty="0"/>
              <a:t>“What might go wrong? How do we avoid it? What should we do if it does?”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Change </a:t>
            </a:r>
          </a:p>
          <a:p>
            <a:pPr lvl="1"/>
            <a:r>
              <a:rPr lang="en-GB" sz="1600" dirty="0"/>
              <a:t>Plan to manage change, because it will happen!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Progress</a:t>
            </a:r>
          </a:p>
          <a:p>
            <a:pPr lvl="1"/>
            <a:r>
              <a:rPr lang="en-GB" sz="1600" dirty="0"/>
              <a:t>”What’s the status? Are we on track? Are we on budget?”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A516-B99D-FAE0-FFB8-362EBD41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E51A-416E-4F68-A144-A6FBFE0DE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7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9BF9-441B-E35A-E772-801BC0CB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sz="4200"/>
              <a:t>The PRINCE2 process diagram</a:t>
            </a:r>
          </a:p>
        </p:txBody>
      </p:sp>
      <p:pic>
        <p:nvPicPr>
          <p:cNvPr id="5" name="Picture 4" descr="A diagram of a project management&#10;&#10;Description automatically generated">
            <a:extLst>
              <a:ext uri="{FF2B5EF4-FFF2-40B4-BE49-F238E27FC236}">
                <a16:creationId xmlns:a16="http://schemas.microsoft.com/office/drawing/2014/main" id="{2ECA714E-1E71-42E3-B53A-988ACE18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76589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EF5B-6418-A134-D459-347623D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654" y="6356351"/>
            <a:ext cx="416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02E51A-416E-4F68-A144-A6FBFE0DEF51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7E39B-DC88-F020-9BC3-6D51F2227C16}"/>
              </a:ext>
            </a:extLst>
          </p:cNvPr>
          <p:cNvSpPr txBox="1"/>
          <p:nvPr/>
        </p:nvSpPr>
        <p:spPr>
          <a:xfrm>
            <a:off x="3328711" y="5569544"/>
            <a:ext cx="248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+planning</a:t>
            </a:r>
          </a:p>
          <a:p>
            <a:r>
              <a:rPr lang="en-US" dirty="0"/>
              <a:t>+change management</a:t>
            </a:r>
          </a:p>
          <a:p>
            <a:r>
              <a:rPr lang="en-US" dirty="0"/>
              <a:t>+risk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9054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CC Teaching 1" id="{9F61E011-0DFF-476A-B009-FFDD722377DF}" vid="{7AFF302A-A5E7-4037-AED7-C88EFC9C88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1637</Words>
  <Application>Microsoft Macintosh PowerPoint</Application>
  <PresentationFormat>On-screen Show (4:3)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Introduction to PRINCE2 Agile</vt:lpstr>
      <vt:lpstr>Reusing this material</vt:lpstr>
      <vt:lpstr>What is an Agile Method?</vt:lpstr>
      <vt:lpstr>What is PRINCE2?</vt:lpstr>
      <vt:lpstr>What PRINCE2 is not</vt:lpstr>
      <vt:lpstr>Criticisms of PRINCE2</vt:lpstr>
      <vt:lpstr>PRINCE2: 7 Principles</vt:lpstr>
      <vt:lpstr>PRINCE2: Themes</vt:lpstr>
      <vt:lpstr>The PRINCE2 process diagram</vt:lpstr>
      <vt:lpstr>MP &amp; software engineering methods</vt:lpstr>
      <vt:lpstr>The PRINCE2 process diagram</vt:lpstr>
      <vt:lpstr>The PRINCE2 process diagram</vt:lpstr>
      <vt:lpstr>Agile Motivation</vt:lpstr>
      <vt:lpstr>Waterfall model cost of change</vt:lpstr>
      <vt:lpstr>Extreme Programming (XP) cost of change</vt:lpstr>
      <vt:lpstr>12 Practices of XP</vt:lpstr>
      <vt:lpstr>An XP Iteration</vt:lpstr>
      <vt:lpstr>An XP Day</vt:lpstr>
      <vt:lpstr>Criticisms of XP</vt:lpstr>
      <vt:lpstr>When not to use XP</vt:lpstr>
      <vt:lpstr>Other Agile Methods</vt:lpstr>
      <vt:lpstr>Make your own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2023-08-23T12:40:45Z</dcterms:created>
  <dcterms:modified xsi:type="dcterms:W3CDTF">2023-10-23T14:13:29Z</dcterms:modified>
</cp:coreProperties>
</file>