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1"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8" r:id="rId30"/>
    <p:sldId id="287"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EfNrMipid/hdP0Y05Ut/Jvaa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126721-6EAF-4E12-80B0-B967872AB00E}">
  <a:tblStyle styleId="{85126721-6EAF-4E12-80B0-B967872AB00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b="off" i="off"/>
      <a:tcStyle>
        <a:tcBdr/>
        <a:fill>
          <a:solidFill>
            <a:srgbClr val="FFE2CD"/>
          </a:solidFill>
        </a:fill>
      </a:tcStyle>
    </a:band1H>
    <a:band2H>
      <a:tcTxStyle b="off" i="off"/>
      <a:tcStyle>
        <a:tcBdr/>
      </a:tcStyle>
    </a:band2H>
    <a:band1V>
      <a:tcTxStyle b="off" i="off"/>
      <a:tcStyle>
        <a:tcBdr/>
        <a:fill>
          <a:solidFill>
            <a:srgbClr val="FFE2CD"/>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164"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9593981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968601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034900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303769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502791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169494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507059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9500905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2738743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D329-E0DE-537F-597A-89025BE115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33AAFA-EC5A-370C-23EE-691B41BB9B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17DF-3050-E18D-68B0-972375478C3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BE0E3F6-5CD9-713B-7C34-C1DABC080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A7420-4F25-39FE-AA40-AFAAF76E7C7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75011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3" name="Google Shape;23;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25867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996644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9433726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645847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245553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147136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3898254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260900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851279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9247784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pandas.pydata.org/pandas-docs/stable/index.html" TargetMode="External"/><Relationship Id="rId1" Type="http://schemas.openxmlformats.org/officeDocument/2006/relationships/slideLayout" Target="../slideLayouts/slideLayout19.xml"/><Relationship Id="rId6" Type="http://schemas.openxmlformats.org/officeDocument/2006/relationships/hyperlink" Target="https://numpy.org/doc/" TargetMode="External"/><Relationship Id="rId5" Type="http://schemas.openxmlformats.org/officeDocument/2006/relationships/hyperlink" Target="https://matplotlib.org/" TargetMode="External"/><Relationship Id="rId4" Type="http://schemas.openxmlformats.org/officeDocument/2006/relationships/hyperlink" Target="https://www.geeksforgeeks.org/matplotlib-tutorial/?ref=lb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311700" y="157775"/>
            <a:ext cx="8520600" cy="151575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4800" dirty="0"/>
              <a:t>CAPSTONE EDA PROJECT</a:t>
            </a:r>
            <a:br>
              <a:rPr lang="en-IN" sz="4800" dirty="0"/>
            </a:br>
            <a:r>
              <a:rPr lang="en-IN" sz="4800" dirty="0"/>
              <a:t>TOPIC -II</a:t>
            </a:r>
            <a:endParaRPr sz="4800" dirty="0"/>
          </a:p>
        </p:txBody>
      </p:sp>
      <p:sp>
        <p:nvSpPr>
          <p:cNvPr id="60" name="Google Shape;60;p1"/>
          <p:cNvSpPr txBox="1">
            <a:spLocks noGrp="1"/>
          </p:cNvSpPr>
          <p:nvPr>
            <p:ph type="subTitle" idx="1"/>
          </p:nvPr>
        </p:nvSpPr>
        <p:spPr>
          <a:xfrm>
            <a:off x="213934" y="1925476"/>
            <a:ext cx="8520600" cy="589800"/>
          </a:xfrm>
          <a:prstGeom prst="rect">
            <a:avLst/>
          </a:prstGeom>
          <a:noFill/>
          <a:ln>
            <a:noFill/>
          </a:ln>
        </p:spPr>
        <p:txBody>
          <a:bodyPr spcFirstLastPara="1" wrap="square" lIns="91425" tIns="91425" rIns="91425" bIns="91425" anchor="t" anchorCtr="0">
            <a:noAutofit/>
          </a:bodyPr>
          <a:lstStyle/>
          <a:p>
            <a:pPr marL="457200" lvl="0" indent="-342900" algn="ctr" rtl="0">
              <a:lnSpc>
                <a:spcPct val="100000"/>
              </a:lnSpc>
              <a:spcBef>
                <a:spcPts val="0"/>
              </a:spcBef>
              <a:spcAft>
                <a:spcPts val="0"/>
              </a:spcAft>
              <a:buSzPts val="2800"/>
              <a:buNone/>
            </a:pPr>
            <a:r>
              <a:rPr lang="en-IN" b="1" dirty="0">
                <a:solidFill>
                  <a:schemeClr val="lt1"/>
                </a:solidFill>
              </a:rPr>
              <a:t>HOTEL BOOKINGS ANALYSIS</a:t>
            </a:r>
            <a:endParaRPr b="1" dirty="0">
              <a:solidFill>
                <a:schemeClr val="lt1"/>
              </a:solidFill>
            </a:endParaRPr>
          </a:p>
          <a:p>
            <a:pPr marL="457200" lvl="0" indent="-342900" algn="ctr" rtl="0">
              <a:lnSpc>
                <a:spcPct val="100000"/>
              </a:lnSpc>
              <a:spcBef>
                <a:spcPts val="0"/>
              </a:spcBef>
              <a:spcAft>
                <a:spcPts val="0"/>
              </a:spcAft>
              <a:buSzPts val="2800"/>
              <a:buNone/>
            </a:pPr>
            <a:endParaRPr dirty="0">
              <a:solidFill>
                <a:schemeClr val="lt1"/>
              </a:solidFill>
            </a:endParaRPr>
          </a:p>
        </p:txBody>
      </p:sp>
      <p:sp>
        <p:nvSpPr>
          <p:cNvPr id="61" name="Google Shape;61;p1"/>
          <p:cNvSpPr txBox="1"/>
          <p:nvPr/>
        </p:nvSpPr>
        <p:spPr>
          <a:xfrm>
            <a:off x="5469080" y="4370202"/>
            <a:ext cx="6332400" cy="615523"/>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2700"/>
              <a:buFont typeface="Arial"/>
              <a:buNone/>
            </a:pPr>
            <a:r>
              <a:rPr lang="en-IN" sz="2800" b="0" i="0" u="none" strike="noStrike" cap="none" dirty="0">
                <a:solidFill>
                  <a:schemeClr val="lt1"/>
                </a:solidFill>
                <a:latin typeface="Arial"/>
                <a:ea typeface="Arial"/>
                <a:cs typeface="Arial"/>
                <a:sym typeface="Arial"/>
              </a:rPr>
              <a:t>		</a:t>
            </a:r>
            <a:r>
              <a:rPr lang="en-IN" sz="2800" dirty="0">
                <a:solidFill>
                  <a:schemeClr val="lt1"/>
                </a:solidFill>
              </a:rPr>
              <a:t>     </a:t>
            </a:r>
            <a:r>
              <a:rPr lang="en-IN" sz="1600" b="1" i="0" u="none" strike="noStrike" cap="none" dirty="0">
                <a:solidFill>
                  <a:schemeClr val="accent2"/>
                </a:solidFill>
                <a:latin typeface="Arial"/>
                <a:ea typeface="Arial"/>
                <a:cs typeface="Arial"/>
                <a:sym typeface="Arial"/>
              </a:rPr>
              <a:t>Shriram Buchkul</a:t>
            </a:r>
            <a:endParaRPr lang="en-US" sz="600" b="1" i="0" u="none" strike="noStrike" cap="none" dirty="0">
              <a:solidFill>
                <a:schemeClr val="accen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IN"/>
              <a:t>1. Hotel type Percentage</a:t>
            </a:r>
            <a:br>
              <a:rPr lang="en-IN"/>
            </a:br>
            <a:endParaRPr/>
          </a:p>
        </p:txBody>
      </p:sp>
      <p:sp>
        <p:nvSpPr>
          <p:cNvPr id="3" name="Text Placeholder 2">
            <a:extLst>
              <a:ext uri="{FF2B5EF4-FFF2-40B4-BE49-F238E27FC236}">
                <a16:creationId xmlns:a16="http://schemas.microsoft.com/office/drawing/2014/main" id="{3DECE328-DEDC-E464-A8D0-6CAAD953AAC0}"/>
              </a:ext>
            </a:extLst>
          </p:cNvPr>
          <p:cNvSpPr>
            <a:spLocks noGrp="1"/>
          </p:cNvSpPr>
          <p:nvPr>
            <p:ph idx="1"/>
          </p:nvPr>
        </p:nvSpPr>
        <p:spPr/>
        <p:txBody>
          <a:bodyPr/>
          <a:lstStyle/>
          <a:p>
            <a:endParaRPr lang="en-IN" dirty="0"/>
          </a:p>
        </p:txBody>
      </p:sp>
      <p:sp>
        <p:nvSpPr>
          <p:cNvPr id="127" name="Google Shape;127;p11"/>
          <p:cNvSpPr/>
          <p:nvPr/>
        </p:nvSpPr>
        <p:spPr>
          <a:xfrm>
            <a:off x="4827950" y="1535675"/>
            <a:ext cx="3944400" cy="75720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Arial"/>
                <a:ea typeface="Arial"/>
                <a:cs typeface="Arial"/>
                <a:sym typeface="Arial"/>
              </a:rPr>
              <a:t>We observed </a:t>
            </a:r>
            <a:r>
              <a:rPr lang="en-IN" sz="1800" b="1" i="0" u="none" strike="noStrike" cap="none">
                <a:solidFill>
                  <a:srgbClr val="000000"/>
                </a:solidFill>
                <a:latin typeface="Arial"/>
                <a:ea typeface="Arial"/>
                <a:cs typeface="Arial"/>
                <a:sym typeface="Arial"/>
              </a:rPr>
              <a:t>City Hotel</a:t>
            </a:r>
            <a:r>
              <a:rPr lang="en-IN" sz="1800" b="0" i="0" u="none" strike="noStrike" cap="none">
                <a:solidFill>
                  <a:srgbClr val="000000"/>
                </a:solidFill>
                <a:latin typeface="Arial"/>
                <a:ea typeface="Arial"/>
                <a:cs typeface="Arial"/>
                <a:sym typeface="Arial"/>
              </a:rPr>
              <a:t> shares </a:t>
            </a:r>
            <a:r>
              <a:rPr lang="en-IN" sz="1800" b="1" i="0" u="none" strike="noStrike" cap="none">
                <a:solidFill>
                  <a:srgbClr val="000000"/>
                </a:solidFill>
                <a:latin typeface="Arial"/>
                <a:ea typeface="Arial"/>
                <a:cs typeface="Arial"/>
                <a:sym typeface="Arial"/>
              </a:rPr>
              <a:t>61%</a:t>
            </a:r>
            <a:r>
              <a:rPr lang="en-IN" sz="1800" b="0" i="0" u="none" strike="noStrike" cap="none">
                <a:solidFill>
                  <a:srgbClr val="000000"/>
                </a:solidFill>
                <a:latin typeface="Arial"/>
                <a:ea typeface="Arial"/>
                <a:cs typeface="Arial"/>
                <a:sym typeface="Arial"/>
              </a:rPr>
              <a:t> out of 100 than Resort Hotel.</a:t>
            </a:r>
            <a:endParaRPr sz="1800" b="0" i="0" u="none" strike="noStrike" cap="none">
              <a:solidFill>
                <a:srgbClr val="000000"/>
              </a:solidFill>
              <a:latin typeface="Arial"/>
              <a:ea typeface="Arial"/>
              <a:cs typeface="Arial"/>
              <a:sym typeface="Arial"/>
            </a:endParaRPr>
          </a:p>
        </p:txBody>
      </p:sp>
      <p:pic>
        <p:nvPicPr>
          <p:cNvPr id="7" name="Picture 4">
            <a:extLst>
              <a:ext uri="{FF2B5EF4-FFF2-40B4-BE49-F238E27FC236}">
                <a16:creationId xmlns:a16="http://schemas.microsoft.com/office/drawing/2014/main" id="{5089A351-EC4E-7546-4E27-4BB2C176D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089204"/>
            <a:ext cx="4214292" cy="3922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2"/>
          <p:cNvSpPr txBox="1">
            <a:spLocks noGrp="1"/>
          </p:cNvSpPr>
          <p:nvPr>
            <p:ph type="title"/>
          </p:nvPr>
        </p:nvSpPr>
        <p:spPr>
          <a:xfrm>
            <a:off x="364275" y="136634"/>
            <a:ext cx="8520600" cy="881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a:t>2.</a:t>
            </a:r>
            <a:r>
              <a:rPr lang="en-IN" sz="2500"/>
              <a:t>Hotel Wise Bookings based on Month and Y</a:t>
            </a:r>
            <a:r>
              <a:rPr lang="en-IN" sz="2400"/>
              <a:t>ear</a:t>
            </a:r>
            <a:br>
              <a:rPr lang="en-IN" sz="2020"/>
            </a:br>
            <a:endParaRPr sz="2020"/>
          </a:p>
        </p:txBody>
      </p:sp>
      <p:pic>
        <p:nvPicPr>
          <p:cNvPr id="133" name="Google Shape;133;p12" descr="booking 1.png"/>
          <p:cNvPicPr preferRelativeResize="0">
            <a:picLocks noGrp="1"/>
          </p:cNvPicPr>
          <p:nvPr>
            <p:ph idx="1"/>
          </p:nvPr>
        </p:nvPicPr>
        <p:blipFill rotWithShape="1">
          <a:blip r:embed="rId3">
            <a:alphaModFix/>
          </a:blip>
          <a:srcRect/>
          <a:stretch/>
        </p:blipFill>
        <p:spPr>
          <a:xfrm>
            <a:off x="0" y="1071552"/>
            <a:ext cx="8929718" cy="2839661"/>
          </a:xfrm>
          <a:prstGeom prst="rect">
            <a:avLst/>
          </a:prstGeom>
          <a:noFill/>
          <a:ln>
            <a:noFill/>
          </a:ln>
        </p:spPr>
      </p:pic>
      <p:sp>
        <p:nvSpPr>
          <p:cNvPr id="134" name="Google Shape;134;p12"/>
          <p:cNvSpPr/>
          <p:nvPr/>
        </p:nvSpPr>
        <p:spPr>
          <a:xfrm>
            <a:off x="311700" y="3965050"/>
            <a:ext cx="4884300" cy="88110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Arial"/>
                <a:ea typeface="Arial"/>
                <a:cs typeface="Arial"/>
                <a:sym typeface="Arial"/>
              </a:rPr>
              <a:t>Bookings for City hotels are higher than Resort hotels over the years and in year 2016 the bookings for both the hotels were maximum.</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p:txBody>
      </p:sp>
      <p:sp>
        <p:nvSpPr>
          <p:cNvPr id="135" name="Google Shape;135;p12"/>
          <p:cNvSpPr txBox="1"/>
          <p:nvPr/>
        </p:nvSpPr>
        <p:spPr>
          <a:xfrm>
            <a:off x="5196000" y="3965050"/>
            <a:ext cx="3000000" cy="1293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Arial"/>
                <a:ea typeface="Arial"/>
                <a:cs typeface="Arial"/>
                <a:sym typeface="Arial"/>
              </a:rPr>
              <a:t>Most bookings were done in the month of May,June, July, August.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title"/>
          </p:nvPr>
        </p:nvSpPr>
        <p:spPr>
          <a:xfrm>
            <a:off x="311700" y="136750"/>
            <a:ext cx="8520600" cy="536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3.Favorite meal by hotel type</a:t>
            </a:r>
            <a:br>
              <a:rPr lang="en-IN"/>
            </a:br>
            <a:endParaRPr/>
          </a:p>
        </p:txBody>
      </p:sp>
      <p:pic>
        <p:nvPicPr>
          <p:cNvPr id="141" name="Google Shape;141;p13" descr="fav meal.png"/>
          <p:cNvPicPr preferRelativeResize="0">
            <a:picLocks noGrp="1"/>
          </p:cNvPicPr>
          <p:nvPr>
            <p:ph idx="1"/>
          </p:nvPr>
        </p:nvPicPr>
        <p:blipFill rotWithShape="1">
          <a:blip r:embed="rId3">
            <a:alphaModFix/>
          </a:blip>
          <a:srcRect/>
          <a:stretch/>
        </p:blipFill>
        <p:spPr>
          <a:xfrm>
            <a:off x="255925" y="874500"/>
            <a:ext cx="4424700" cy="3711600"/>
          </a:xfrm>
          <a:prstGeom prst="rect">
            <a:avLst/>
          </a:prstGeom>
          <a:noFill/>
          <a:ln>
            <a:noFill/>
          </a:ln>
        </p:spPr>
      </p:pic>
      <p:sp>
        <p:nvSpPr>
          <p:cNvPr id="142" name="Google Shape;142;p13"/>
          <p:cNvSpPr/>
          <p:nvPr/>
        </p:nvSpPr>
        <p:spPr>
          <a:xfrm>
            <a:off x="5700975" y="1051850"/>
            <a:ext cx="3064800" cy="2369839"/>
          </a:xfrm>
          <a:prstGeom prst="rect">
            <a:avLst/>
          </a:prstGeom>
          <a:noFill/>
          <a:ln>
            <a:noFill/>
          </a:ln>
        </p:spPr>
        <p:txBody>
          <a:bodyPr spcFirstLastPara="1" wrap="square" lIns="91425" tIns="45700" rIns="91425" bIns="45700" anchor="t" anchorCtr="0">
            <a:spAutoFit/>
          </a:bodyPr>
          <a:lstStyle/>
          <a:p>
            <a:pPr marL="114300" marR="0" lvl="0" algn="l" rtl="0">
              <a:lnSpc>
                <a:spcPct val="100000"/>
              </a:lnSpc>
              <a:spcBef>
                <a:spcPts val="0"/>
              </a:spcBef>
              <a:spcAft>
                <a:spcPts val="0"/>
              </a:spcAft>
              <a:buClr>
                <a:srgbClr val="000000"/>
              </a:buClr>
              <a:buSzPts val="1800"/>
            </a:pPr>
            <a:r>
              <a:rPr lang="en-IN" sz="1600" b="1" i="0" dirty="0">
                <a:solidFill>
                  <a:srgbClr val="212121"/>
                </a:solidFill>
                <a:effectLst/>
                <a:latin typeface="Roboto" panose="020B0604020202020204" pitchFamily="2" charset="0"/>
              </a:rPr>
              <a:t>BB-Bed and Breakfast</a:t>
            </a:r>
            <a:endParaRPr lang="en-IN" sz="1200" b="1" i="0" dirty="0">
              <a:solidFill>
                <a:srgbClr val="212121"/>
              </a:solidFill>
              <a:latin typeface="Roboto" panose="020B0604020202020204" pitchFamily="2" charset="0"/>
            </a:endParaRPr>
          </a:p>
          <a:p>
            <a:pPr marL="114300" marR="0" lvl="0" algn="l" rtl="0">
              <a:lnSpc>
                <a:spcPct val="100000"/>
              </a:lnSpc>
              <a:spcBef>
                <a:spcPts val="0"/>
              </a:spcBef>
              <a:spcAft>
                <a:spcPts val="0"/>
              </a:spcAft>
              <a:buClr>
                <a:srgbClr val="000000"/>
              </a:buClr>
              <a:buSzPts val="1800"/>
            </a:pPr>
            <a:r>
              <a:rPr lang="en-IN" sz="1600" b="1" i="0" dirty="0">
                <a:solidFill>
                  <a:srgbClr val="212121"/>
                </a:solidFill>
                <a:effectLst/>
                <a:latin typeface="Roboto" panose="020B0604020202020204" pitchFamily="2" charset="0"/>
              </a:rPr>
              <a:t>HB-Half Board</a:t>
            </a:r>
            <a:endParaRPr lang="en-IN" sz="1200" b="1" dirty="0">
              <a:solidFill>
                <a:srgbClr val="212121"/>
              </a:solidFill>
              <a:effectLst/>
              <a:latin typeface="Roboto" panose="020B0604020202020204" pitchFamily="2" charset="0"/>
            </a:endParaRPr>
          </a:p>
          <a:p>
            <a:pPr marL="114300" marR="0" lvl="0" algn="l" rtl="0">
              <a:lnSpc>
                <a:spcPct val="100000"/>
              </a:lnSpc>
              <a:spcBef>
                <a:spcPts val="0"/>
              </a:spcBef>
              <a:spcAft>
                <a:spcPts val="0"/>
              </a:spcAft>
              <a:buClr>
                <a:srgbClr val="000000"/>
              </a:buClr>
              <a:buSzPts val="1800"/>
            </a:pPr>
            <a:r>
              <a:rPr lang="en-IN" sz="1600" b="1" i="0" dirty="0">
                <a:solidFill>
                  <a:srgbClr val="212121"/>
                </a:solidFill>
                <a:effectLst/>
                <a:latin typeface="Roboto" panose="020B0604020202020204" pitchFamily="2" charset="0"/>
              </a:rPr>
              <a:t>FB-Full Board</a:t>
            </a:r>
            <a:endParaRPr lang="en-IN" sz="1200" b="1" i="0" u="none" strike="noStrike" cap="none" dirty="0">
              <a:solidFill>
                <a:srgbClr val="212121"/>
              </a:solidFill>
              <a:latin typeface="Roboto" panose="020B0604020202020204" pitchFamily="2" charset="0"/>
              <a:ea typeface="Arial"/>
              <a:cs typeface="Arial"/>
              <a:sym typeface="Arial"/>
            </a:endParaRPr>
          </a:p>
          <a:p>
            <a:pPr marL="114300" marR="0" lvl="0" algn="l" rtl="0">
              <a:lnSpc>
                <a:spcPct val="100000"/>
              </a:lnSpc>
              <a:spcBef>
                <a:spcPts val="0"/>
              </a:spcBef>
              <a:spcAft>
                <a:spcPts val="0"/>
              </a:spcAft>
              <a:buClr>
                <a:srgbClr val="000000"/>
              </a:buClr>
              <a:buSzPts val="1800"/>
            </a:pPr>
            <a:r>
              <a:rPr lang="en-IN" sz="1600" b="1" i="0" dirty="0">
                <a:solidFill>
                  <a:srgbClr val="212121"/>
                </a:solidFill>
                <a:effectLst/>
                <a:latin typeface="Roboto" panose="020B0604020202020204" pitchFamily="2" charset="0"/>
              </a:rPr>
              <a:t>SC-Self Catering</a:t>
            </a:r>
          </a:p>
          <a:p>
            <a:pPr marL="114300" marR="0" lvl="0" algn="l" rtl="0">
              <a:lnSpc>
                <a:spcPct val="100000"/>
              </a:lnSpc>
              <a:spcBef>
                <a:spcPts val="0"/>
              </a:spcBef>
              <a:spcAft>
                <a:spcPts val="0"/>
              </a:spcAft>
              <a:buClr>
                <a:srgbClr val="000000"/>
              </a:buClr>
              <a:buSzPts val="1800"/>
            </a:pPr>
            <a:endParaRPr lang="en-IN" sz="1600" b="1" u="none" strike="noStrike" cap="none" dirty="0">
              <a:solidFill>
                <a:srgbClr val="212121"/>
              </a:solidFill>
              <a:latin typeface="Roboto" panose="020B0604020202020204" pitchFamily="2" charset="0"/>
              <a:ea typeface="Arial"/>
              <a:cs typeface="Arial"/>
              <a:sym typeface="Arial"/>
            </a:endParaRPr>
          </a:p>
          <a:p>
            <a:pPr marL="114300">
              <a:buSzPts val="1800"/>
            </a:pPr>
            <a:endParaRPr lang="en-IN" sz="1200" b="0" i="0" u="none" strike="noStrike" cap="none" dirty="0">
              <a:solidFill>
                <a:srgbClr val="000000"/>
              </a:solidFill>
              <a:latin typeface="Arial"/>
              <a:ea typeface="Arial"/>
              <a:cs typeface="Arial"/>
              <a:sym typeface="Arial"/>
            </a:endParaRPr>
          </a:p>
          <a:p>
            <a:pPr marL="114300">
              <a:buSzPts val="1800"/>
            </a:pPr>
            <a:endParaRPr lang="en-IN" sz="1200" dirty="0"/>
          </a:p>
          <a:p>
            <a:pPr marL="114300">
              <a:buSzPts val="1800"/>
            </a:pPr>
            <a:r>
              <a:rPr lang="en-IN" sz="1600" b="0" i="1" u="none" strike="noStrike" cap="none" dirty="0">
                <a:solidFill>
                  <a:srgbClr val="000000"/>
                </a:solidFill>
                <a:latin typeface="Amasis MT Pro Medium" panose="020B0604020202020204" pitchFamily="18" charset="0"/>
                <a:sym typeface="Arial"/>
              </a:rPr>
              <a:t>We observed 78% of people prefer 'BB' type meal.</a:t>
            </a:r>
          </a:p>
          <a:p>
            <a:pPr marL="114300" marR="0" lvl="0" algn="l" rtl="0">
              <a:lnSpc>
                <a:spcPct val="100000"/>
              </a:lnSpc>
              <a:spcBef>
                <a:spcPts val="0"/>
              </a:spcBef>
              <a:spcAft>
                <a:spcPts val="0"/>
              </a:spcAft>
              <a:buClr>
                <a:srgbClr val="000000"/>
              </a:buClr>
              <a:buSzPts val="1800"/>
            </a:pP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4"/>
          <p:cNvSpPr txBox="1">
            <a:spLocks noGrp="1"/>
          </p:cNvSpPr>
          <p:nvPr>
            <p:ph type="title"/>
          </p:nvPr>
        </p:nvSpPr>
        <p:spPr>
          <a:xfrm>
            <a:off x="311700" y="126225"/>
            <a:ext cx="8520600" cy="631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0358"/>
              <a:buNone/>
            </a:pPr>
            <a:r>
              <a:rPr lang="en-IN" sz="3100"/>
              <a:t>4.</a:t>
            </a:r>
            <a:r>
              <a:rPr lang="en-IN" sz="2877"/>
              <a:t>From which</a:t>
            </a:r>
            <a:r>
              <a:rPr lang="en-IN" sz="3100"/>
              <a:t> country guests are visiting the hotel?</a:t>
            </a:r>
            <a:br>
              <a:rPr lang="en-IN"/>
            </a:br>
            <a:endParaRPr/>
          </a:p>
        </p:txBody>
      </p:sp>
      <p:pic>
        <p:nvPicPr>
          <p:cNvPr id="148" name="Google Shape;148;p14" descr="country guests.png"/>
          <p:cNvPicPr preferRelativeResize="0">
            <a:picLocks noGrp="1"/>
          </p:cNvPicPr>
          <p:nvPr>
            <p:ph idx="1"/>
          </p:nvPr>
        </p:nvPicPr>
        <p:blipFill rotWithShape="1">
          <a:blip r:embed="rId3">
            <a:alphaModFix/>
          </a:blip>
          <a:srcRect/>
          <a:stretch/>
        </p:blipFill>
        <p:spPr>
          <a:xfrm>
            <a:off x="357159" y="964395"/>
            <a:ext cx="7748765" cy="3086804"/>
          </a:xfrm>
          <a:prstGeom prst="rect">
            <a:avLst/>
          </a:prstGeom>
          <a:noFill/>
          <a:ln>
            <a:noFill/>
          </a:ln>
        </p:spPr>
      </p:pic>
      <p:sp>
        <p:nvSpPr>
          <p:cNvPr id="149" name="Google Shape;149;p14"/>
          <p:cNvSpPr/>
          <p:nvPr/>
        </p:nvSpPr>
        <p:spPr>
          <a:xfrm>
            <a:off x="690113" y="4125526"/>
            <a:ext cx="7970807" cy="923289"/>
          </a:xfrm>
          <a:prstGeom prst="rect">
            <a:avLst/>
          </a:prstGeom>
          <a:noFill/>
          <a:ln>
            <a:noFill/>
          </a:ln>
        </p:spPr>
        <p:txBody>
          <a:bodyPr spcFirstLastPara="1" wrap="square" lIns="91425" tIns="45700" rIns="91425" bIns="45700" anchor="t" anchorCtr="0">
            <a:spAutoFit/>
          </a:bodyPr>
          <a:lstStyle/>
          <a:p>
            <a:pPr marL="114300" marR="0" lvl="0" algn="just" rtl="0">
              <a:lnSpc>
                <a:spcPct val="100000"/>
              </a:lnSpc>
              <a:spcBef>
                <a:spcPts val="0"/>
              </a:spcBef>
              <a:spcAft>
                <a:spcPts val="0"/>
              </a:spcAft>
              <a:buClr>
                <a:srgbClr val="000000"/>
              </a:buClr>
              <a:buSzPts val="1800"/>
            </a:pPr>
            <a:endParaRPr lang="en-IN" sz="1800" b="0" i="0" u="none" strike="noStrike" cap="none" dirty="0">
              <a:solidFill>
                <a:srgbClr val="000000"/>
              </a:solidFill>
              <a:latin typeface="Arial"/>
              <a:ea typeface="Arial"/>
              <a:cs typeface="Arial"/>
              <a:sym typeface="Arial"/>
            </a:endParaRPr>
          </a:p>
          <a:p>
            <a:pPr marL="114300" marR="0" lvl="0" algn="just" rtl="0">
              <a:lnSpc>
                <a:spcPct val="100000"/>
              </a:lnSpc>
              <a:spcBef>
                <a:spcPts val="0"/>
              </a:spcBef>
              <a:spcAft>
                <a:spcPts val="0"/>
              </a:spcAft>
              <a:buClr>
                <a:srgbClr val="000000"/>
              </a:buClr>
              <a:buSzPts val="1800"/>
            </a:pPr>
            <a:r>
              <a:rPr lang="en-IN" sz="1800" b="0" i="0" u="none" strike="noStrike" cap="none" dirty="0">
                <a:solidFill>
                  <a:srgbClr val="000000"/>
                </a:solidFill>
                <a:latin typeface="Arial"/>
                <a:ea typeface="Arial"/>
                <a:cs typeface="Arial"/>
                <a:sym typeface="Arial"/>
              </a:rPr>
              <a:t>We observed most guests visited the hotels where from</a:t>
            </a:r>
            <a:r>
              <a:rPr lang="en-IN" sz="1800" b="1" i="0" u="none" strike="noStrike" cap="none" dirty="0">
                <a:solidFill>
                  <a:srgbClr val="000000"/>
                </a:solidFill>
                <a:latin typeface="Arial"/>
                <a:ea typeface="Arial"/>
                <a:cs typeface="Arial"/>
                <a:sym typeface="Arial"/>
              </a:rPr>
              <a:t> European countries and most of them from Portugal </a:t>
            </a:r>
            <a:endParaRPr sz="1800" b="1"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5"/>
          <p:cNvSpPr txBox="1">
            <a:spLocks noGrp="1"/>
          </p:cNvSpPr>
          <p:nvPr>
            <p:ph type="title"/>
          </p:nvPr>
        </p:nvSpPr>
        <p:spPr>
          <a:xfrm>
            <a:off x="311700" y="199850"/>
            <a:ext cx="8520600" cy="56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8107"/>
              <a:buNone/>
            </a:pPr>
            <a:r>
              <a:rPr lang="en-IN" sz="2877"/>
              <a:t>5.Which agent made the maximum bookings?</a:t>
            </a:r>
            <a:br>
              <a:rPr lang="en-IN"/>
            </a:br>
            <a:endParaRPr/>
          </a:p>
        </p:txBody>
      </p:sp>
      <p:pic>
        <p:nvPicPr>
          <p:cNvPr id="155" name="Google Shape;155;p15" descr="agent booking.png"/>
          <p:cNvPicPr preferRelativeResize="0">
            <a:picLocks noGrp="1"/>
          </p:cNvPicPr>
          <p:nvPr>
            <p:ph idx="1"/>
          </p:nvPr>
        </p:nvPicPr>
        <p:blipFill rotWithShape="1">
          <a:blip r:embed="rId3">
            <a:alphaModFix/>
          </a:blip>
          <a:stretch/>
        </p:blipFill>
        <p:spPr>
          <a:xfrm>
            <a:off x="2197208" y="1774825"/>
            <a:ext cx="4749583" cy="2568575"/>
          </a:xfrm>
          <a:prstGeom prst="rect">
            <a:avLst/>
          </a:prstGeom>
          <a:noFill/>
          <a:ln>
            <a:noFill/>
          </a:ln>
        </p:spPr>
      </p:pic>
      <p:sp>
        <p:nvSpPr>
          <p:cNvPr id="156" name="Google Shape;156;p15"/>
          <p:cNvSpPr/>
          <p:nvPr/>
        </p:nvSpPr>
        <p:spPr>
          <a:xfrm>
            <a:off x="2501660" y="4500577"/>
            <a:ext cx="478495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Arial"/>
                <a:ea typeface="Arial"/>
                <a:cs typeface="Arial"/>
                <a:sym typeface="Arial"/>
              </a:rPr>
              <a:t>We observed Agent no. 9 has made most no. of bookings.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title"/>
          </p:nvPr>
        </p:nvSpPr>
        <p:spPr>
          <a:xfrm>
            <a:off x="311700" y="147250"/>
            <a:ext cx="8520600" cy="61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dirty="0"/>
              <a:t>6.Preferred Room Type</a:t>
            </a:r>
            <a:endParaRPr sz="2500" dirty="0"/>
          </a:p>
        </p:txBody>
      </p:sp>
      <p:pic>
        <p:nvPicPr>
          <p:cNvPr id="163" name="Google Shape;163;p16" descr="prefered room +assined room.png"/>
          <p:cNvPicPr preferRelativeResize="0">
            <a:picLocks noGrp="1"/>
          </p:cNvPicPr>
          <p:nvPr>
            <p:ph idx="1"/>
          </p:nvPr>
        </p:nvPicPr>
        <p:blipFill rotWithShape="1">
          <a:blip r:embed="rId3">
            <a:alphaModFix/>
          </a:blip>
          <a:srcRect/>
          <a:stretch/>
        </p:blipFill>
        <p:spPr>
          <a:xfrm>
            <a:off x="282945" y="757450"/>
            <a:ext cx="8521700" cy="3158942"/>
          </a:xfrm>
          <a:prstGeom prst="rect">
            <a:avLst/>
          </a:prstGeom>
          <a:noFill/>
          <a:ln>
            <a:noFill/>
          </a:ln>
        </p:spPr>
      </p:pic>
      <p:sp>
        <p:nvSpPr>
          <p:cNvPr id="162" name="Google Shape;162;p16"/>
          <p:cNvSpPr/>
          <p:nvPr/>
        </p:nvSpPr>
        <p:spPr>
          <a:xfrm>
            <a:off x="935821" y="3772559"/>
            <a:ext cx="6995400" cy="1508065"/>
          </a:xfrm>
          <a:prstGeom prst="rect">
            <a:avLst/>
          </a:prstGeom>
          <a:noFill/>
          <a:ln>
            <a:noFill/>
          </a:ln>
        </p:spPr>
        <p:txBody>
          <a:bodyPr spcFirstLastPara="1" wrap="square" lIns="91425" tIns="45700" rIns="91425" bIns="45700" anchor="t" anchorCtr="0">
            <a:spAutoFit/>
          </a:bodyPr>
          <a:lstStyle/>
          <a:p>
            <a:pPr marL="400050" marR="0" lvl="0" indent="-285750" algn="l" rtl="0">
              <a:lnSpc>
                <a:spcPct val="100000"/>
              </a:lnSpc>
              <a:spcBef>
                <a:spcPts val="0"/>
              </a:spcBef>
              <a:spcAft>
                <a:spcPts val="0"/>
              </a:spcAft>
              <a:buClr>
                <a:srgbClr val="000000"/>
              </a:buClr>
              <a:buSzPts val="1800"/>
              <a:buFont typeface="Arial" panose="020B0604020202020204" pitchFamily="34" charset="0"/>
              <a:buChar char="•"/>
            </a:pPr>
            <a:endParaRPr lang="en-IN" sz="1800" b="0" i="0" u="none" strike="noStrike" cap="none" dirty="0">
              <a:solidFill>
                <a:srgbClr val="000000"/>
              </a:solidFill>
              <a:latin typeface="Arial"/>
              <a:ea typeface="Arial"/>
              <a:cs typeface="Arial"/>
              <a:sym typeface="Arial"/>
            </a:endParaRP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It's clearly seen that the most people preferred Type A, type of room. Also, the average daily rate of type A rooms seems to be less .</a:t>
            </a: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Also, those whose average daily rate is higher i.e.(Type C,G,F,H) it's seen that preference is also less.</a:t>
            </a:r>
          </a:p>
          <a:p>
            <a:pPr marL="457200" marR="0" lvl="0" indent="-342900" algn="l" rtl="0">
              <a:lnSpc>
                <a:spcPct val="100000"/>
              </a:lnSpc>
              <a:spcBef>
                <a:spcPts val="0"/>
              </a:spcBef>
              <a:spcAft>
                <a:spcPts val="0"/>
              </a:spcAft>
              <a:buClr>
                <a:srgbClr val="000000"/>
              </a:buClr>
              <a:buSzPts val="1800"/>
              <a:buFont typeface="Arial"/>
              <a:buChar char="●"/>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a:t>7.Percentage of guests visiting the hotel repeatedly</a:t>
            </a:r>
            <a:endParaRPr sz="2500"/>
          </a:p>
        </p:txBody>
      </p:sp>
      <p:sp>
        <p:nvSpPr>
          <p:cNvPr id="169" name="Google Shape;169;p17"/>
          <p:cNvSpPr txBox="1">
            <a:spLocks noGrp="1"/>
          </p:cNvSpPr>
          <p:nvPr>
            <p:ph type="body" idx="1"/>
          </p:nvPr>
        </p:nvSpPr>
        <p:spPr>
          <a:xfrm>
            <a:off x="736300" y="1152475"/>
            <a:ext cx="3450000" cy="3570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IN">
                <a:solidFill>
                  <a:schemeClr val="accent2"/>
                </a:solidFill>
              </a:rPr>
              <a:t>                                                                                                                                                                   </a:t>
            </a:r>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342900" algn="l" rtl="0">
              <a:lnSpc>
                <a:spcPct val="115000"/>
              </a:lnSpc>
              <a:spcBef>
                <a:spcPts val="0"/>
              </a:spcBef>
              <a:spcAft>
                <a:spcPts val="0"/>
              </a:spcAft>
              <a:buSzPts val="1800"/>
              <a:buChar char="●"/>
            </a:pPr>
            <a:r>
              <a:rPr lang="en-IN">
                <a:solidFill>
                  <a:schemeClr val="accent2"/>
                </a:solidFill>
              </a:rPr>
              <a:t>guest retention rate is  low.</a:t>
            </a:r>
            <a:endParaRPr>
              <a:solidFill>
                <a:schemeClr val="accent2"/>
              </a:solidFill>
            </a:endParaRPr>
          </a:p>
        </p:txBody>
      </p:sp>
      <p:pic>
        <p:nvPicPr>
          <p:cNvPr id="170" name="Google Shape;170;p17" descr="repeaed guests 2.png"/>
          <p:cNvPicPr preferRelativeResize="0"/>
          <p:nvPr/>
        </p:nvPicPr>
        <p:blipFill rotWithShape="1">
          <a:blip r:embed="rId3">
            <a:alphaModFix/>
          </a:blip>
          <a:srcRect/>
          <a:stretch/>
        </p:blipFill>
        <p:spPr>
          <a:xfrm>
            <a:off x="887638" y="1585456"/>
            <a:ext cx="3450000" cy="3272069"/>
          </a:xfrm>
          <a:prstGeom prst="rect">
            <a:avLst/>
          </a:prstGeom>
          <a:noFill/>
          <a:ln>
            <a:noFill/>
          </a:ln>
        </p:spPr>
      </p:pic>
      <p:sp>
        <p:nvSpPr>
          <p:cNvPr id="171" name="Google Shape;171;p17"/>
          <p:cNvSpPr txBox="1"/>
          <p:nvPr/>
        </p:nvSpPr>
        <p:spPr>
          <a:xfrm>
            <a:off x="5190725" y="1646025"/>
            <a:ext cx="3000000" cy="2414477"/>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accent2"/>
              </a:buClr>
              <a:buSzPts val="1800"/>
              <a:buFont typeface="Arial"/>
              <a:buChar char="●"/>
            </a:pPr>
            <a:r>
              <a:rPr lang="en-IN" sz="1800" b="0" i="0" u="none" strike="noStrike" cap="none" dirty="0">
                <a:solidFill>
                  <a:schemeClr val="accent2"/>
                </a:solidFill>
                <a:latin typeface="Arial"/>
                <a:ea typeface="Arial"/>
                <a:cs typeface="Arial"/>
                <a:sym typeface="Arial"/>
              </a:rPr>
              <a:t>We observed nearly </a:t>
            </a:r>
            <a:r>
              <a:rPr lang="en-IN" sz="1800" b="1" i="0" u="none" strike="noStrike" cap="none" dirty="0">
                <a:solidFill>
                  <a:schemeClr val="accent2"/>
                </a:solidFill>
                <a:latin typeface="Arial"/>
                <a:ea typeface="Arial"/>
                <a:cs typeface="Arial"/>
                <a:sym typeface="Arial"/>
              </a:rPr>
              <a:t>4%</a:t>
            </a:r>
            <a:r>
              <a:rPr lang="en-IN" sz="1800" b="0" i="0" u="none" strike="noStrike" cap="none" dirty="0">
                <a:solidFill>
                  <a:schemeClr val="accent2"/>
                </a:solidFill>
                <a:latin typeface="Arial"/>
                <a:ea typeface="Arial"/>
                <a:cs typeface="Arial"/>
                <a:sym typeface="Arial"/>
              </a:rPr>
              <a:t> people are repeated guests. </a:t>
            </a:r>
          </a:p>
          <a:p>
            <a:pPr marL="457200" marR="0" lvl="0" indent="-342900" algn="l" rtl="0">
              <a:lnSpc>
                <a:spcPct val="115000"/>
              </a:lnSpc>
              <a:spcBef>
                <a:spcPts val="0"/>
              </a:spcBef>
              <a:spcAft>
                <a:spcPts val="0"/>
              </a:spcAft>
              <a:buClr>
                <a:schemeClr val="accent2"/>
              </a:buClr>
              <a:buSzPts val="1800"/>
              <a:buFont typeface="Arial"/>
              <a:buChar char="●"/>
            </a:pPr>
            <a:r>
              <a:rPr lang="en-IN" sz="1800" b="0" i="0" u="none" strike="noStrike" cap="none" dirty="0">
                <a:solidFill>
                  <a:schemeClr val="accent2"/>
                </a:solidFill>
                <a:latin typeface="Arial"/>
                <a:ea typeface="Arial"/>
                <a:cs typeface="Arial"/>
                <a:sym typeface="Arial"/>
              </a:rPr>
              <a:t>The guests </a:t>
            </a:r>
            <a:r>
              <a:rPr lang="en-IN" sz="1800" b="1" i="0" u="none" strike="noStrike" cap="none" dirty="0">
                <a:solidFill>
                  <a:schemeClr val="accent2"/>
                </a:solidFill>
                <a:latin typeface="Arial"/>
                <a:ea typeface="Arial"/>
                <a:cs typeface="Arial"/>
                <a:sym typeface="Arial"/>
              </a:rPr>
              <a:t>retention rate</a:t>
            </a:r>
            <a:r>
              <a:rPr lang="en-IN" sz="1800" b="0" i="0" u="none" strike="noStrike" cap="none" dirty="0">
                <a:solidFill>
                  <a:schemeClr val="accent2"/>
                </a:solidFill>
                <a:latin typeface="Arial"/>
                <a:ea typeface="Arial"/>
                <a:cs typeface="Arial"/>
                <a:sym typeface="Arial"/>
              </a:rPr>
              <a:t> is low</a:t>
            </a:r>
            <a:r>
              <a:rPr lang="en-IN" sz="1800" dirty="0">
                <a:solidFill>
                  <a:schemeClr val="accent2"/>
                </a:solidFill>
              </a:rPr>
              <a:t>, which is a concern.</a:t>
            </a:r>
            <a:endParaRPr lang="en-IN" sz="1800" b="0" i="0" u="none" strike="noStrike" cap="none" dirty="0">
              <a:solidFill>
                <a:schemeClr val="accent2"/>
              </a:solidFill>
              <a:latin typeface="Arial"/>
              <a:ea typeface="Arial"/>
              <a:cs typeface="Arial"/>
              <a:sym typeface="Arial"/>
            </a:endParaRPr>
          </a:p>
          <a:p>
            <a:pPr marL="114300" marR="0" lvl="0" algn="l" rtl="0">
              <a:lnSpc>
                <a:spcPct val="115000"/>
              </a:lnSpc>
              <a:spcBef>
                <a:spcPts val="0"/>
              </a:spcBef>
              <a:spcAft>
                <a:spcPts val="0"/>
              </a:spcAft>
              <a:buClr>
                <a:schemeClr val="accent2"/>
              </a:buClr>
              <a:buSzPts val="1800"/>
            </a:pPr>
            <a:endParaRPr lang="en-IN" sz="1800" b="0" i="0" u="none" strike="noStrike" cap="none" dirty="0">
              <a:solidFill>
                <a:schemeClr val="accent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dirty="0"/>
              <a:t>8. Distribution Channel Type</a:t>
            </a:r>
            <a:br>
              <a:rPr lang="en-IN" dirty="0"/>
            </a:br>
            <a:endParaRPr dirty="0"/>
          </a:p>
        </p:txBody>
      </p:sp>
      <p:sp>
        <p:nvSpPr>
          <p:cNvPr id="177" name="Google Shape;177;p18"/>
          <p:cNvSpPr txBox="1">
            <a:spLocks noGrp="1"/>
          </p:cNvSpPr>
          <p:nvPr>
            <p:ph type="body" idx="1"/>
          </p:nvPr>
        </p:nvSpPr>
        <p:spPr>
          <a:xfrm>
            <a:off x="5998233" y="1017725"/>
            <a:ext cx="2834191" cy="35511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r>
              <a:rPr lang="en-IN" dirty="0">
                <a:solidFill>
                  <a:schemeClr val="accent2"/>
                </a:solidFill>
              </a:rPr>
              <a:t>                                           </a:t>
            </a:r>
            <a:endParaRPr dirty="0"/>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p:txBody>
      </p:sp>
      <p:pic>
        <p:nvPicPr>
          <p:cNvPr id="178" name="Google Shape;178;p18" descr="distribution channel type.png"/>
          <p:cNvPicPr preferRelativeResize="0"/>
          <p:nvPr/>
        </p:nvPicPr>
        <p:blipFill rotWithShape="1">
          <a:blip r:embed="rId3">
            <a:alphaModFix/>
          </a:blip>
          <a:srcRect/>
          <a:stretch/>
        </p:blipFill>
        <p:spPr>
          <a:xfrm>
            <a:off x="233230" y="977468"/>
            <a:ext cx="5365630" cy="4537494"/>
          </a:xfrm>
          <a:prstGeom prst="rect">
            <a:avLst/>
          </a:prstGeom>
          <a:noFill/>
          <a:ln>
            <a:noFill/>
          </a:ln>
        </p:spPr>
      </p:pic>
      <p:sp>
        <p:nvSpPr>
          <p:cNvPr id="179" name="Google Shape;179;p18"/>
          <p:cNvSpPr txBox="1"/>
          <p:nvPr/>
        </p:nvSpPr>
        <p:spPr>
          <a:xfrm>
            <a:off x="6176785" y="1653018"/>
            <a:ext cx="2521200" cy="2449871"/>
          </a:xfrm>
          <a:prstGeom prst="rect">
            <a:avLst/>
          </a:prstGeom>
          <a:noFill/>
          <a:ln>
            <a:noFill/>
          </a:ln>
        </p:spPr>
        <p:txBody>
          <a:bodyPr spcFirstLastPara="1" wrap="square" lIns="91425" tIns="91425" rIns="91425" bIns="91425" anchor="t" anchorCtr="0">
            <a:spAutoFit/>
          </a:bodyPr>
          <a:lstStyle/>
          <a:p>
            <a:pPr marL="114300" marR="0" lvl="0" algn="l" rtl="0">
              <a:lnSpc>
                <a:spcPct val="115000"/>
              </a:lnSpc>
              <a:spcBef>
                <a:spcPts val="0"/>
              </a:spcBef>
              <a:spcAft>
                <a:spcPts val="0"/>
              </a:spcAft>
              <a:buClr>
                <a:schemeClr val="accent2"/>
              </a:buClr>
              <a:buSzPts val="1800"/>
            </a:pPr>
            <a:r>
              <a:rPr lang="en-IN" sz="1600" b="0" i="0" u="none" strike="noStrike" cap="none" dirty="0">
                <a:solidFill>
                  <a:schemeClr val="accent2"/>
                </a:solidFill>
                <a:latin typeface="Arial"/>
                <a:ea typeface="Arial"/>
                <a:cs typeface="Arial"/>
                <a:sym typeface="Arial"/>
              </a:rPr>
              <a:t>We observed </a:t>
            </a:r>
            <a:r>
              <a:rPr lang="en-IN" sz="1600" b="1" i="0" u="none" strike="noStrike" cap="none" dirty="0">
                <a:solidFill>
                  <a:schemeClr val="accent2"/>
                </a:solidFill>
                <a:latin typeface="Arial"/>
                <a:ea typeface="Arial"/>
                <a:cs typeface="Arial"/>
                <a:sym typeface="Arial"/>
              </a:rPr>
              <a:t>81.98%</a:t>
            </a:r>
            <a:r>
              <a:rPr lang="en-IN" sz="1600" b="0" i="0" u="none" strike="noStrike" cap="none" dirty="0">
                <a:solidFill>
                  <a:schemeClr val="accent2"/>
                </a:solidFill>
                <a:latin typeface="Arial"/>
                <a:ea typeface="Arial"/>
                <a:cs typeface="Arial"/>
                <a:sym typeface="Arial"/>
              </a:rPr>
              <a:t> of share is occupied by </a:t>
            </a:r>
            <a:r>
              <a:rPr lang="en-IN" sz="1600" b="1" i="0" u="none" strike="noStrike" cap="none" dirty="0">
                <a:solidFill>
                  <a:schemeClr val="accent2"/>
                </a:solidFill>
                <a:latin typeface="Arial"/>
                <a:ea typeface="Arial"/>
                <a:cs typeface="Arial"/>
                <a:sym typeface="Arial"/>
              </a:rPr>
              <a:t>TA/TO</a:t>
            </a:r>
          </a:p>
          <a:p>
            <a:pPr marL="114300" marR="0" lvl="0" algn="l" rtl="0">
              <a:lnSpc>
                <a:spcPct val="115000"/>
              </a:lnSpc>
              <a:spcBef>
                <a:spcPts val="0"/>
              </a:spcBef>
              <a:spcAft>
                <a:spcPts val="0"/>
              </a:spcAft>
              <a:buClr>
                <a:schemeClr val="accent2"/>
              </a:buClr>
              <a:buSzPts val="1800"/>
            </a:pPr>
            <a:endParaRPr lang="en-IN" sz="1600" b="1" dirty="0">
              <a:solidFill>
                <a:schemeClr val="accent2"/>
              </a:solidFill>
            </a:endParaRPr>
          </a:p>
          <a:p>
            <a:pPr marL="114300" marR="0" lvl="0" algn="l" rtl="0">
              <a:lnSpc>
                <a:spcPct val="115000"/>
              </a:lnSpc>
              <a:spcBef>
                <a:spcPts val="0"/>
              </a:spcBef>
              <a:spcAft>
                <a:spcPts val="0"/>
              </a:spcAft>
              <a:buClr>
                <a:schemeClr val="accent2"/>
              </a:buClr>
              <a:buSzPts val="1800"/>
            </a:pPr>
            <a:r>
              <a:rPr lang="en-IN" sz="1600" dirty="0">
                <a:solidFill>
                  <a:schemeClr val="accent2"/>
                </a:solidFill>
              </a:rPr>
              <a:t>Where TA/TO stand for </a:t>
            </a:r>
            <a:br>
              <a:rPr lang="en-IN" sz="1600" dirty="0">
                <a:solidFill>
                  <a:schemeClr val="accent2"/>
                </a:solidFill>
              </a:rPr>
            </a:br>
            <a:r>
              <a:rPr lang="en-IN" sz="1600" b="1" i="0" dirty="0">
                <a:solidFill>
                  <a:srgbClr val="4D5156"/>
                </a:solidFill>
                <a:effectLst/>
                <a:latin typeface="arial" panose="020B0604020202020204" pitchFamily="34" charset="0"/>
              </a:rPr>
              <a:t>Travel Agent/Travel organisation.</a:t>
            </a:r>
            <a:endParaRPr lang="en-IN" sz="1200" b="1" i="0" u="none" strike="noStrike" cap="none" dirty="0">
              <a:solidFill>
                <a:schemeClr val="accent2"/>
              </a:solidFill>
              <a:latin typeface="Arial"/>
              <a:ea typeface="Arial"/>
              <a:cs typeface="Arial"/>
              <a:sym typeface="Arial"/>
            </a:endParaRPr>
          </a:p>
          <a:p>
            <a:pPr marL="114300" marR="0" lvl="0" algn="l" rtl="0">
              <a:lnSpc>
                <a:spcPct val="115000"/>
              </a:lnSpc>
              <a:spcBef>
                <a:spcPts val="0"/>
              </a:spcBef>
              <a:spcAft>
                <a:spcPts val="0"/>
              </a:spcAft>
              <a:buClr>
                <a:schemeClr val="accent2"/>
              </a:buClr>
              <a:buSzPts val="1800"/>
            </a:pPr>
            <a:endParaRPr sz="1600" b="1" i="0" u="none" strike="noStrike" cap="none" dirty="0">
              <a:solidFill>
                <a:schemeClr val="accent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311700" y="1"/>
            <a:ext cx="8520600" cy="66215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a:t>9. Bookings preferred with deposit type</a:t>
            </a:r>
            <a:br>
              <a:rPr lang="en-IN"/>
            </a:br>
            <a:endParaRPr/>
          </a:p>
        </p:txBody>
      </p:sp>
      <p:sp>
        <p:nvSpPr>
          <p:cNvPr id="185" name="Google Shape;185;p19"/>
          <p:cNvSpPr txBox="1">
            <a:spLocks noGrp="1"/>
          </p:cNvSpPr>
          <p:nvPr>
            <p:ph type="body" idx="1"/>
          </p:nvPr>
        </p:nvSpPr>
        <p:spPr>
          <a:xfrm>
            <a:off x="311700" y="1152475"/>
            <a:ext cx="8520600" cy="2874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endParaRPr>
              <a:solidFill>
                <a:schemeClr val="accent2"/>
              </a:solidFill>
            </a:endParaRPr>
          </a:p>
          <a:p>
            <a:pPr marL="457200" lvl="0" indent="-342900" algn="l" rtl="0">
              <a:lnSpc>
                <a:spcPct val="115000"/>
              </a:lnSpc>
              <a:spcBef>
                <a:spcPts val="0"/>
              </a:spcBef>
              <a:spcAft>
                <a:spcPts val="0"/>
              </a:spcAft>
              <a:buSzPts val="1800"/>
              <a:buNone/>
            </a:pPr>
            <a:endParaRPr>
              <a:solidFill>
                <a:schemeClr val="accent2"/>
              </a:solidFill>
            </a:endParaRPr>
          </a:p>
          <a:p>
            <a:pPr marL="457200" lvl="0" indent="-342900" algn="l" rtl="0">
              <a:lnSpc>
                <a:spcPct val="115000"/>
              </a:lnSpc>
              <a:spcBef>
                <a:spcPts val="0"/>
              </a:spcBef>
              <a:spcAft>
                <a:spcPts val="0"/>
              </a:spcAft>
              <a:buSzPts val="1800"/>
              <a:buNone/>
            </a:pPr>
            <a:endParaRPr>
              <a:solidFill>
                <a:schemeClr val="accent2"/>
              </a:solidFill>
            </a:endParaRPr>
          </a:p>
          <a:p>
            <a:pPr marL="457200" lvl="0" indent="-342900" algn="l" rtl="0">
              <a:lnSpc>
                <a:spcPct val="115000"/>
              </a:lnSpc>
              <a:spcBef>
                <a:spcPts val="0"/>
              </a:spcBef>
              <a:spcAft>
                <a:spcPts val="0"/>
              </a:spcAft>
              <a:buSzPts val="1800"/>
              <a:buNone/>
            </a:pPr>
            <a:endParaRPr>
              <a:solidFill>
                <a:schemeClr val="accent2"/>
              </a:solidFill>
            </a:endParaRPr>
          </a:p>
          <a:p>
            <a:pPr marL="457200" lvl="0" indent="-342900" algn="l" rtl="0">
              <a:lnSpc>
                <a:spcPct val="115000"/>
              </a:lnSpc>
              <a:spcBef>
                <a:spcPts val="0"/>
              </a:spcBef>
              <a:spcAft>
                <a:spcPts val="0"/>
              </a:spcAft>
              <a:buSzPts val="1800"/>
              <a:buNone/>
            </a:pPr>
            <a:endParaRPr>
              <a:solidFill>
                <a:schemeClr val="accent2"/>
              </a:solidFill>
            </a:endParaRPr>
          </a:p>
          <a:p>
            <a:pPr marL="457200" lvl="0" indent="-342900" algn="l" rtl="0">
              <a:lnSpc>
                <a:spcPct val="115000"/>
              </a:lnSpc>
              <a:spcBef>
                <a:spcPts val="0"/>
              </a:spcBef>
              <a:spcAft>
                <a:spcPts val="0"/>
              </a:spcAft>
              <a:buSzPts val="1800"/>
              <a:buNone/>
            </a:pPr>
            <a:endParaRPr>
              <a:solidFill>
                <a:schemeClr val="accent2"/>
              </a:solidFill>
            </a:endParaRPr>
          </a:p>
          <a:p>
            <a:pPr marL="457200" lvl="0" indent="-342900" algn="l" rtl="0">
              <a:lnSpc>
                <a:spcPct val="115000"/>
              </a:lnSpc>
              <a:spcBef>
                <a:spcPts val="0"/>
              </a:spcBef>
              <a:spcAft>
                <a:spcPts val="0"/>
              </a:spcAft>
              <a:buSzPts val="1800"/>
              <a:buNone/>
            </a:pPr>
            <a:endParaRPr>
              <a:solidFill>
                <a:schemeClr val="accent2"/>
              </a:solidFill>
            </a:endParaRPr>
          </a:p>
          <a:p>
            <a:pPr marL="457200" lvl="0" indent="-342900" algn="l" rtl="0">
              <a:lnSpc>
                <a:spcPct val="115000"/>
              </a:lnSpc>
              <a:spcBef>
                <a:spcPts val="0"/>
              </a:spcBef>
              <a:spcAft>
                <a:spcPts val="0"/>
              </a:spcAft>
              <a:buSzPts val="1800"/>
              <a:buNone/>
            </a:pPr>
            <a:endParaRPr>
              <a:solidFill>
                <a:schemeClr val="accent2"/>
              </a:solidFill>
            </a:endParaRPr>
          </a:p>
          <a:p>
            <a:pPr marL="457200" lvl="0" indent="-342900" algn="l" rtl="0">
              <a:lnSpc>
                <a:spcPct val="115000"/>
              </a:lnSpc>
              <a:spcBef>
                <a:spcPts val="0"/>
              </a:spcBef>
              <a:spcAft>
                <a:spcPts val="0"/>
              </a:spcAft>
              <a:buSzPts val="1800"/>
              <a:buNone/>
            </a:pPr>
            <a:endParaRPr>
              <a:solidFill>
                <a:schemeClr val="accent2"/>
              </a:solidFill>
            </a:endParaRPr>
          </a:p>
          <a:p>
            <a:pPr marL="457200" lvl="0" indent="-342900" algn="l" rtl="0">
              <a:lnSpc>
                <a:spcPct val="115000"/>
              </a:lnSpc>
              <a:spcBef>
                <a:spcPts val="0"/>
              </a:spcBef>
              <a:spcAft>
                <a:spcPts val="0"/>
              </a:spcAft>
              <a:buClr>
                <a:schemeClr val="accent2"/>
              </a:buClr>
              <a:buSzPts val="1800"/>
              <a:buChar char="●"/>
            </a:pPr>
            <a:r>
              <a:rPr lang="en-IN">
                <a:solidFill>
                  <a:schemeClr val="accent2"/>
                </a:solidFill>
              </a:rPr>
              <a:t>As expected , Most Bookings are done with 'No deposit' and most cancellations are also in 'no deposit' bookings. It is a surprise to see cancellations with 'Non-refundable' bookings</a:t>
            </a:r>
            <a:endParaRPr>
              <a:solidFill>
                <a:schemeClr val="accent2"/>
              </a:solidFill>
            </a:endParaRPr>
          </a:p>
        </p:txBody>
      </p:sp>
      <p:pic>
        <p:nvPicPr>
          <p:cNvPr id="186" name="Google Shape;186;p19" descr="bookings deposit new.png"/>
          <p:cNvPicPr preferRelativeResize="0"/>
          <p:nvPr/>
        </p:nvPicPr>
        <p:blipFill rotWithShape="1">
          <a:blip r:embed="rId3">
            <a:alphaModFix/>
          </a:blip>
          <a:srcRect/>
          <a:stretch/>
        </p:blipFill>
        <p:spPr>
          <a:xfrm>
            <a:off x="157775" y="525925"/>
            <a:ext cx="8235900" cy="3501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147250" y="105175"/>
            <a:ext cx="8383200" cy="64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a:t>10.Cancellation rates in hotel and year-wise analysis</a:t>
            </a:r>
            <a:endParaRPr sz="2500"/>
          </a:p>
        </p:txBody>
      </p:sp>
      <p:sp>
        <p:nvSpPr>
          <p:cNvPr id="192" name="Google Shape;192;p2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IN" dirty="0"/>
              <a:t>Kk</a:t>
            </a: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342900" algn="l" rtl="0">
              <a:lnSpc>
                <a:spcPct val="115000"/>
              </a:lnSpc>
              <a:spcBef>
                <a:spcPts val="0"/>
              </a:spcBef>
              <a:spcAft>
                <a:spcPts val="0"/>
              </a:spcAft>
              <a:buClr>
                <a:schemeClr val="accent2"/>
              </a:buClr>
              <a:buSzPts val="1800"/>
              <a:buChar char="●"/>
            </a:pPr>
            <a:r>
              <a:rPr lang="en-IN" dirty="0">
                <a:solidFill>
                  <a:schemeClr val="accent2"/>
                </a:solidFill>
              </a:rPr>
              <a:t>We observed rate of cancellation is higher in City hotel.</a:t>
            </a:r>
            <a:endParaRPr dirty="0"/>
          </a:p>
          <a:p>
            <a:pPr marL="457200" lvl="0" indent="-342900" algn="l" rtl="0">
              <a:lnSpc>
                <a:spcPct val="115000"/>
              </a:lnSpc>
              <a:spcBef>
                <a:spcPts val="0"/>
              </a:spcBef>
              <a:spcAft>
                <a:spcPts val="0"/>
              </a:spcAft>
              <a:buClr>
                <a:schemeClr val="accent2"/>
              </a:buClr>
              <a:buSzPts val="1800"/>
              <a:buChar char="●"/>
            </a:pPr>
            <a:r>
              <a:rPr lang="en-IN" dirty="0">
                <a:solidFill>
                  <a:schemeClr val="accent2"/>
                </a:solidFill>
              </a:rPr>
              <a:t>In year 2015 rate of cancellation was  low.</a:t>
            </a:r>
            <a:endParaRPr dirty="0">
              <a:solidFill>
                <a:schemeClr val="accent2"/>
              </a:solidFill>
            </a:endParaRPr>
          </a:p>
        </p:txBody>
      </p:sp>
      <p:pic>
        <p:nvPicPr>
          <p:cNvPr id="193" name="Google Shape;193;p20" descr="cancellation rate hotel.png"/>
          <p:cNvPicPr preferRelativeResize="0"/>
          <p:nvPr/>
        </p:nvPicPr>
        <p:blipFill rotWithShape="1">
          <a:blip r:embed="rId3">
            <a:alphaModFix/>
          </a:blip>
          <a:srcRect/>
          <a:stretch/>
        </p:blipFill>
        <p:spPr>
          <a:xfrm>
            <a:off x="94675" y="746875"/>
            <a:ext cx="8835449" cy="306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t>Data Analytics and its importance</a:t>
            </a:r>
            <a:endParaRPr/>
          </a:p>
        </p:txBody>
      </p:sp>
      <p:sp>
        <p:nvSpPr>
          <p:cNvPr id="73" name="Google Shape;73;p3"/>
          <p:cNvSpPr txBox="1">
            <a:spLocks noGrp="1"/>
          </p:cNvSpPr>
          <p:nvPr>
            <p:ph idx="1"/>
          </p:nvPr>
        </p:nvSpPr>
        <p:spPr>
          <a:prstGeom prst="rect">
            <a:avLst/>
          </a:prstGeom>
          <a:noFill/>
          <a:ln>
            <a:noFill/>
          </a:ln>
        </p:spPr>
        <p:txBody>
          <a:bodyPr spcFirstLastPara="1" wrap="square" lIns="91425" tIns="91425" rIns="91425" bIns="91425" anchor="t" anchorCtr="0">
            <a:normAutofit fontScale="85000" lnSpcReduction="10000"/>
          </a:bodyPr>
          <a:lstStyle/>
          <a:p>
            <a:pPr marL="457200" lvl="0" indent="-342900" algn="l" rtl="0">
              <a:lnSpc>
                <a:spcPct val="115000"/>
              </a:lnSpc>
              <a:spcBef>
                <a:spcPts val="0"/>
              </a:spcBef>
              <a:spcAft>
                <a:spcPts val="0"/>
              </a:spcAft>
              <a:buClr>
                <a:schemeClr val="lt1"/>
              </a:buClr>
              <a:buSzPts val="1800"/>
              <a:buChar char="●"/>
            </a:pPr>
            <a:r>
              <a:rPr lang="en-IN" b="1" dirty="0"/>
              <a:t>Data analytics (DA) is the process of examining data sets in order to find trends and draw conclusions about the information they contain.</a:t>
            </a:r>
            <a:endParaRPr b="1" dirty="0"/>
          </a:p>
          <a:p>
            <a:pPr marL="457200" lvl="0" indent="-342900" algn="l" rtl="0">
              <a:lnSpc>
                <a:spcPct val="115000"/>
              </a:lnSpc>
              <a:spcBef>
                <a:spcPts val="0"/>
              </a:spcBef>
              <a:spcAft>
                <a:spcPts val="0"/>
              </a:spcAft>
              <a:buClr>
                <a:schemeClr val="lt1"/>
              </a:buClr>
              <a:buSzPts val="1800"/>
              <a:buChar char="●"/>
            </a:pPr>
            <a:endParaRPr lang="en-IN" b="1" dirty="0"/>
          </a:p>
          <a:p>
            <a:pPr marL="457200" lvl="0" indent="-342900" algn="l" rtl="0">
              <a:lnSpc>
                <a:spcPct val="115000"/>
              </a:lnSpc>
              <a:spcBef>
                <a:spcPts val="0"/>
              </a:spcBef>
              <a:spcAft>
                <a:spcPts val="0"/>
              </a:spcAft>
              <a:buClr>
                <a:schemeClr val="lt1"/>
              </a:buClr>
              <a:buSzPts val="1800"/>
              <a:buChar char="●"/>
            </a:pPr>
            <a:r>
              <a:rPr lang="en-IN" b="1" dirty="0"/>
              <a:t>Data analytics initiatives can help businesses increase revenue, improve operational efficiency, optimize marketing campaigns and bolster customer service efforts. </a:t>
            </a:r>
            <a:endParaRPr b="1" dirty="0"/>
          </a:p>
          <a:p>
            <a:pPr marL="457200" lvl="0" indent="-342900" algn="l" rtl="0">
              <a:lnSpc>
                <a:spcPct val="115000"/>
              </a:lnSpc>
              <a:spcBef>
                <a:spcPts val="0"/>
              </a:spcBef>
              <a:spcAft>
                <a:spcPts val="0"/>
              </a:spcAft>
              <a:buClr>
                <a:schemeClr val="lt1"/>
              </a:buClr>
              <a:buSzPts val="1800"/>
              <a:buChar char="●"/>
            </a:pPr>
            <a:endParaRPr lang="en-IN" b="1" dirty="0"/>
          </a:p>
          <a:p>
            <a:pPr marL="457200" lvl="0" indent="-342900" algn="l" rtl="0">
              <a:lnSpc>
                <a:spcPct val="115000"/>
              </a:lnSpc>
              <a:spcBef>
                <a:spcPts val="0"/>
              </a:spcBef>
              <a:spcAft>
                <a:spcPts val="0"/>
              </a:spcAft>
              <a:buClr>
                <a:schemeClr val="lt1"/>
              </a:buClr>
              <a:buSzPts val="1800"/>
              <a:buChar char="●"/>
            </a:pPr>
            <a:r>
              <a:rPr lang="en-IN" b="1" dirty="0"/>
              <a:t>Analytics also enable organizations to respond quickly to emerging market trends and gain a competitive edge over business rivals. </a:t>
            </a:r>
            <a:endParaRPr b="1" dirty="0"/>
          </a:p>
          <a:p>
            <a:pPr marL="457200" lvl="0" indent="-342900" algn="l" rtl="0">
              <a:lnSpc>
                <a:spcPct val="115000"/>
              </a:lnSpc>
              <a:spcBef>
                <a:spcPts val="0"/>
              </a:spcBef>
              <a:spcAft>
                <a:spcPts val="0"/>
              </a:spcAft>
              <a:buClr>
                <a:schemeClr val="lt1"/>
              </a:buClr>
              <a:buSzPts val="1800"/>
              <a:buChar char="●"/>
            </a:pPr>
            <a:endParaRPr lang="en-IN" b="1" dirty="0"/>
          </a:p>
          <a:p>
            <a:pPr marL="457200" lvl="0" indent="-342900" algn="l" rtl="0">
              <a:lnSpc>
                <a:spcPct val="115000"/>
              </a:lnSpc>
              <a:spcBef>
                <a:spcPts val="0"/>
              </a:spcBef>
              <a:spcAft>
                <a:spcPts val="0"/>
              </a:spcAft>
              <a:buClr>
                <a:schemeClr val="lt1"/>
              </a:buClr>
              <a:buSzPts val="1800"/>
              <a:buChar char="●"/>
            </a:pPr>
            <a:r>
              <a:rPr lang="en-IN" b="1" dirty="0"/>
              <a:t>The ultimate goal of data analytics, however, is boosting business performance.</a:t>
            </a: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311700" y="136750"/>
            <a:ext cx="8520600" cy="578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a:t>11.Day-wise analysis of guests arrival</a:t>
            </a:r>
            <a:endParaRPr sz="2500"/>
          </a:p>
        </p:txBody>
      </p:sp>
      <p:sp>
        <p:nvSpPr>
          <p:cNvPr id="199" name="Google Shape;199;p21"/>
          <p:cNvSpPr txBox="1">
            <a:spLocks noGrp="1"/>
          </p:cNvSpPr>
          <p:nvPr>
            <p:ph type="body" idx="1"/>
          </p:nvPr>
        </p:nvSpPr>
        <p:spPr>
          <a:xfrm>
            <a:off x="147250" y="1152475"/>
            <a:ext cx="7320900" cy="3875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endParaRPr>
              <a:solidFill>
                <a:schemeClr val="accent2"/>
              </a:solidFill>
            </a:endParaRPr>
          </a:p>
        </p:txBody>
      </p:sp>
      <p:pic>
        <p:nvPicPr>
          <p:cNvPr id="200" name="Google Shape;200;p21" descr="Day wiise analyais of guests arrival.png"/>
          <p:cNvPicPr preferRelativeResize="0"/>
          <p:nvPr/>
        </p:nvPicPr>
        <p:blipFill rotWithShape="1">
          <a:blip r:embed="rId3">
            <a:alphaModFix/>
          </a:blip>
          <a:srcRect/>
          <a:stretch/>
        </p:blipFill>
        <p:spPr>
          <a:xfrm>
            <a:off x="360300" y="851999"/>
            <a:ext cx="7961315" cy="3714175"/>
          </a:xfrm>
          <a:prstGeom prst="rect">
            <a:avLst/>
          </a:prstGeom>
          <a:noFill/>
          <a:ln>
            <a:noFill/>
          </a:ln>
        </p:spPr>
      </p:pic>
      <p:sp>
        <p:nvSpPr>
          <p:cNvPr id="201" name="Google Shape;201;p21"/>
          <p:cNvSpPr txBox="1"/>
          <p:nvPr/>
        </p:nvSpPr>
        <p:spPr>
          <a:xfrm>
            <a:off x="311700" y="4566175"/>
            <a:ext cx="8078100" cy="503184"/>
          </a:xfrm>
          <a:prstGeom prst="rect">
            <a:avLst/>
          </a:prstGeom>
          <a:noFill/>
          <a:ln>
            <a:noFill/>
          </a:ln>
        </p:spPr>
        <p:txBody>
          <a:bodyPr spcFirstLastPara="1" wrap="square" lIns="91425" tIns="91425" rIns="91425" bIns="91425" anchor="t" anchorCtr="0">
            <a:spAutoFit/>
          </a:bodyPr>
          <a:lstStyle/>
          <a:p>
            <a:pPr marL="114300" marR="0" lvl="0" algn="l" rtl="0">
              <a:lnSpc>
                <a:spcPct val="115000"/>
              </a:lnSpc>
              <a:spcBef>
                <a:spcPts val="0"/>
              </a:spcBef>
              <a:spcAft>
                <a:spcPts val="0"/>
              </a:spcAft>
              <a:buClr>
                <a:schemeClr val="accent2"/>
              </a:buClr>
              <a:buSzPts val="1800"/>
            </a:pPr>
            <a:r>
              <a:rPr lang="en-IN" sz="1800" b="0" i="0" u="none" strike="noStrike" cap="none" dirty="0">
                <a:solidFill>
                  <a:schemeClr val="accent2"/>
                </a:solidFill>
                <a:latin typeface="Arial"/>
                <a:ea typeface="Arial"/>
                <a:cs typeface="Arial"/>
                <a:sym typeface="Arial"/>
              </a:rPr>
              <a:t>	We observed everyday the guest arrival is more in city hotel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259100" y="94675"/>
            <a:ext cx="85206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a:t>12.Figuring out the busiest months of the year</a:t>
            </a:r>
            <a:endParaRPr sz="2500"/>
          </a:p>
        </p:txBody>
      </p:sp>
      <p:sp>
        <p:nvSpPr>
          <p:cNvPr id="207" name="Google Shape;207;p2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Clr>
                <a:schemeClr val="accent2"/>
              </a:buClr>
              <a:buSzPts val="1800"/>
              <a:buChar char="●"/>
            </a:pPr>
            <a:r>
              <a:rPr lang="en-IN">
                <a:solidFill>
                  <a:schemeClr val="accent2"/>
                </a:solidFill>
              </a:rPr>
              <a:t>We observed that the busiest months for both the hotels are May,June ,</a:t>
            </a:r>
            <a:endParaRPr/>
          </a:p>
          <a:p>
            <a:pPr marL="457200" lvl="0" indent="0" algn="l" rtl="0">
              <a:lnSpc>
                <a:spcPct val="115000"/>
              </a:lnSpc>
              <a:spcBef>
                <a:spcPts val="0"/>
              </a:spcBef>
              <a:spcAft>
                <a:spcPts val="0"/>
              </a:spcAft>
              <a:buSzPts val="1800"/>
              <a:buNone/>
            </a:pPr>
            <a:r>
              <a:rPr lang="en-IN">
                <a:solidFill>
                  <a:schemeClr val="accent2"/>
                </a:solidFill>
              </a:rPr>
              <a:t>July,August.</a:t>
            </a:r>
            <a:endParaRPr>
              <a:solidFill>
                <a:schemeClr val="accent2"/>
              </a:solidFill>
            </a:endParaRPr>
          </a:p>
        </p:txBody>
      </p:sp>
      <p:pic>
        <p:nvPicPr>
          <p:cNvPr id="208" name="Google Shape;208;p22" descr="busiest timeof month.png"/>
          <p:cNvPicPr preferRelativeResize="0"/>
          <p:nvPr/>
        </p:nvPicPr>
        <p:blipFill rotWithShape="1">
          <a:blip r:embed="rId3">
            <a:alphaModFix/>
          </a:blip>
          <a:srcRect/>
          <a:stretch/>
        </p:blipFill>
        <p:spPr>
          <a:xfrm>
            <a:off x="782004" y="1072672"/>
            <a:ext cx="6028700" cy="32260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3"/>
          <p:cNvSpPr txBox="1">
            <a:spLocks noGrp="1"/>
          </p:cNvSpPr>
          <p:nvPr>
            <p:ph type="title"/>
          </p:nvPr>
        </p:nvSpPr>
        <p:spPr>
          <a:xfrm>
            <a:off x="174950" y="769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a:t>13.Analysing the correlation</a:t>
            </a:r>
            <a:r>
              <a:rPr lang="en-IN"/>
              <a:t> </a:t>
            </a:r>
            <a:endParaRPr/>
          </a:p>
        </p:txBody>
      </p:sp>
      <p:sp>
        <p:nvSpPr>
          <p:cNvPr id="214" name="Google Shape;214;p23"/>
          <p:cNvSpPr txBox="1">
            <a:spLocks noGrp="1"/>
          </p:cNvSpPr>
          <p:nvPr>
            <p:ph type="body" idx="1"/>
          </p:nvPr>
        </p:nvSpPr>
        <p:spPr>
          <a:xfrm flipH="1">
            <a:off x="2966450" y="4891050"/>
            <a:ext cx="1177800" cy="843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p:txBody>
      </p:sp>
      <p:pic>
        <p:nvPicPr>
          <p:cNvPr id="215" name="Google Shape;215;p23" descr="correlation.png"/>
          <p:cNvPicPr preferRelativeResize="0"/>
          <p:nvPr/>
        </p:nvPicPr>
        <p:blipFill rotWithShape="1">
          <a:blip r:embed="rId3">
            <a:alphaModFix/>
          </a:blip>
          <a:srcRect/>
          <a:stretch/>
        </p:blipFill>
        <p:spPr>
          <a:xfrm>
            <a:off x="72700" y="649600"/>
            <a:ext cx="5473151" cy="4219725"/>
          </a:xfrm>
          <a:prstGeom prst="rect">
            <a:avLst/>
          </a:prstGeom>
          <a:noFill/>
          <a:ln>
            <a:noFill/>
          </a:ln>
        </p:spPr>
      </p:pic>
      <p:sp>
        <p:nvSpPr>
          <p:cNvPr id="216" name="Google Shape;216;p23"/>
          <p:cNvSpPr txBox="1"/>
          <p:nvPr/>
        </p:nvSpPr>
        <p:spPr>
          <a:xfrm>
            <a:off x="5890300" y="536450"/>
            <a:ext cx="3036600" cy="4349100"/>
          </a:xfrm>
          <a:prstGeom prst="rect">
            <a:avLst/>
          </a:prstGeom>
          <a:noFill/>
          <a:ln>
            <a:noFill/>
          </a:ln>
        </p:spPr>
        <p:txBody>
          <a:bodyPr spcFirstLastPara="1" wrap="square" lIns="91425" tIns="91425" rIns="91425" bIns="91425" anchor="t" anchorCtr="0">
            <a:spAutoFit/>
          </a:bodyPr>
          <a:lstStyle/>
          <a:p>
            <a:pPr marL="457200" marR="0" lvl="0" indent="-327025" algn="l" rtl="0">
              <a:lnSpc>
                <a:spcPct val="115000"/>
              </a:lnSpc>
              <a:spcBef>
                <a:spcPts val="0"/>
              </a:spcBef>
              <a:spcAft>
                <a:spcPts val="0"/>
              </a:spcAft>
              <a:buClr>
                <a:schemeClr val="accent2"/>
              </a:buClr>
              <a:buSzPts val="1550"/>
              <a:buFont typeface="Arial"/>
              <a:buChar char="●"/>
            </a:pPr>
            <a:r>
              <a:rPr lang="en-IN" sz="1550" b="0" i="0" u="none" strike="noStrike" cap="none">
                <a:solidFill>
                  <a:schemeClr val="accent2"/>
                </a:solidFill>
                <a:latin typeface="Arial"/>
                <a:ea typeface="Arial"/>
                <a:cs typeface="Arial"/>
                <a:sym typeface="Arial"/>
              </a:rPr>
              <a:t> Full_stay length and lead </a:t>
            </a:r>
            <a:r>
              <a:rPr lang="en-IN" sz="1250" b="0" i="0" u="none" strike="noStrike" cap="none">
                <a:solidFill>
                  <a:schemeClr val="accent2"/>
                </a:solidFill>
                <a:latin typeface="Arial"/>
                <a:ea typeface="Arial"/>
                <a:cs typeface="Arial"/>
                <a:sym typeface="Arial"/>
              </a:rPr>
              <a:t>ti</a:t>
            </a:r>
            <a:r>
              <a:rPr lang="en-IN" sz="1550" b="0" i="0" u="none" strike="noStrike" cap="none">
                <a:solidFill>
                  <a:schemeClr val="accent2"/>
                </a:solidFill>
                <a:latin typeface="Arial"/>
                <a:ea typeface="Arial"/>
                <a:cs typeface="Arial"/>
                <a:sym typeface="Arial"/>
              </a:rPr>
              <a:t>me have slight correlatio</a:t>
            </a:r>
            <a:r>
              <a:rPr lang="en-IN" sz="1250" b="0" i="0" u="none" strike="noStrike" cap="none">
                <a:solidFill>
                  <a:schemeClr val="accent2"/>
                </a:solidFill>
                <a:latin typeface="Arial"/>
                <a:ea typeface="Arial"/>
                <a:cs typeface="Arial"/>
                <a:sym typeface="Arial"/>
              </a:rPr>
              <a:t>n.</a:t>
            </a:r>
            <a:r>
              <a:rPr lang="en-IN" sz="1550" b="0" i="0" u="none" strike="noStrike" cap="none">
                <a:solidFill>
                  <a:schemeClr val="accent2"/>
                </a:solidFill>
                <a:latin typeface="Arial"/>
                <a:ea typeface="Arial"/>
                <a:cs typeface="Arial"/>
                <a:sym typeface="Arial"/>
              </a:rPr>
              <a:t> This may means that for longer hotel stays people generally plan little before the the actual arrival.</a:t>
            </a:r>
            <a:endParaRPr sz="1550" b="0" i="0" u="none" strike="noStrike" cap="none">
              <a:solidFill>
                <a:schemeClr val="accent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550"/>
              <a:buFont typeface="Arial"/>
              <a:buNone/>
            </a:pPr>
            <a:endParaRPr sz="1550" b="0" i="0" u="none" strike="noStrike" cap="none">
              <a:solidFill>
                <a:schemeClr val="accent2"/>
              </a:solidFill>
              <a:latin typeface="Arial"/>
              <a:ea typeface="Arial"/>
              <a:cs typeface="Arial"/>
              <a:sym typeface="Arial"/>
            </a:endParaRPr>
          </a:p>
          <a:p>
            <a:pPr marL="457200" marR="0" lvl="0" indent="-320675" algn="l" rtl="0">
              <a:lnSpc>
                <a:spcPct val="115000"/>
              </a:lnSpc>
              <a:spcBef>
                <a:spcPts val="0"/>
              </a:spcBef>
              <a:spcAft>
                <a:spcPts val="0"/>
              </a:spcAft>
              <a:buClr>
                <a:schemeClr val="accent2"/>
              </a:buClr>
              <a:buSzPts val="1450"/>
              <a:buFont typeface="Arial"/>
              <a:buChar char="●"/>
            </a:pPr>
            <a:r>
              <a:rPr lang="en-IN" sz="1450" b="0" i="0" u="none" strike="noStrike" cap="none">
                <a:solidFill>
                  <a:schemeClr val="accent2"/>
                </a:solidFill>
                <a:latin typeface="Arial"/>
                <a:ea typeface="Arial"/>
                <a:cs typeface="Arial"/>
                <a:sym typeface="Arial"/>
              </a:rPr>
              <a:t> </a:t>
            </a:r>
            <a:r>
              <a:rPr lang="en-IN" sz="1550" b="0" i="0" u="none" strike="noStrike" cap="none">
                <a:solidFill>
                  <a:schemeClr val="accent2"/>
                </a:solidFill>
                <a:latin typeface="Arial"/>
                <a:ea typeface="Arial"/>
                <a:cs typeface="Arial"/>
                <a:sym typeface="Arial"/>
              </a:rPr>
              <a:t>Average_daily_rate is slightly correlated with Total_members, which makes sense as more no. of people means more revenue, therefore more Average_daily_rate.</a:t>
            </a:r>
            <a:endParaRPr sz="2300" b="0" i="0" u="none" strike="noStrike" cap="none">
              <a:solidFill>
                <a:schemeClr val="dk2"/>
              </a:solidFill>
              <a:latin typeface="Arial"/>
              <a:ea typeface="Arial"/>
              <a:cs typeface="Arial"/>
              <a:sym typeface="Arial"/>
            </a:endParaRPr>
          </a:p>
          <a:p>
            <a:pPr marL="457200" marR="0" lvl="0" indent="-228600" algn="l" rtl="0">
              <a:lnSpc>
                <a:spcPct val="115000"/>
              </a:lnSpc>
              <a:spcBef>
                <a:spcPts val="0"/>
              </a:spcBef>
              <a:spcAft>
                <a:spcPts val="0"/>
              </a:spcAft>
              <a:buClr>
                <a:srgbClr val="000000"/>
              </a:buClr>
              <a:buSzPts val="2100"/>
              <a:buFont typeface="Arial"/>
              <a:buNone/>
            </a:pPr>
            <a:endParaRPr sz="2100" b="0" i="0" u="none" strike="noStrike" cap="non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title"/>
          </p:nvPr>
        </p:nvSpPr>
        <p:spPr>
          <a:xfrm>
            <a:off x="311700" y="66350"/>
            <a:ext cx="754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a:t>14.Customer type and  car parking details</a:t>
            </a:r>
            <a:endParaRPr sz="2500"/>
          </a:p>
        </p:txBody>
      </p:sp>
      <p:sp>
        <p:nvSpPr>
          <p:cNvPr id="222" name="Google Shape;222;p24"/>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p:txBody>
      </p:sp>
      <p:pic>
        <p:nvPicPr>
          <p:cNvPr id="223" name="Google Shape;223;p24" descr="Costomer type n car parking.png"/>
          <p:cNvPicPr preferRelativeResize="0"/>
          <p:nvPr/>
        </p:nvPicPr>
        <p:blipFill rotWithShape="1">
          <a:blip r:embed="rId3">
            <a:alphaModFix/>
          </a:blip>
          <a:srcRect/>
          <a:stretch/>
        </p:blipFill>
        <p:spPr>
          <a:xfrm>
            <a:off x="568000" y="711478"/>
            <a:ext cx="7636350" cy="3281725"/>
          </a:xfrm>
          <a:prstGeom prst="rect">
            <a:avLst/>
          </a:prstGeom>
          <a:noFill/>
          <a:ln>
            <a:noFill/>
          </a:ln>
        </p:spPr>
      </p:pic>
      <p:sp>
        <p:nvSpPr>
          <p:cNvPr id="224" name="Google Shape;224;p24"/>
          <p:cNvSpPr/>
          <p:nvPr/>
        </p:nvSpPr>
        <p:spPr>
          <a:xfrm>
            <a:off x="1748722" y="3991025"/>
            <a:ext cx="6311400" cy="923289"/>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Clr>
                <a:srgbClr val="000000"/>
              </a:buClr>
              <a:buSzPts val="1800"/>
              <a:buFont typeface="Arial"/>
              <a:buChar char="●"/>
            </a:pPr>
            <a:r>
              <a:rPr lang="en-IN" sz="1800" b="0" i="0" u="none" strike="noStrike" cap="none" dirty="0">
                <a:solidFill>
                  <a:srgbClr val="000000"/>
                </a:solidFill>
                <a:latin typeface="Arial"/>
                <a:ea typeface="Arial"/>
                <a:cs typeface="Arial"/>
                <a:sym typeface="Arial"/>
              </a:rPr>
              <a:t>There are 4 types of Customer. Out of them most are 'Transient Type"</a:t>
            </a:r>
            <a:endParaRPr sz="18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IN" sz="1800" b="0" i="0" u="none" strike="noStrike" cap="none" dirty="0">
                <a:solidFill>
                  <a:srgbClr val="000000"/>
                </a:solidFill>
                <a:latin typeface="Arial"/>
                <a:ea typeface="Arial"/>
                <a:cs typeface="Arial"/>
                <a:sym typeface="Arial"/>
              </a:rPr>
              <a:t>only 8% people require parking spaces</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217025" y="76875"/>
            <a:ext cx="7629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a:t>15.Bookings on weekends and weekdays</a:t>
            </a:r>
            <a:endParaRPr sz="2500"/>
          </a:p>
        </p:txBody>
      </p:sp>
      <p:sp>
        <p:nvSpPr>
          <p:cNvPr id="230" name="Google Shape;230;p25"/>
          <p:cNvSpPr txBox="1">
            <a:spLocks noGrp="1"/>
          </p:cNvSpPr>
          <p:nvPr>
            <p:ph type="body" idx="1"/>
          </p:nvPr>
        </p:nvSpPr>
        <p:spPr>
          <a:xfrm>
            <a:off x="311700" y="1152475"/>
            <a:ext cx="8520600" cy="28656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Clr>
                <a:schemeClr val="accent2"/>
              </a:buClr>
              <a:buSzPts val="1800"/>
              <a:buChar char="●"/>
            </a:pPr>
            <a:r>
              <a:rPr lang="en-IN">
                <a:solidFill>
                  <a:schemeClr val="accent2"/>
                </a:solidFill>
              </a:rPr>
              <a:t>We observed:- City hotels have more number of stays irrespective of week or weekend stays.</a:t>
            </a:r>
            <a:endParaRPr>
              <a:solidFill>
                <a:schemeClr val="accent2"/>
              </a:solidFill>
            </a:endParaRPr>
          </a:p>
        </p:txBody>
      </p:sp>
      <p:pic>
        <p:nvPicPr>
          <p:cNvPr id="231" name="Google Shape;231;p25"/>
          <p:cNvPicPr preferRelativeResize="0"/>
          <p:nvPr/>
        </p:nvPicPr>
        <p:blipFill rotWithShape="1">
          <a:blip r:embed="rId3">
            <a:alphaModFix/>
          </a:blip>
          <a:srcRect/>
          <a:stretch/>
        </p:blipFill>
        <p:spPr>
          <a:xfrm>
            <a:off x="217025" y="123804"/>
            <a:ext cx="8520600" cy="3649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174975" y="874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dirty="0"/>
              <a:t>16.Special requests service offered by hotels</a:t>
            </a:r>
            <a:endParaRPr sz="2500" dirty="0"/>
          </a:p>
        </p:txBody>
      </p:sp>
      <p:sp>
        <p:nvSpPr>
          <p:cNvPr id="237" name="Google Shape;237;p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lang="en-US" dirty="0"/>
          </a:p>
          <a:p>
            <a:pPr marL="457200" lvl="0" indent="-342900" algn="l" rtl="0">
              <a:lnSpc>
                <a:spcPct val="115000"/>
              </a:lnSpc>
              <a:spcBef>
                <a:spcPts val="0"/>
              </a:spcBef>
              <a:spcAft>
                <a:spcPts val="0"/>
              </a:spcAft>
              <a:buClr>
                <a:schemeClr val="accent2"/>
              </a:buClr>
              <a:buSzPts val="1800"/>
              <a:buChar char="●"/>
            </a:pPr>
            <a:r>
              <a:rPr lang="en-US" dirty="0">
                <a:solidFill>
                  <a:schemeClr val="accent2"/>
                </a:solidFill>
              </a:rPr>
              <a:t>We observed City hotels have more no. of special requests. Most of them ask for only 1 special request.</a:t>
            </a:r>
          </a:p>
        </p:txBody>
      </p:sp>
      <p:pic>
        <p:nvPicPr>
          <p:cNvPr id="5" name="Picture 2">
            <a:extLst>
              <a:ext uri="{FF2B5EF4-FFF2-40B4-BE49-F238E27FC236}">
                <a16:creationId xmlns:a16="http://schemas.microsoft.com/office/drawing/2014/main" id="{F707CC98-08BE-DBD5-74D2-1BB8CB1E5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828" y="60329"/>
            <a:ext cx="4969648" cy="41270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title"/>
          </p:nvPr>
        </p:nvSpPr>
        <p:spPr>
          <a:xfrm>
            <a:off x="206600" y="979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a:t>17. Average_daily_rate month-wise</a:t>
            </a:r>
            <a:endParaRPr sz="2500"/>
          </a:p>
        </p:txBody>
      </p:sp>
      <p:sp>
        <p:nvSpPr>
          <p:cNvPr id="244" name="Google Shape;244;p27"/>
          <p:cNvSpPr txBox="1">
            <a:spLocks noGrp="1"/>
          </p:cNvSpPr>
          <p:nvPr>
            <p:ph type="body" idx="1"/>
          </p:nvPr>
        </p:nvSpPr>
        <p:spPr>
          <a:xfrm>
            <a:off x="206600" y="1152475"/>
            <a:ext cx="8520600" cy="30831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IN">
                <a:solidFill>
                  <a:schemeClr val="accent2"/>
                </a:solidFill>
              </a:rPr>
              <a:t>We observed:</a:t>
            </a:r>
            <a:r>
              <a:rPr lang="en-IN"/>
              <a:t> </a:t>
            </a:r>
            <a:r>
              <a:rPr lang="en-IN">
                <a:solidFill>
                  <a:schemeClr val="accent2"/>
                </a:solidFill>
              </a:rPr>
              <a:t>For resort hotels, the average daily rate is more expensive during August,July and September.</a:t>
            </a:r>
            <a:endParaRPr/>
          </a:p>
          <a:p>
            <a:pPr marL="457200" lvl="0" indent="-342900" algn="l" rtl="0">
              <a:lnSpc>
                <a:spcPct val="115000"/>
              </a:lnSpc>
              <a:spcBef>
                <a:spcPts val="0"/>
              </a:spcBef>
              <a:spcAft>
                <a:spcPts val="0"/>
              </a:spcAft>
              <a:buClr>
                <a:schemeClr val="accent2"/>
              </a:buClr>
              <a:buSzPts val="1800"/>
              <a:buChar char="●"/>
            </a:pPr>
            <a:r>
              <a:rPr lang="en-IN">
                <a:solidFill>
                  <a:schemeClr val="accent2"/>
                </a:solidFill>
              </a:rPr>
              <a:t>For city hotels, the average daily rate is more expensive during August, July, June and May.</a:t>
            </a:r>
            <a:endParaRPr/>
          </a:p>
          <a:p>
            <a:pPr marL="457200" lvl="0" indent="-228600" algn="l" rtl="0">
              <a:lnSpc>
                <a:spcPct val="115000"/>
              </a:lnSpc>
              <a:spcBef>
                <a:spcPts val="0"/>
              </a:spcBef>
              <a:spcAft>
                <a:spcPts val="0"/>
              </a:spcAft>
              <a:buSzPts val="1800"/>
              <a:buNone/>
            </a:pPr>
            <a:endParaRPr>
              <a:solidFill>
                <a:schemeClr val="accent2"/>
              </a:solidFill>
            </a:endParaRPr>
          </a:p>
        </p:txBody>
      </p:sp>
      <p:pic>
        <p:nvPicPr>
          <p:cNvPr id="245" name="Google Shape;245;p27" descr="adr month wise.png"/>
          <p:cNvPicPr preferRelativeResize="0"/>
          <p:nvPr/>
        </p:nvPicPr>
        <p:blipFill rotWithShape="1">
          <a:blip r:embed="rId3">
            <a:alphaModFix/>
          </a:blip>
          <a:srcRect/>
          <a:stretch/>
        </p:blipFill>
        <p:spPr>
          <a:xfrm>
            <a:off x="687598" y="537913"/>
            <a:ext cx="6416799" cy="287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185475" y="874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t>1</a:t>
            </a:r>
            <a:r>
              <a:rPr lang="en-IN" sz="2500"/>
              <a:t>8.Average_daily_price per person</a:t>
            </a:r>
            <a:endParaRPr sz="2500"/>
          </a:p>
        </p:txBody>
      </p:sp>
      <p:sp>
        <p:nvSpPr>
          <p:cNvPr id="251" name="Google Shape;251;p28"/>
          <p:cNvSpPr txBox="1">
            <a:spLocks noGrp="1"/>
          </p:cNvSpPr>
          <p:nvPr>
            <p:ph type="body" idx="1"/>
          </p:nvPr>
        </p:nvSpPr>
        <p:spPr>
          <a:xfrm>
            <a:off x="311700" y="1152475"/>
            <a:ext cx="8520600" cy="27603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endParaRPr/>
          </a:p>
          <a:p>
            <a:pPr marL="457200" lvl="0" indent="-342900" algn="l" rtl="0">
              <a:lnSpc>
                <a:spcPct val="115000"/>
              </a:lnSpc>
              <a:spcBef>
                <a:spcPts val="0"/>
              </a:spcBef>
              <a:spcAft>
                <a:spcPts val="0"/>
              </a:spcAft>
              <a:buSzPts val="1800"/>
              <a:buChar char="●"/>
            </a:pPr>
            <a:r>
              <a:rPr lang="en-IN"/>
              <a:t>       </a:t>
            </a:r>
            <a:r>
              <a:rPr lang="en-IN">
                <a:solidFill>
                  <a:schemeClr val="accent2"/>
                </a:solidFill>
              </a:rPr>
              <a:t>Prices of resort hotel are much higher.</a:t>
            </a:r>
            <a:endParaRPr>
              <a:solidFill>
                <a:schemeClr val="accent2"/>
              </a:solidFill>
            </a:endParaRPr>
          </a:p>
          <a:p>
            <a:pPr marL="457200" lvl="0" indent="0" algn="l" rtl="0">
              <a:lnSpc>
                <a:spcPct val="115000"/>
              </a:lnSpc>
              <a:spcBef>
                <a:spcPts val="0"/>
              </a:spcBef>
              <a:spcAft>
                <a:spcPts val="0"/>
              </a:spcAft>
              <a:buSzPts val="1800"/>
              <a:buNone/>
            </a:pPr>
            <a:r>
              <a:rPr lang="en-IN">
                <a:solidFill>
                  <a:schemeClr val="accent2"/>
                </a:solidFill>
              </a:rPr>
              <a:t>       Prices of city hotel do not fluctuate that much.</a:t>
            </a:r>
            <a:endParaRPr/>
          </a:p>
          <a:p>
            <a:pPr marL="457200" lvl="0" indent="-228600" algn="l" rtl="0">
              <a:lnSpc>
                <a:spcPct val="115000"/>
              </a:lnSpc>
              <a:spcBef>
                <a:spcPts val="0"/>
              </a:spcBef>
              <a:spcAft>
                <a:spcPts val="0"/>
              </a:spcAft>
              <a:buSzPts val="1800"/>
              <a:buNone/>
            </a:pPr>
            <a:endParaRPr>
              <a:solidFill>
                <a:schemeClr val="accent2"/>
              </a:solidFill>
            </a:endParaRPr>
          </a:p>
        </p:txBody>
      </p:sp>
      <p:pic>
        <p:nvPicPr>
          <p:cNvPr id="5" name="Google Shape;268;p28">
            <a:extLst>
              <a:ext uri="{FF2B5EF4-FFF2-40B4-BE49-F238E27FC236}">
                <a16:creationId xmlns:a16="http://schemas.microsoft.com/office/drawing/2014/main" id="{0398335A-03AE-BAAB-BE1C-14B30E7BC5AC}"/>
              </a:ext>
            </a:extLst>
          </p:cNvPr>
          <p:cNvPicPr preferRelativeResize="0"/>
          <p:nvPr/>
        </p:nvPicPr>
        <p:blipFill>
          <a:blip r:embed="rId3">
            <a:alphaModFix/>
          </a:blip>
          <a:stretch>
            <a:fillRect/>
          </a:stretch>
        </p:blipFill>
        <p:spPr>
          <a:xfrm>
            <a:off x="549669" y="160825"/>
            <a:ext cx="7562490" cy="34678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311700" y="8846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500" dirty="0"/>
              <a:t>Conclusion</a:t>
            </a:r>
            <a:endParaRPr sz="2500" dirty="0"/>
          </a:p>
        </p:txBody>
      </p:sp>
      <p:sp>
        <p:nvSpPr>
          <p:cNvPr id="266" name="Google Shape;266;p30"/>
          <p:cNvSpPr txBox="1">
            <a:spLocks noGrp="1"/>
          </p:cNvSpPr>
          <p:nvPr>
            <p:ph type="body" idx="1"/>
          </p:nvPr>
        </p:nvSpPr>
        <p:spPr>
          <a:xfrm>
            <a:off x="379562" y="863550"/>
            <a:ext cx="8452738" cy="4099514"/>
          </a:xfrm>
          <a:prstGeom prst="rect">
            <a:avLst/>
          </a:prstGeom>
          <a:noFill/>
          <a:ln>
            <a:noFill/>
          </a:ln>
        </p:spPr>
        <p:txBody>
          <a:bodyPr spcFirstLastPara="1" wrap="square" lIns="91425" tIns="91425" rIns="91425" bIns="91425" anchor="t" anchorCtr="0">
            <a:noAutofit/>
          </a:bodyPr>
          <a:lstStyle/>
          <a:p>
            <a:pPr marL="457200" marR="152400" lvl="0" indent="-317500" algn="just" rtl="0">
              <a:lnSpc>
                <a:spcPct val="145000"/>
              </a:lnSpc>
              <a:spcBef>
                <a:spcPts val="0"/>
              </a:spcBef>
              <a:spcAft>
                <a:spcPts val="0"/>
              </a:spcAft>
              <a:buClr>
                <a:srgbClr val="24292F"/>
              </a:buClr>
              <a:buSzPts val="1400"/>
              <a:buChar char="●"/>
            </a:pPr>
            <a:r>
              <a:rPr lang="en-US" sz="1400" b="1" dirty="0">
                <a:solidFill>
                  <a:srgbClr val="24292F"/>
                </a:solidFill>
              </a:rPr>
              <a:t>Around 61% bookings are for City hotel and 39% bookings are for Resort hotel, therefore City Hotel is busier than Resort Hotel.</a:t>
            </a:r>
          </a:p>
          <a:p>
            <a:pPr marL="457200" marR="152400" lvl="0" indent="-317500" algn="just" rtl="0">
              <a:lnSpc>
                <a:spcPct val="145000"/>
              </a:lnSpc>
              <a:spcBef>
                <a:spcPts val="0"/>
              </a:spcBef>
              <a:spcAft>
                <a:spcPts val="0"/>
              </a:spcAft>
              <a:buClr>
                <a:srgbClr val="24292F"/>
              </a:buClr>
              <a:buSzPts val="1400"/>
              <a:buChar char="●"/>
            </a:pPr>
            <a:r>
              <a:rPr lang="en-US" sz="1400" b="1" dirty="0">
                <a:solidFill>
                  <a:schemeClr val="accent2"/>
                </a:solidFill>
              </a:rPr>
              <a:t>The majority of guests come from western Europe countries. We should spend a</a:t>
            </a:r>
            <a:r>
              <a:rPr lang="en-US" sz="1400" b="1" dirty="0"/>
              <a:t> </a:t>
            </a:r>
            <a:r>
              <a:rPr lang="en-US" sz="1400" b="1" dirty="0">
                <a:solidFill>
                  <a:schemeClr val="accent2"/>
                </a:solidFill>
              </a:rPr>
              <a:t>significant amount of our budget on those area.</a:t>
            </a:r>
          </a:p>
          <a:p>
            <a:pPr marL="457200" marR="152400" lvl="0" indent="-317500" algn="just" rtl="0">
              <a:lnSpc>
                <a:spcPct val="145000"/>
              </a:lnSpc>
              <a:spcBef>
                <a:spcPts val="0"/>
              </a:spcBef>
              <a:spcAft>
                <a:spcPts val="0"/>
              </a:spcAft>
              <a:buClr>
                <a:srgbClr val="24292F"/>
              </a:buClr>
              <a:buSzPts val="1400"/>
              <a:buChar char="●"/>
            </a:pPr>
            <a:r>
              <a:rPr lang="en-US" sz="1400" b="1" dirty="0">
                <a:solidFill>
                  <a:srgbClr val="24292F"/>
                </a:solidFill>
              </a:rPr>
              <a:t>July- August are the busiest and profitable months for both of hotels.</a:t>
            </a:r>
          </a:p>
          <a:p>
            <a:pPr marL="457200" marR="152400" lvl="0" indent="-317500" algn="just" rtl="0">
              <a:lnSpc>
                <a:spcPct val="145000"/>
              </a:lnSpc>
              <a:spcBef>
                <a:spcPts val="0"/>
              </a:spcBef>
              <a:spcAft>
                <a:spcPts val="0"/>
              </a:spcAft>
              <a:buClr>
                <a:srgbClr val="24292F"/>
              </a:buClr>
              <a:buSzPts val="1400"/>
              <a:buChar char="●"/>
            </a:pPr>
            <a:r>
              <a:rPr lang="en-US" sz="1400" b="1" dirty="0">
                <a:solidFill>
                  <a:srgbClr val="24292F"/>
                </a:solidFill>
              </a:rPr>
              <a:t>Couples are the most common guests for hotels, hence hotels can plan services according to couples needs to increase revenue.</a:t>
            </a:r>
            <a:endParaRPr lang="en-US" sz="1400" b="1" dirty="0"/>
          </a:p>
          <a:p>
            <a:pPr marL="457200" marR="152400" lvl="0" indent="-317500" algn="just" rtl="0">
              <a:lnSpc>
                <a:spcPct val="145000"/>
              </a:lnSpc>
              <a:spcBef>
                <a:spcPts val="0"/>
              </a:spcBef>
              <a:spcAft>
                <a:spcPts val="0"/>
              </a:spcAft>
              <a:buClr>
                <a:srgbClr val="24292F"/>
              </a:buClr>
              <a:buSzPts val="1400"/>
              <a:buChar char="●"/>
            </a:pPr>
            <a:r>
              <a:rPr lang="en-US" sz="1400" b="1" dirty="0">
                <a:solidFill>
                  <a:schemeClr val="accent2"/>
                </a:solidFill>
              </a:rPr>
              <a:t>July and August month have high Average daily price per person for resort hotel.</a:t>
            </a:r>
            <a:endParaRPr lang="en-US" sz="1400" b="1" dirty="0"/>
          </a:p>
          <a:p>
            <a:pPr marL="457200" lvl="0" indent="-317500" algn="just" rtl="0">
              <a:spcBef>
                <a:spcPts val="0"/>
              </a:spcBef>
              <a:spcAft>
                <a:spcPts val="0"/>
              </a:spcAft>
              <a:buClr>
                <a:srgbClr val="24292F"/>
              </a:buClr>
              <a:buSzPts val="1400"/>
              <a:buChar char="●"/>
            </a:pPr>
            <a:r>
              <a:rPr lang="en-US" sz="1400" b="1" dirty="0">
                <a:solidFill>
                  <a:schemeClr val="accent2"/>
                </a:solidFill>
              </a:rPr>
              <a:t>Most common stay length is less than 4 days and generally people prefer City hotel for short stay, but for long stays, Resort Hotel is preferred.</a:t>
            </a:r>
          </a:p>
          <a:p>
            <a:pPr marL="457200" lvl="0" indent="-317500" algn="just" rtl="0">
              <a:spcBef>
                <a:spcPts val="0"/>
              </a:spcBef>
              <a:spcAft>
                <a:spcPts val="0"/>
              </a:spcAft>
              <a:buClr>
                <a:srgbClr val="24292F"/>
              </a:buClr>
              <a:buSzPts val="1400"/>
              <a:buChar char="●"/>
            </a:pPr>
            <a:r>
              <a:rPr lang="en-US" sz="1400" b="1" dirty="0" err="1">
                <a:solidFill>
                  <a:schemeClr val="accent2"/>
                </a:solidFill>
              </a:rPr>
              <a:t>November,December</a:t>
            </a:r>
            <a:r>
              <a:rPr lang="en-US" sz="1400" b="1" dirty="0">
                <a:solidFill>
                  <a:schemeClr val="accent2"/>
                </a:solidFill>
              </a:rPr>
              <a:t>, February And January are the months which has less booking this period you can get rooms with less average daily rate. </a:t>
            </a:r>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Char char="●"/>
            </a:pPr>
            <a:r>
              <a:rPr lang="en-IN" dirty="0"/>
              <a:t>)</a:t>
            </a:r>
            <a:endParaRPr dirty="0"/>
          </a:p>
          <a:p>
            <a:pPr marL="457200" lvl="0" indent="-342900" algn="l" rtl="0">
              <a:lnSpc>
                <a:spcPct val="115000"/>
              </a:lnSpc>
              <a:spcBef>
                <a:spcPts val="0"/>
              </a:spcBef>
              <a:spcAft>
                <a:spcPts val="0"/>
              </a:spcAft>
              <a:buSzPts val="1800"/>
              <a:buNone/>
            </a:pPr>
            <a:endParaRPr dirty="0">
              <a:solidFill>
                <a:schemeClr val="accent2"/>
              </a:solidFill>
            </a:endParaRPr>
          </a:p>
          <a:p>
            <a:pPr marL="457200" lvl="0" indent="-342900" algn="l" rtl="0">
              <a:lnSpc>
                <a:spcPct val="115000"/>
              </a:lnSpc>
              <a:spcBef>
                <a:spcPts val="0"/>
              </a:spcBef>
              <a:spcAft>
                <a:spcPts val="0"/>
              </a:spcAft>
              <a:buSzPts val="1800"/>
              <a:buNone/>
            </a:pPr>
            <a:endParaRPr dirty="0">
              <a:solidFill>
                <a:schemeClr val="accen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604E-B857-9387-B93D-A319625D571C}"/>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48EE3EE1-09C6-A6FB-61CE-04BBC5AA1153}"/>
              </a:ext>
            </a:extLst>
          </p:cNvPr>
          <p:cNvSpPr>
            <a:spLocks noGrp="1"/>
          </p:cNvSpPr>
          <p:nvPr>
            <p:ph type="body" idx="1"/>
          </p:nvPr>
        </p:nvSpPr>
        <p:spPr/>
        <p:txBody>
          <a:bodyPr/>
          <a:lstStyle/>
          <a:p>
            <a:pPr>
              <a:buClr>
                <a:schemeClr val="accent2"/>
              </a:buClr>
              <a:buFont typeface="Wingdings" panose="05000000000000000000" pitchFamily="2" charset="2"/>
              <a:buChar char="§"/>
            </a:pPr>
            <a:endParaRPr lang="en-IN" u="sng" dirty="0">
              <a:solidFill>
                <a:schemeClr val="accent2"/>
              </a:solidFill>
              <a:hlinkClick r:id="rId2"/>
            </a:endParaRPr>
          </a:p>
          <a:p>
            <a:pPr>
              <a:buClr>
                <a:schemeClr val="accent2"/>
              </a:buClr>
              <a:buFont typeface="Wingdings" panose="05000000000000000000" pitchFamily="2" charset="2"/>
              <a:buChar char="q"/>
            </a:pPr>
            <a:r>
              <a:rPr lang="en-IN" u="sng" dirty="0">
                <a:solidFill>
                  <a:schemeClr val="accent2"/>
                </a:solidFill>
                <a:hlinkClick r:id="rId2"/>
              </a:rPr>
              <a:t>https://pandas.pydata.org/pandas-docs/stable/index.html</a:t>
            </a:r>
            <a:endParaRPr lang="en-IN" u="sng" dirty="0">
              <a:solidFill>
                <a:schemeClr val="accent2"/>
              </a:solidFill>
            </a:endParaRPr>
          </a:p>
          <a:p>
            <a:pPr>
              <a:buClr>
                <a:schemeClr val="accent2"/>
              </a:buClr>
              <a:buFont typeface="Wingdings" panose="05000000000000000000" pitchFamily="2" charset="2"/>
              <a:buChar char="q"/>
            </a:pPr>
            <a:r>
              <a:rPr lang="en-IN" u="sng" dirty="0">
                <a:solidFill>
                  <a:schemeClr val="accent5"/>
                </a:solidFill>
                <a:hlinkClick r:id="rId3"/>
              </a:rPr>
              <a:t>https://seaborn.pydata.org/</a:t>
            </a:r>
            <a:endParaRPr lang="en-IN" u="sng" dirty="0">
              <a:solidFill>
                <a:schemeClr val="accent5"/>
              </a:solidFill>
            </a:endParaRPr>
          </a:p>
          <a:p>
            <a:pPr>
              <a:buClr>
                <a:schemeClr val="accent2"/>
              </a:buClr>
              <a:buFont typeface="Wingdings" panose="05000000000000000000" pitchFamily="2" charset="2"/>
              <a:buChar char="q"/>
            </a:pPr>
            <a:r>
              <a:rPr lang="en-IN" u="sng" dirty="0">
                <a:solidFill>
                  <a:schemeClr val="accent5"/>
                </a:solidFill>
              </a:rPr>
              <a:t>Lectures by </a:t>
            </a:r>
            <a:r>
              <a:rPr lang="en-IN" u="sng" dirty="0" err="1">
                <a:solidFill>
                  <a:schemeClr val="accent5"/>
                </a:solidFill>
              </a:rPr>
              <a:t>Almabetter</a:t>
            </a:r>
            <a:endParaRPr lang="en-IN" u="sng" dirty="0">
              <a:solidFill>
                <a:schemeClr val="accent5"/>
              </a:solidFill>
            </a:endParaRPr>
          </a:p>
          <a:p>
            <a:pPr>
              <a:buClr>
                <a:schemeClr val="accent2"/>
              </a:buClr>
              <a:buFont typeface="Wingdings" panose="05000000000000000000" pitchFamily="2" charset="2"/>
              <a:buChar char="q"/>
            </a:pPr>
            <a:r>
              <a:rPr lang="en-IN" u="sng" dirty="0">
                <a:solidFill>
                  <a:schemeClr val="accent2"/>
                </a:solidFill>
                <a:hlinkClick r:id="rId4"/>
              </a:rPr>
              <a:t>https://www.geeksforgeeks.org/matplotlib-tutorial/?ref=lbp</a:t>
            </a:r>
            <a:endParaRPr lang="en-IN" u="sng" dirty="0">
              <a:solidFill>
                <a:schemeClr val="accent5"/>
              </a:solidFill>
            </a:endParaRPr>
          </a:p>
          <a:p>
            <a:pPr>
              <a:buClr>
                <a:schemeClr val="accent2"/>
              </a:buClr>
              <a:buFont typeface="Wingdings" panose="05000000000000000000" pitchFamily="2" charset="2"/>
              <a:buChar char="q"/>
            </a:pPr>
            <a:r>
              <a:rPr lang="en-IN" u="sng" dirty="0">
                <a:solidFill>
                  <a:schemeClr val="accent5"/>
                </a:solidFill>
                <a:hlinkClick r:id="rId5"/>
              </a:rPr>
              <a:t>https://matplotlib.org/</a:t>
            </a:r>
            <a:endParaRPr lang="en-IN" u="sng" dirty="0">
              <a:solidFill>
                <a:schemeClr val="accent5"/>
              </a:solidFill>
            </a:endParaRPr>
          </a:p>
          <a:p>
            <a:pPr>
              <a:buClr>
                <a:schemeClr val="accent2"/>
              </a:buClr>
              <a:buFont typeface="Wingdings" panose="05000000000000000000" pitchFamily="2" charset="2"/>
              <a:buChar char="q"/>
            </a:pPr>
            <a:r>
              <a:rPr lang="en-IN" u="sng" dirty="0">
                <a:solidFill>
                  <a:schemeClr val="accent5"/>
                </a:solidFill>
                <a:hlinkClick r:id="rId6"/>
              </a:rPr>
              <a:t>https://numpy.org/doc/</a:t>
            </a:r>
            <a:endParaRPr lang="en-IN" u="sng" dirty="0">
              <a:solidFill>
                <a:schemeClr val="accent5"/>
              </a:solidFill>
            </a:endParaRPr>
          </a:p>
        </p:txBody>
      </p:sp>
    </p:spTree>
    <p:extLst>
      <p:ext uri="{BB962C8B-B14F-4D97-AF65-F5344CB8AC3E}">
        <p14:creationId xmlns:p14="http://schemas.microsoft.com/office/powerpoint/2010/main" val="71358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t>Algorithm/Steps followed </a:t>
            </a:r>
            <a:endParaRPr dirty="0"/>
          </a:p>
        </p:txBody>
      </p:sp>
      <p:sp>
        <p:nvSpPr>
          <p:cNvPr id="79" name="Google Shape;79;p4"/>
          <p:cNvSpPr txBox="1">
            <a:spLocks noGrp="1"/>
          </p:cNvSpPr>
          <p:nvPr>
            <p:ph idx="1"/>
          </p:nvPr>
        </p:nvSpPr>
        <p:spPr>
          <a:xfrm>
            <a:off x="311700" y="12820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lt1"/>
              </a:buClr>
              <a:buSzPts val="1800"/>
              <a:buChar char="●"/>
            </a:pPr>
            <a:r>
              <a:rPr lang="en-IN" dirty="0"/>
              <a:t>Importing necessary packages and libraries.</a:t>
            </a:r>
            <a:endParaRPr dirty="0"/>
          </a:p>
          <a:p>
            <a:pPr marL="457200" lvl="0" indent="-342900" algn="l" rtl="0">
              <a:lnSpc>
                <a:spcPct val="115000"/>
              </a:lnSpc>
              <a:spcBef>
                <a:spcPts val="0"/>
              </a:spcBef>
              <a:spcAft>
                <a:spcPts val="0"/>
              </a:spcAft>
              <a:buClr>
                <a:schemeClr val="lt1"/>
              </a:buClr>
              <a:buSzPts val="1800"/>
              <a:buChar char="●"/>
            </a:pPr>
            <a:r>
              <a:rPr lang="en-IN" dirty="0"/>
              <a:t>Mount the drive in </a:t>
            </a:r>
            <a:r>
              <a:rPr lang="en-IN" dirty="0" err="1"/>
              <a:t>colab</a:t>
            </a:r>
            <a:r>
              <a:rPr lang="en-IN" dirty="0"/>
              <a:t> and read the .csv file.</a:t>
            </a:r>
            <a:endParaRPr dirty="0"/>
          </a:p>
          <a:p>
            <a:pPr marL="457200" lvl="0" indent="-342900" algn="l" rtl="0">
              <a:lnSpc>
                <a:spcPct val="115000"/>
              </a:lnSpc>
              <a:spcBef>
                <a:spcPts val="0"/>
              </a:spcBef>
              <a:spcAft>
                <a:spcPts val="0"/>
              </a:spcAft>
              <a:buClr>
                <a:schemeClr val="lt1"/>
              </a:buClr>
              <a:buSzPts val="1800"/>
              <a:buChar char="●"/>
            </a:pPr>
            <a:r>
              <a:rPr lang="en-IN" dirty="0"/>
              <a:t>Analysing the data sheet.</a:t>
            </a:r>
            <a:endParaRPr dirty="0"/>
          </a:p>
          <a:p>
            <a:pPr marL="457200" lvl="0" indent="-342900" algn="l" rtl="0">
              <a:lnSpc>
                <a:spcPct val="115000"/>
              </a:lnSpc>
              <a:spcBef>
                <a:spcPts val="0"/>
              </a:spcBef>
              <a:spcAft>
                <a:spcPts val="0"/>
              </a:spcAft>
              <a:buClr>
                <a:schemeClr val="lt1"/>
              </a:buClr>
              <a:buSzPts val="1800"/>
              <a:buChar char="●"/>
            </a:pPr>
            <a:r>
              <a:rPr lang="en-IN" dirty="0"/>
              <a:t>Removing null/NAN/duplicate rows.</a:t>
            </a:r>
            <a:endParaRPr dirty="0"/>
          </a:p>
          <a:p>
            <a:pPr marL="457200" lvl="0" indent="-342900" algn="l" rtl="0">
              <a:lnSpc>
                <a:spcPct val="115000"/>
              </a:lnSpc>
              <a:spcBef>
                <a:spcPts val="0"/>
              </a:spcBef>
              <a:spcAft>
                <a:spcPts val="0"/>
              </a:spcAft>
              <a:buClr>
                <a:schemeClr val="lt1"/>
              </a:buClr>
              <a:buSzPts val="1800"/>
              <a:buChar char="●"/>
            </a:pPr>
            <a:r>
              <a:rPr lang="en-IN" dirty="0"/>
              <a:t>Fixing the outliers.</a:t>
            </a:r>
            <a:endParaRPr dirty="0"/>
          </a:p>
          <a:p>
            <a:pPr marL="457200" lvl="0" indent="-342900" algn="l" rtl="0">
              <a:lnSpc>
                <a:spcPct val="115000"/>
              </a:lnSpc>
              <a:spcBef>
                <a:spcPts val="0"/>
              </a:spcBef>
              <a:spcAft>
                <a:spcPts val="0"/>
              </a:spcAft>
              <a:buClr>
                <a:schemeClr val="lt1"/>
              </a:buClr>
              <a:buSzPts val="1800"/>
              <a:buChar char="●"/>
            </a:pPr>
            <a:r>
              <a:rPr lang="en-IN" dirty="0"/>
              <a:t>Drop certain columns/combined certain columns to make our data sheet free Avoid of any irrelevant data.</a:t>
            </a:r>
            <a:endParaRPr dirty="0"/>
          </a:p>
          <a:p>
            <a:pPr marL="457200" lvl="0" indent="-342900" algn="l" rtl="0">
              <a:lnSpc>
                <a:spcPct val="115000"/>
              </a:lnSpc>
              <a:spcBef>
                <a:spcPts val="0"/>
              </a:spcBef>
              <a:spcAft>
                <a:spcPts val="0"/>
              </a:spcAft>
              <a:buClr>
                <a:schemeClr val="lt1"/>
              </a:buClr>
              <a:buSzPts val="1800"/>
              <a:buChar char="●"/>
            </a:pPr>
            <a:r>
              <a:rPr lang="en-IN" dirty="0"/>
              <a:t>Applying the concept of Data Wrangling and Data Visualization such that we can analyse the data sheet and retrieve required information.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3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IN" sz="9600" dirty="0"/>
              <a:t>THANK YOU</a:t>
            </a:r>
            <a:endParaRPr sz="9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t>Problem Statement</a:t>
            </a:r>
            <a:endParaRPr/>
          </a:p>
        </p:txBody>
      </p:sp>
      <p:sp>
        <p:nvSpPr>
          <p:cNvPr id="85" name="Google Shape;85;p5"/>
          <p:cNvSpPr txBox="1">
            <a:spLocks noGrp="1"/>
          </p:cNvSpPr>
          <p:nvPr>
            <p:ph type="body" idx="1"/>
          </p:nvPr>
        </p:nvSpPr>
        <p:spPr>
          <a:xfrm>
            <a:off x="311700" y="1152475"/>
            <a:ext cx="8520600" cy="3745346"/>
          </a:xfrm>
          <a:prstGeom prst="rect">
            <a:avLst/>
          </a:prstGeom>
          <a:noFill/>
          <a:ln>
            <a:noFill/>
          </a:ln>
        </p:spPr>
        <p:txBody>
          <a:bodyPr spcFirstLastPara="1" wrap="square" lIns="91425" tIns="91425" rIns="91425" bIns="91425" anchor="t" anchorCtr="0">
            <a:noAutofit/>
          </a:bodyPr>
          <a:lstStyle/>
          <a:p>
            <a:pPr algn="l" rtl="0"/>
            <a:r>
              <a:rPr lang="en-US" b="1" dirty="0"/>
              <a:t>Are you curious about the best time of year to reserve a hotel room? Or how long you should stay to secure the lowest daily rate? What if you aimed to forecast whether a hotel would receive a significant number of special requests? This hotel booking dataset can provide the insights you need to answer these questions!</a:t>
            </a:r>
          </a:p>
          <a:p>
            <a:pPr algn="l" rtl="0"/>
            <a:endParaRPr lang="en-US" dirty="0"/>
          </a:p>
          <a:p>
            <a:pPr algn="l" rtl="0"/>
            <a:br>
              <a:rPr lang="en-US" dirty="0"/>
            </a:br>
            <a:r>
              <a:rPr lang="en-US" b="1" i="0" dirty="0">
                <a:solidFill>
                  <a:srgbClr val="000000"/>
                </a:solidFill>
                <a:effectLst/>
                <a:latin typeface="inherit"/>
              </a:rPr>
              <a:t>This dataset presents booking details for both a city hotel and a resort hotel, encompassing factors like booking date, duration of stay, number of adults, children, and infants, as well as available parking spaces, among other variables. It offers an opportunity to delve into questions regarding the optimal timing for booking, ideal length of stay for favorable daily rates, and prediction of whether a hotel is prone to receiving a disproportionately high volume of special requests. With personally identifying information excluded, analyzing this dataset can unveil crucial factors shaping booking trends. </a:t>
            </a:r>
          </a:p>
          <a:p>
            <a:br>
              <a:rPr lang="en-US" dirty="0"/>
            </a:br>
            <a:endParaRPr dirty="0">
              <a:solidFill>
                <a:schemeClr val="lt1"/>
              </a:solidFill>
              <a:highlight>
                <a:srgbClr val="80808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t>Description of columns</a:t>
            </a:r>
            <a:endParaRPr dirty="0"/>
          </a:p>
        </p:txBody>
      </p:sp>
      <p:sp>
        <p:nvSpPr>
          <p:cNvPr id="91" name="Google Shape;91;p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endParaRPr>
              <a:solidFill>
                <a:schemeClr val="accent2"/>
              </a:solidFill>
            </a:endParaRPr>
          </a:p>
        </p:txBody>
      </p:sp>
      <p:graphicFrame>
        <p:nvGraphicFramePr>
          <p:cNvPr id="92" name="Google Shape;92;p6"/>
          <p:cNvGraphicFramePr/>
          <p:nvPr>
            <p:extLst>
              <p:ext uri="{D42A27DB-BD31-4B8C-83A1-F6EECF244321}">
                <p14:modId xmlns:p14="http://schemas.microsoft.com/office/powerpoint/2010/main" val="1717986829"/>
              </p:ext>
            </p:extLst>
          </p:nvPr>
        </p:nvGraphicFramePr>
        <p:xfrm>
          <a:off x="231227" y="1198179"/>
          <a:ext cx="8565925" cy="3873180"/>
        </p:xfrm>
        <a:graphic>
          <a:graphicData uri="http://schemas.openxmlformats.org/drawingml/2006/table">
            <a:tbl>
              <a:tblPr firstRow="1" bandRow="1">
                <a:noFill/>
                <a:tableStyleId>{85126721-6EAF-4E12-80B0-B967872AB00E}</a:tableStyleId>
              </a:tblPr>
              <a:tblGrid>
                <a:gridCol w="3205650">
                  <a:extLst>
                    <a:ext uri="{9D8B030D-6E8A-4147-A177-3AD203B41FA5}">
                      <a16:colId xmlns:a16="http://schemas.microsoft.com/office/drawing/2014/main" val="20000"/>
                    </a:ext>
                  </a:extLst>
                </a:gridCol>
                <a:gridCol w="5360275">
                  <a:extLst>
                    <a:ext uri="{9D8B030D-6E8A-4147-A177-3AD203B41FA5}">
                      <a16:colId xmlns:a16="http://schemas.microsoft.com/office/drawing/2014/main" val="20001"/>
                    </a:ext>
                  </a:extLst>
                </a:gridCol>
              </a:tblGrid>
              <a:tr h="450125">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Column_name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Column_description</a:t>
                      </a:r>
                      <a:endParaRPr sz="1400" u="none" strike="noStrike" cap="none"/>
                    </a:p>
                  </a:txBody>
                  <a:tcPr marL="91450" marR="91450" marT="45725" marB="45725"/>
                </a:tc>
                <a:extLst>
                  <a:ext uri="{0D108BD9-81ED-4DB2-BD59-A6C34878D82A}">
                    <a16:rowId xmlns:a16="http://schemas.microsoft.com/office/drawing/2014/main" val="10000"/>
                  </a:ext>
                </a:extLst>
              </a:tr>
              <a:tr h="450125">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Hotel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Contain data values  hotel City ,Resort</a:t>
                      </a:r>
                      <a:endParaRPr sz="1400" u="none" strike="noStrike" cap="none"/>
                    </a:p>
                  </a:txBody>
                  <a:tcPr marL="91450" marR="91450" marT="45725" marB="45725"/>
                </a:tc>
                <a:extLst>
                  <a:ext uri="{0D108BD9-81ED-4DB2-BD59-A6C34878D82A}">
                    <a16:rowId xmlns:a16="http://schemas.microsoft.com/office/drawing/2014/main" val="10001"/>
                  </a:ext>
                </a:extLst>
              </a:tr>
              <a:tr h="450125">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is_canceled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Contains  </a:t>
                      </a:r>
                      <a:r>
                        <a:rPr lang="en-IN" sz="1400" u="none" strike="noStrike" cap="none" dirty="0" err="1"/>
                        <a:t>boolean</a:t>
                      </a:r>
                      <a:r>
                        <a:rPr lang="en-IN" sz="1400" u="none" strike="noStrike" cap="none" dirty="0"/>
                        <a:t> data values 0</a:t>
                      </a:r>
                      <a:r>
                        <a:rPr lang="en-IN" sz="1400" u="none" strike="noStrike" cap="none" dirty="0">
                          <a:sym typeface="Wingdings" panose="05000000000000000000" pitchFamily="2" charset="2"/>
                        </a:rPr>
                        <a:t></a:t>
                      </a:r>
                      <a:r>
                        <a:rPr lang="en-IN" sz="1400" u="none" strike="noStrike" cap="none" dirty="0"/>
                        <a:t>not_canceled 1</a:t>
                      </a:r>
                      <a:r>
                        <a:rPr lang="en-IN" sz="1400" u="none" strike="noStrike" cap="none" dirty="0">
                          <a:sym typeface="Wingdings" panose="05000000000000000000" pitchFamily="2" charset="2"/>
                        </a:rPr>
                        <a:t></a:t>
                      </a:r>
                      <a:r>
                        <a:rPr lang="en-IN" sz="1400" u="none" strike="noStrike" cap="none" dirty="0"/>
                        <a:t>canceled</a:t>
                      </a:r>
                      <a:endParaRPr sz="1400" u="none" strike="noStrike" cap="none" dirty="0"/>
                    </a:p>
                  </a:txBody>
                  <a:tcPr marL="91450" marR="91450" marT="45725" marB="45725"/>
                </a:tc>
                <a:extLst>
                  <a:ext uri="{0D108BD9-81ED-4DB2-BD59-A6C34878D82A}">
                    <a16:rowId xmlns:a16="http://schemas.microsoft.com/office/drawing/2014/main" val="10002"/>
                  </a:ext>
                </a:extLst>
              </a:tr>
              <a:tr h="450125">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lead_time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Number of days between the entering date of booking and arrival date</a:t>
                      </a:r>
                      <a:endParaRPr sz="1400" u="none" strike="noStrike" cap="none"/>
                    </a:p>
                  </a:txBody>
                  <a:tcPr marL="91450" marR="91450" marT="45725" marB="45725"/>
                </a:tc>
                <a:extLst>
                  <a:ext uri="{0D108BD9-81ED-4DB2-BD59-A6C34878D82A}">
                    <a16:rowId xmlns:a16="http://schemas.microsoft.com/office/drawing/2014/main" val="10003"/>
                  </a:ext>
                </a:extLst>
              </a:tr>
              <a:tr h="450125">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arrival_date_year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Year of the arrival  date of guests</a:t>
                      </a:r>
                      <a:endParaRPr sz="1400" u="none" strike="noStrike" cap="none"/>
                    </a:p>
                  </a:txBody>
                  <a:tcPr marL="91450" marR="91450" marT="45725" marB="45725"/>
                </a:tc>
                <a:extLst>
                  <a:ext uri="{0D108BD9-81ED-4DB2-BD59-A6C34878D82A}">
                    <a16:rowId xmlns:a16="http://schemas.microsoft.com/office/drawing/2014/main" val="10004"/>
                  </a:ext>
                </a:extLst>
              </a:tr>
              <a:tr h="450125">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arrival_date_month</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Month of the arrival date of guests</a:t>
                      </a:r>
                      <a:endParaRPr sz="1400" u="none" strike="noStrike" cap="none"/>
                    </a:p>
                  </a:txBody>
                  <a:tcPr marL="91450" marR="91450" marT="45725" marB="45725"/>
                </a:tc>
                <a:extLst>
                  <a:ext uri="{0D108BD9-81ED-4DB2-BD59-A6C34878D82A}">
                    <a16:rowId xmlns:a16="http://schemas.microsoft.com/office/drawing/2014/main" val="10005"/>
                  </a:ext>
                </a:extLst>
              </a:tr>
              <a:tr h="450125">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arrival_date_week_number</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Week number of year of arrival date</a:t>
                      </a:r>
                      <a:endParaRPr sz="1400" u="none" strike="noStrike" cap="none"/>
                    </a:p>
                  </a:txBody>
                  <a:tcPr marL="91450" marR="91450" marT="45725" marB="45725"/>
                </a:tc>
                <a:extLst>
                  <a:ext uri="{0D108BD9-81ED-4DB2-BD59-A6C34878D82A}">
                    <a16:rowId xmlns:a16="http://schemas.microsoft.com/office/drawing/2014/main" val="10006"/>
                  </a:ext>
                </a:extLst>
              </a:tr>
              <a:tr h="450125">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arrival_date_day_of_month</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Day of the arrival of guests</a:t>
                      </a: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7"/>
          <p:cNvSpPr txBox="1">
            <a:spLocks noGrp="1"/>
          </p:cNvSpPr>
          <p:nvPr>
            <p:ph type="body" idx="1"/>
          </p:nvPr>
        </p:nvSpPr>
        <p:spPr>
          <a:xfrm>
            <a:off x="226585" y="439358"/>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graphicFrame>
        <p:nvGraphicFramePr>
          <p:cNvPr id="99" name="Google Shape;99;p7"/>
          <p:cNvGraphicFramePr/>
          <p:nvPr>
            <p:extLst>
              <p:ext uri="{D42A27DB-BD31-4B8C-83A1-F6EECF244321}">
                <p14:modId xmlns:p14="http://schemas.microsoft.com/office/powerpoint/2010/main" val="2879666944"/>
              </p:ext>
            </p:extLst>
          </p:nvPr>
        </p:nvGraphicFramePr>
        <p:xfrm>
          <a:off x="226585" y="439358"/>
          <a:ext cx="8580599" cy="4595777"/>
        </p:xfrm>
        <a:graphic>
          <a:graphicData uri="http://schemas.openxmlformats.org/drawingml/2006/table">
            <a:tbl>
              <a:tblPr firstRow="1" bandRow="1">
                <a:tableStyleId>{ED083AE6-46FA-4A59-8FB0-9F97EB10719F}</a:tableStyleId>
              </a:tblPr>
              <a:tblGrid>
                <a:gridCol w="3084800">
                  <a:extLst>
                    <a:ext uri="{9D8B030D-6E8A-4147-A177-3AD203B41FA5}">
                      <a16:colId xmlns:a16="http://schemas.microsoft.com/office/drawing/2014/main" val="20000"/>
                    </a:ext>
                  </a:extLst>
                </a:gridCol>
                <a:gridCol w="5495799">
                  <a:extLst>
                    <a:ext uri="{9D8B030D-6E8A-4147-A177-3AD203B41FA5}">
                      <a16:colId xmlns:a16="http://schemas.microsoft.com/office/drawing/2014/main" val="20001"/>
                    </a:ext>
                  </a:extLst>
                </a:gridCol>
              </a:tblGrid>
              <a:tr h="682076">
                <a:tc>
                  <a:txBody>
                    <a:bodyPr/>
                    <a:lstStyle/>
                    <a:p>
                      <a:pPr marL="0" marR="0" lvl="0" indent="0" algn="l" rtl="0">
                        <a:lnSpc>
                          <a:spcPct val="100000"/>
                        </a:lnSpc>
                        <a:spcBef>
                          <a:spcPts val="0"/>
                        </a:spcBef>
                        <a:spcAft>
                          <a:spcPts val="0"/>
                        </a:spcAft>
                        <a:buClr>
                          <a:srgbClr val="000000"/>
                        </a:buClr>
                        <a:buSzPts val="1400"/>
                        <a:buFont typeface="Arial"/>
                        <a:buNone/>
                      </a:pPr>
                      <a:r>
                        <a:rPr lang="en-IN" sz="1400" b="0" u="none" strike="noStrike" cap="none" dirty="0" err="1"/>
                        <a:t>distribution_channel</a:t>
                      </a:r>
                      <a:endParaRPr sz="1400" b="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TA/TO</a:t>
                      </a:r>
                      <a:endParaRPr sz="1400" u="none" strike="noStrike" cap="none" dirty="0"/>
                    </a:p>
                  </a:txBody>
                  <a:tcPr marL="91450" marR="91450" marT="45725" marB="45725"/>
                </a:tc>
                <a:extLst>
                  <a:ext uri="{0D108BD9-81ED-4DB2-BD59-A6C34878D82A}">
                    <a16:rowId xmlns:a16="http://schemas.microsoft.com/office/drawing/2014/main" val="10000"/>
                  </a:ext>
                </a:extLst>
              </a:tr>
              <a:tr h="70113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err="1"/>
                        <a:t>is_repeated_guest</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Having values 1-&gt;repeated guests</a:t>
                      </a:r>
                      <a:endParaRPr sz="1400" u="none" strike="noStrike" cap="none" dirty="0"/>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                        0-&gt;no repeated guests</a:t>
                      </a:r>
                      <a:endParaRPr sz="1400" u="none" strike="noStrike" cap="none"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1"/>
                  </a:ext>
                </a:extLst>
              </a:tr>
              <a:tr h="5145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previous_cancellations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Number of previous bookings that were cancelled by the guests prior to the current booking</a:t>
                      </a:r>
                      <a:endParaRPr sz="1400" u="none" strike="noStrike" cap="none" dirty="0"/>
                    </a:p>
                  </a:txBody>
                  <a:tcPr marL="91450" marR="91450" marT="45725" marB="45725"/>
                </a:tc>
                <a:extLst>
                  <a:ext uri="{0D108BD9-81ED-4DB2-BD59-A6C34878D82A}">
                    <a16:rowId xmlns:a16="http://schemas.microsoft.com/office/drawing/2014/main" val="10002"/>
                  </a:ext>
                </a:extLst>
              </a:tr>
              <a:tr h="5145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Previous_booking_not_cancellations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Number of previous bookings that were  not cancelled by the guests prior to the current booking</a:t>
                      </a:r>
                      <a:endParaRPr sz="1400" u="none" strike="noStrike" cap="none" dirty="0"/>
                    </a:p>
                  </a:txBody>
                  <a:tcPr marL="91450" marR="91450" marT="45725" marB="45725"/>
                </a:tc>
                <a:extLst>
                  <a:ext uri="{0D108BD9-81ED-4DB2-BD59-A6C34878D82A}">
                    <a16:rowId xmlns:a16="http://schemas.microsoft.com/office/drawing/2014/main" val="10003"/>
                  </a:ext>
                </a:extLst>
              </a:tr>
              <a:tr h="5145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reserved_room_type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Room type -- reserved</a:t>
                      </a:r>
                      <a:endParaRPr sz="1400" u="none" strike="noStrike" cap="none" dirty="0"/>
                    </a:p>
                  </a:txBody>
                  <a:tcPr marL="91450" marR="91450" marT="45725" marB="45725"/>
                </a:tc>
                <a:extLst>
                  <a:ext uri="{0D108BD9-81ED-4DB2-BD59-A6C34878D82A}">
                    <a16:rowId xmlns:a16="http://schemas.microsoft.com/office/drawing/2014/main" val="10004"/>
                  </a:ext>
                </a:extLst>
              </a:tr>
              <a:tr h="70113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booking_changes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Number of changes made to the booking from the moment the booking was entered on the </a:t>
                      </a:r>
                      <a:r>
                        <a:rPr lang="en-IN" sz="1400" u="none" strike="noStrike" cap="none" dirty="0" err="1"/>
                        <a:t>pms</a:t>
                      </a:r>
                      <a:r>
                        <a:rPr lang="en-IN" sz="1400" u="none" strike="noStrike" cap="none" dirty="0"/>
                        <a:t> until the moment of check-in or cancellation</a:t>
                      </a:r>
                      <a:endParaRPr sz="1400" u="none" strike="noStrike" cap="none" dirty="0"/>
                    </a:p>
                  </a:txBody>
                  <a:tcPr marL="91450" marR="91450" marT="45725" marB="45725"/>
                </a:tc>
                <a:extLst>
                  <a:ext uri="{0D108BD9-81ED-4DB2-BD59-A6C34878D82A}">
                    <a16:rowId xmlns:a16="http://schemas.microsoft.com/office/drawing/2014/main" val="10005"/>
                  </a:ext>
                </a:extLst>
              </a:tr>
              <a:tr h="415567">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err="1"/>
                        <a:t>deposit_type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Categorical values—No deposit , Refund, Non-refund</a:t>
                      </a:r>
                      <a:endParaRPr sz="1400" u="none" strike="noStrike" cap="none"/>
                    </a:p>
                  </a:txBody>
                  <a:tcPr marL="91450" marR="91450" marT="45725" marB="45725"/>
                </a:tc>
                <a:extLst>
                  <a:ext uri="{0D108BD9-81ED-4DB2-BD59-A6C34878D82A}">
                    <a16:rowId xmlns:a16="http://schemas.microsoft.com/office/drawing/2014/main" val="10006"/>
                  </a:ext>
                </a:extLst>
              </a:tr>
              <a:tr h="5145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agent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ID of the travel agency made the booking</a:t>
                      </a: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8"/>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graphicFrame>
        <p:nvGraphicFramePr>
          <p:cNvPr id="106" name="Google Shape;106;p8"/>
          <p:cNvGraphicFramePr/>
          <p:nvPr>
            <p:extLst>
              <p:ext uri="{D42A27DB-BD31-4B8C-83A1-F6EECF244321}">
                <p14:modId xmlns:p14="http://schemas.microsoft.com/office/powerpoint/2010/main" val="3186719539"/>
              </p:ext>
            </p:extLst>
          </p:nvPr>
        </p:nvGraphicFramePr>
        <p:xfrm>
          <a:off x="199696" y="477328"/>
          <a:ext cx="8650000" cy="4198818"/>
        </p:xfrm>
        <a:graphic>
          <a:graphicData uri="http://schemas.openxmlformats.org/drawingml/2006/table">
            <a:tbl>
              <a:tblPr firstRow="1" bandRow="1">
                <a:tableStyleId>{ED083AE6-46FA-4A59-8FB0-9F97EB10719F}</a:tableStyleId>
              </a:tblPr>
              <a:tblGrid>
                <a:gridCol w="2627575">
                  <a:extLst>
                    <a:ext uri="{9D8B030D-6E8A-4147-A177-3AD203B41FA5}">
                      <a16:colId xmlns:a16="http://schemas.microsoft.com/office/drawing/2014/main" val="20000"/>
                    </a:ext>
                  </a:extLst>
                </a:gridCol>
                <a:gridCol w="6022425">
                  <a:extLst>
                    <a:ext uri="{9D8B030D-6E8A-4147-A177-3AD203B41FA5}">
                      <a16:colId xmlns:a16="http://schemas.microsoft.com/office/drawing/2014/main" val="20001"/>
                    </a:ext>
                  </a:extLst>
                </a:gridCol>
              </a:tblGrid>
              <a:tr h="695864">
                <a:tc>
                  <a:txBody>
                    <a:bodyPr/>
                    <a:lstStyle/>
                    <a:p>
                      <a:pPr marL="0" marR="0" lvl="0" indent="0" algn="l" rtl="0">
                        <a:lnSpc>
                          <a:spcPct val="100000"/>
                        </a:lnSpc>
                        <a:spcBef>
                          <a:spcPts val="0"/>
                        </a:spcBef>
                        <a:spcAft>
                          <a:spcPts val="0"/>
                        </a:spcAft>
                        <a:buClr>
                          <a:srgbClr val="000000"/>
                        </a:buClr>
                        <a:buSzPts val="1400"/>
                        <a:buFont typeface="Arial"/>
                        <a:buNone/>
                      </a:pPr>
                      <a:r>
                        <a:rPr lang="en-IN" sz="1400" b="0" u="none" strike="noStrike" cap="none" dirty="0" err="1">
                          <a:solidFill>
                            <a:schemeClr val="tx1"/>
                          </a:solidFill>
                          <a:sym typeface="Arial"/>
                        </a:rPr>
                        <a:t>Stays_in_weekend_nights</a:t>
                      </a:r>
                      <a:endParaRPr sz="1400" u="none" strike="noStrike" cap="none"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0" u="none" strike="noStrike" cap="none" dirty="0"/>
                        <a:t>Number of days for stay on weekend night</a:t>
                      </a:r>
                      <a:endParaRPr sz="1400" b="0" u="none" strike="noStrike" cap="none" dirty="0"/>
                    </a:p>
                  </a:txBody>
                  <a:tcPr marL="91450" marR="91450" marT="45725" marB="45725"/>
                </a:tc>
                <a:extLst>
                  <a:ext uri="{0D108BD9-81ED-4DB2-BD59-A6C34878D82A}">
                    <a16:rowId xmlns:a16="http://schemas.microsoft.com/office/drawing/2014/main" val="10000"/>
                  </a:ext>
                </a:extLst>
              </a:tr>
              <a:tr h="50042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Stays_in_week_nights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Number of  days for stay on week day </a:t>
                      </a:r>
                      <a:endParaRPr sz="1400" u="none" strike="noStrike" cap="none" dirty="0"/>
                    </a:p>
                  </a:txBody>
                  <a:tcPr marL="91450" marR="91450" marT="45725" marB="45725"/>
                </a:tc>
                <a:extLst>
                  <a:ext uri="{0D108BD9-81ED-4DB2-BD59-A6C34878D82A}">
                    <a16:rowId xmlns:a16="http://schemas.microsoft.com/office/drawing/2014/main" val="10001"/>
                  </a:ext>
                </a:extLst>
              </a:tr>
              <a:tr h="50042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adults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Number of adults</a:t>
                      </a:r>
                      <a:endParaRPr sz="1400" u="none" strike="noStrike" cap="none" dirty="0"/>
                    </a:p>
                  </a:txBody>
                  <a:tcPr marL="91450" marR="91450" marT="45725" marB="45725"/>
                </a:tc>
                <a:extLst>
                  <a:ext uri="{0D108BD9-81ED-4DB2-BD59-A6C34878D82A}">
                    <a16:rowId xmlns:a16="http://schemas.microsoft.com/office/drawing/2014/main" val="10002"/>
                  </a:ext>
                </a:extLst>
              </a:tr>
              <a:tr h="50042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children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Number of children</a:t>
                      </a:r>
                      <a:endParaRPr sz="1400" u="none" strike="noStrike" cap="none" dirty="0"/>
                    </a:p>
                  </a:txBody>
                  <a:tcPr marL="91450" marR="91450" marT="45725" marB="45725"/>
                </a:tc>
                <a:extLst>
                  <a:ext uri="{0D108BD9-81ED-4DB2-BD59-A6C34878D82A}">
                    <a16:rowId xmlns:a16="http://schemas.microsoft.com/office/drawing/2014/main" val="10003"/>
                  </a:ext>
                </a:extLst>
              </a:tr>
              <a:tr h="50042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babies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Number of babies</a:t>
                      </a:r>
                      <a:endParaRPr sz="1400" u="none" strike="noStrike" cap="none" dirty="0"/>
                    </a:p>
                  </a:txBody>
                  <a:tcPr marL="91450" marR="91450" marT="45725" marB="45725"/>
                </a:tc>
                <a:extLst>
                  <a:ext uri="{0D108BD9-81ED-4DB2-BD59-A6C34878D82A}">
                    <a16:rowId xmlns:a16="http://schemas.microsoft.com/office/drawing/2014/main" val="10004"/>
                  </a:ext>
                </a:extLst>
              </a:tr>
              <a:tr h="50042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meal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Type of meal offered</a:t>
                      </a:r>
                      <a:endParaRPr sz="1400" u="none" strike="noStrike" cap="none" dirty="0"/>
                    </a:p>
                  </a:txBody>
                  <a:tcPr marL="91450" marR="91450" marT="45725" marB="45725"/>
                </a:tc>
                <a:extLst>
                  <a:ext uri="{0D108BD9-81ED-4DB2-BD59-A6C34878D82A}">
                    <a16:rowId xmlns:a16="http://schemas.microsoft.com/office/drawing/2014/main" val="10005"/>
                  </a:ext>
                </a:extLst>
              </a:tr>
              <a:tr h="50042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country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Countries from where guests arrived</a:t>
                      </a:r>
                      <a:endParaRPr sz="1400" u="none" strike="noStrike" cap="none" dirty="0"/>
                    </a:p>
                  </a:txBody>
                  <a:tcPr marL="91450" marR="91450" marT="45725" marB="45725"/>
                </a:tc>
                <a:extLst>
                  <a:ext uri="{0D108BD9-81ED-4DB2-BD59-A6C34878D82A}">
                    <a16:rowId xmlns:a16="http://schemas.microsoft.com/office/drawing/2014/main" val="10006"/>
                  </a:ext>
                </a:extLst>
              </a:tr>
              <a:tr h="50042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market_segment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Categorical values like  </a:t>
                      </a:r>
                      <a:r>
                        <a:rPr lang="en-IN" sz="1400" u="none" strike="noStrike" cap="none" dirty="0" err="1"/>
                        <a:t>TA</a:t>
                      </a:r>
                      <a:r>
                        <a:rPr lang="en-IN" sz="1400" u="none" strike="noStrike" cap="none" dirty="0" err="1">
                          <a:sym typeface="Wingdings" panose="05000000000000000000" pitchFamily="2" charset="2"/>
                        </a:rPr>
                        <a:t></a:t>
                      </a:r>
                      <a:r>
                        <a:rPr lang="en-IN" sz="1400" u="none" strike="noStrike" cap="none" dirty="0" err="1"/>
                        <a:t>Travel</a:t>
                      </a:r>
                      <a:r>
                        <a:rPr lang="en-IN" sz="1400" u="none" strike="noStrike" cap="none" dirty="0"/>
                        <a:t> agent  TO</a:t>
                      </a:r>
                      <a:r>
                        <a:rPr lang="en-IN" sz="1400" u="none" strike="noStrike" cap="none" dirty="0">
                          <a:sym typeface="Wingdings" panose="05000000000000000000" pitchFamily="2" charset="2"/>
                        </a:rPr>
                        <a:t></a:t>
                      </a:r>
                      <a:r>
                        <a:rPr lang="en-IN" sz="1400" u="none" strike="noStrike" cap="none" dirty="0"/>
                        <a:t> Tour Operators</a:t>
                      </a: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12" name="Google Shape;112;p9"/>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graphicFrame>
        <p:nvGraphicFramePr>
          <p:cNvPr id="113" name="Google Shape;113;p9"/>
          <p:cNvGraphicFramePr/>
          <p:nvPr>
            <p:extLst>
              <p:ext uri="{D42A27DB-BD31-4B8C-83A1-F6EECF244321}">
                <p14:modId xmlns:p14="http://schemas.microsoft.com/office/powerpoint/2010/main" val="3225282200"/>
              </p:ext>
            </p:extLst>
          </p:nvPr>
        </p:nvGraphicFramePr>
        <p:xfrm>
          <a:off x="311700" y="445025"/>
          <a:ext cx="8590575" cy="4358128"/>
        </p:xfrm>
        <a:graphic>
          <a:graphicData uri="http://schemas.openxmlformats.org/drawingml/2006/table">
            <a:tbl>
              <a:tblPr firstRow="1" bandRow="1">
                <a:tableStyleId>{ED083AE6-46FA-4A59-8FB0-9F97EB10719F}</a:tableStyleId>
              </a:tblPr>
              <a:tblGrid>
                <a:gridCol w="3014054">
                  <a:extLst>
                    <a:ext uri="{9D8B030D-6E8A-4147-A177-3AD203B41FA5}">
                      <a16:colId xmlns:a16="http://schemas.microsoft.com/office/drawing/2014/main" val="20000"/>
                    </a:ext>
                  </a:extLst>
                </a:gridCol>
                <a:gridCol w="5576521">
                  <a:extLst>
                    <a:ext uri="{9D8B030D-6E8A-4147-A177-3AD203B41FA5}">
                      <a16:colId xmlns:a16="http://schemas.microsoft.com/office/drawing/2014/main" val="20001"/>
                    </a:ext>
                  </a:extLst>
                </a:gridCol>
              </a:tblGrid>
              <a:tr h="544766">
                <a:tc>
                  <a:txBody>
                    <a:bodyPr/>
                    <a:lstStyle/>
                    <a:p>
                      <a:pPr marL="0" marR="0" lvl="0" indent="0" algn="l" rtl="0">
                        <a:lnSpc>
                          <a:spcPct val="100000"/>
                        </a:lnSpc>
                        <a:spcBef>
                          <a:spcPts val="0"/>
                        </a:spcBef>
                        <a:spcAft>
                          <a:spcPts val="0"/>
                        </a:spcAft>
                        <a:buClr>
                          <a:srgbClr val="000000"/>
                        </a:buClr>
                        <a:buSzPts val="1400"/>
                        <a:buFont typeface="Arial"/>
                        <a:buNone/>
                      </a:pPr>
                      <a:r>
                        <a:rPr lang="en-IN" sz="1400" b="0" u="none" strike="noStrike" cap="none" dirty="0"/>
                        <a:t>company</a:t>
                      </a:r>
                      <a:endParaRPr sz="1400" b="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0" u="none" strike="noStrike" cap="none" dirty="0"/>
                        <a:t>ID of the company which made the booking</a:t>
                      </a:r>
                      <a:endParaRPr sz="1400" b="0" u="none" strike="noStrike" cap="none" dirty="0"/>
                    </a:p>
                  </a:txBody>
                  <a:tcPr marL="91450" marR="91450" marT="45725" marB="45725"/>
                </a:tc>
                <a:extLst>
                  <a:ext uri="{0D108BD9-81ED-4DB2-BD59-A6C34878D82A}">
                    <a16:rowId xmlns:a16="http://schemas.microsoft.com/office/drawing/2014/main" val="10000"/>
                  </a:ext>
                </a:extLst>
              </a:tr>
              <a:tr h="5447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days_in_waiting_list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Number of days the booking was in the waiting list before it was confirmed</a:t>
                      </a:r>
                      <a:endParaRPr sz="1400" u="none" strike="noStrike" cap="none"/>
                    </a:p>
                  </a:txBody>
                  <a:tcPr marL="91450" marR="91450" marT="45725" marB="45725"/>
                </a:tc>
                <a:extLst>
                  <a:ext uri="{0D108BD9-81ED-4DB2-BD59-A6C34878D82A}">
                    <a16:rowId xmlns:a16="http://schemas.microsoft.com/office/drawing/2014/main" val="10001"/>
                  </a:ext>
                </a:extLst>
              </a:tr>
              <a:tr h="5447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customer_type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Categorical values</a:t>
                      </a:r>
                      <a:r>
                        <a:rPr lang="en-IN" sz="1400" u="none" strike="noStrike" cap="none" dirty="0">
                          <a:sym typeface="Wingdings" panose="05000000000000000000" pitchFamily="2" charset="2"/>
                        </a:rPr>
                        <a:t></a:t>
                      </a:r>
                      <a:r>
                        <a:rPr lang="en-IN" sz="1400" u="none" strike="noStrike" cap="none" dirty="0"/>
                        <a:t> contract group, </a:t>
                      </a:r>
                      <a:r>
                        <a:rPr lang="en-IN" sz="1400" u="none" strike="noStrike" cap="none" dirty="0" err="1"/>
                        <a:t>trasisent</a:t>
                      </a:r>
                      <a:r>
                        <a:rPr lang="en-IN" sz="1400" u="none" strike="noStrike" cap="none" dirty="0"/>
                        <a:t>, party</a:t>
                      </a:r>
                      <a:endParaRPr sz="1400" u="none" strike="noStrike" cap="none" dirty="0"/>
                    </a:p>
                  </a:txBody>
                  <a:tcPr marL="91450" marR="91450" marT="45725" marB="45725"/>
                </a:tc>
                <a:extLst>
                  <a:ext uri="{0D108BD9-81ED-4DB2-BD59-A6C34878D82A}">
                    <a16:rowId xmlns:a16="http://schemas.microsoft.com/office/drawing/2014/main" val="10002"/>
                  </a:ext>
                </a:extLst>
              </a:tr>
              <a:tr h="5447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err="1"/>
                        <a:t>Average_daily_rate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Obtained by dividing the sum of all lodging transaction by the total number of staying nights</a:t>
                      </a:r>
                      <a:endParaRPr sz="1400" u="none" strike="noStrike" cap="none"/>
                    </a:p>
                  </a:txBody>
                  <a:tcPr marL="91450" marR="91450" marT="45725" marB="45725"/>
                </a:tc>
                <a:extLst>
                  <a:ext uri="{0D108BD9-81ED-4DB2-BD59-A6C34878D82A}">
                    <a16:rowId xmlns:a16="http://schemas.microsoft.com/office/drawing/2014/main" val="10003"/>
                  </a:ext>
                </a:extLst>
              </a:tr>
              <a:tr h="5447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required_car_parking_spaces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Number of car parking spaces used by guests</a:t>
                      </a:r>
                      <a:endParaRPr sz="1400" u="none" strike="noStrike" cap="none" dirty="0"/>
                    </a:p>
                  </a:txBody>
                  <a:tcPr marL="91450" marR="91450" marT="45725" marB="45725"/>
                </a:tc>
                <a:extLst>
                  <a:ext uri="{0D108BD9-81ED-4DB2-BD59-A6C34878D82A}">
                    <a16:rowId xmlns:a16="http://schemas.microsoft.com/office/drawing/2014/main" val="10004"/>
                  </a:ext>
                </a:extLst>
              </a:tr>
              <a:tr h="5447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total_of_special_requests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Number of special requests  made by guests(eg-extra bedsheet)</a:t>
                      </a:r>
                      <a:endParaRPr sz="1400" u="none" strike="noStrike" cap="none"/>
                    </a:p>
                  </a:txBody>
                  <a:tcPr marL="91450" marR="91450" marT="45725" marB="45725"/>
                </a:tc>
                <a:extLst>
                  <a:ext uri="{0D108BD9-81ED-4DB2-BD59-A6C34878D82A}">
                    <a16:rowId xmlns:a16="http://schemas.microsoft.com/office/drawing/2014/main" val="10005"/>
                  </a:ext>
                </a:extLst>
              </a:tr>
              <a:tr h="5447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reservation_status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Contains the current status</a:t>
                      </a:r>
                      <a:endParaRPr sz="1400" u="none" strike="noStrike" cap="none"/>
                    </a:p>
                  </a:txBody>
                  <a:tcPr marL="91450" marR="91450" marT="45725" marB="45725"/>
                </a:tc>
                <a:extLst>
                  <a:ext uri="{0D108BD9-81ED-4DB2-BD59-A6C34878D82A}">
                    <a16:rowId xmlns:a16="http://schemas.microsoft.com/office/drawing/2014/main" val="10006"/>
                  </a:ext>
                </a:extLst>
              </a:tr>
              <a:tr h="544766">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total_members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0" u="none" strike="noStrike" cap="none" dirty="0">
                          <a:solidFill>
                            <a:schemeClr val="dk1"/>
                          </a:solidFill>
                          <a:sym typeface="Arial"/>
                        </a:rPr>
                        <a:t>Number of adults + Number of children + Number of babies</a:t>
                      </a:r>
                      <a:endParaRPr sz="1400" u="none" strike="noStrike" cap="none"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br>
              <a:rPr lang="en-IN"/>
            </a:br>
            <a:br>
              <a:rPr lang="en-IN"/>
            </a:br>
            <a:br>
              <a:rPr lang="en-IN"/>
            </a:br>
            <a:r>
              <a:rPr lang="en-IN"/>
              <a:t>Analysis &amp; Observations</a:t>
            </a:r>
            <a:endParaRPr/>
          </a:p>
        </p:txBody>
      </p:sp>
      <p:sp>
        <p:nvSpPr>
          <p:cNvPr id="119" name="Google Shape;119;p10"/>
          <p:cNvSpPr txBox="1">
            <a:spLocks noGrp="1"/>
          </p:cNvSpPr>
          <p:nvPr>
            <p:ph idx="1"/>
          </p:nvPr>
        </p:nvSpPr>
        <p:spPr>
          <a:xfrm>
            <a:off x="0" y="1526286"/>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dirty="0">
              <a:solidFill>
                <a:schemeClr val="lt1"/>
              </a:solidFill>
            </a:endParaRPr>
          </a:p>
          <a:p>
            <a:pPr marL="457200" lvl="0" indent="-228600" algn="l" rtl="0">
              <a:lnSpc>
                <a:spcPct val="115000"/>
              </a:lnSpc>
              <a:spcBef>
                <a:spcPts val="0"/>
              </a:spcBef>
              <a:spcAft>
                <a:spcPts val="0"/>
              </a:spcAft>
              <a:buSzPts val="1800"/>
              <a:buNone/>
            </a:pPr>
            <a:endParaRPr dirty="0">
              <a:solidFill>
                <a:schemeClr val="lt1"/>
              </a:solidFill>
            </a:endParaRPr>
          </a:p>
          <a:p>
            <a:pPr marL="457200" lvl="0" indent="-228600" algn="l" rtl="0">
              <a:lnSpc>
                <a:spcPct val="115000"/>
              </a:lnSpc>
              <a:spcBef>
                <a:spcPts val="0"/>
              </a:spcBef>
              <a:spcAft>
                <a:spcPts val="0"/>
              </a:spcAft>
              <a:buSzPts val="1800"/>
              <a:buNone/>
            </a:pPr>
            <a:endParaRPr dirty="0">
              <a:solidFill>
                <a:schemeClr val="lt1"/>
              </a:solidFill>
            </a:endParaRPr>
          </a:p>
          <a:p>
            <a:pPr marL="457200" lvl="0" indent="-228600" algn="l" rtl="0">
              <a:lnSpc>
                <a:spcPct val="115000"/>
              </a:lnSpc>
              <a:spcBef>
                <a:spcPts val="0"/>
              </a:spcBef>
              <a:spcAft>
                <a:spcPts val="0"/>
              </a:spcAft>
              <a:buSzPts val="1800"/>
              <a:buNone/>
            </a:pPr>
            <a:endParaRPr dirty="0">
              <a:solidFill>
                <a:schemeClr val="lt1"/>
              </a:solidFill>
            </a:endParaRPr>
          </a:p>
          <a:p>
            <a:pPr marL="457200" lvl="0" indent="-342900" algn="l" rtl="0">
              <a:lnSpc>
                <a:spcPct val="115000"/>
              </a:lnSpc>
              <a:spcBef>
                <a:spcPts val="0"/>
              </a:spcBef>
              <a:spcAft>
                <a:spcPts val="0"/>
              </a:spcAft>
              <a:buSzPts val="1800"/>
              <a:buChar char="●"/>
            </a:pPr>
            <a:r>
              <a:rPr lang="en-IN" dirty="0"/>
              <a:t>Here we present some of the basic as well as some advanced observations retrieved from the data sheet.</a:t>
            </a:r>
            <a:endParaRPr dirty="0"/>
          </a:p>
          <a:p>
            <a:pPr marL="457200" lvl="0" indent="-228600" algn="l" rtl="0">
              <a:lnSpc>
                <a:spcPct val="115000"/>
              </a:lnSpc>
              <a:spcBef>
                <a:spcPts val="0"/>
              </a:spcBef>
              <a:spcAft>
                <a:spcPts val="0"/>
              </a:spcAft>
              <a:buSzPts val="1800"/>
              <a:buNone/>
            </a:pPr>
            <a:endParaRPr dirty="0">
              <a:solidFill>
                <a:schemeClr val="lt1"/>
              </a:solidFill>
            </a:endParaRPr>
          </a:p>
          <a:p>
            <a:pPr marL="457200" lvl="0" indent="-228600" algn="l" rtl="0">
              <a:lnSpc>
                <a:spcPct val="115000"/>
              </a:lnSpc>
              <a:spcBef>
                <a:spcPts val="0"/>
              </a:spcBef>
              <a:spcAft>
                <a:spcPts val="0"/>
              </a:spcAft>
              <a:buSzPts val="1800"/>
              <a:buNone/>
            </a:pPr>
            <a:endParaRPr dirty="0">
              <a:solidFill>
                <a:schemeClr val="lt1"/>
              </a:solidFill>
            </a:endParaRPr>
          </a:p>
        </p:txBody>
      </p:sp>
      <p:graphicFrame>
        <p:nvGraphicFramePr>
          <p:cNvPr id="120" name="Google Shape;120;p10"/>
          <p:cNvGraphicFramePr/>
          <p:nvPr>
            <p:extLst>
              <p:ext uri="{D42A27DB-BD31-4B8C-83A1-F6EECF244321}">
                <p14:modId xmlns:p14="http://schemas.microsoft.com/office/powerpoint/2010/main" val="1335652995"/>
              </p:ext>
            </p:extLst>
          </p:nvPr>
        </p:nvGraphicFramePr>
        <p:xfrm>
          <a:off x="683172" y="539750"/>
          <a:ext cx="6936825" cy="518170"/>
        </p:xfrm>
        <a:graphic>
          <a:graphicData uri="http://schemas.openxmlformats.org/drawingml/2006/table">
            <a:tbl>
              <a:tblPr firstRow="1" bandRow="1">
                <a:tableStyleId>{ED083AE6-46FA-4A59-8FB0-9F97EB10719F}</a:tableStyleId>
              </a:tblPr>
              <a:tblGrid>
                <a:gridCol w="1483050">
                  <a:extLst>
                    <a:ext uri="{9D8B030D-6E8A-4147-A177-3AD203B41FA5}">
                      <a16:colId xmlns:a16="http://schemas.microsoft.com/office/drawing/2014/main" val="20000"/>
                    </a:ext>
                  </a:extLst>
                </a:gridCol>
                <a:gridCol w="54537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IN" sz="1400" b="0" u="none" strike="noStrike" cap="none" dirty="0" err="1"/>
                        <a:t>Full_stay</a:t>
                      </a:r>
                      <a:endParaRPr sz="1400" b="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0" u="none" strike="noStrike" cap="none" dirty="0">
                          <a:solidFill>
                            <a:schemeClr val="lt1"/>
                          </a:solidFill>
                          <a:sym typeface="Arial"/>
                        </a:rPr>
                        <a:t> </a:t>
                      </a:r>
                      <a:r>
                        <a:rPr lang="en-IN" sz="1400" b="0" u="none" strike="noStrike" cap="none" dirty="0">
                          <a:solidFill>
                            <a:schemeClr val="tx1"/>
                          </a:solidFill>
                          <a:sym typeface="Arial"/>
                        </a:rPr>
                        <a:t>Number of </a:t>
                      </a:r>
                      <a:r>
                        <a:rPr lang="en-IN" sz="1400" b="0" u="none" strike="noStrike" cap="none" dirty="0" err="1">
                          <a:solidFill>
                            <a:schemeClr val="tx1"/>
                          </a:solidFill>
                          <a:sym typeface="Arial"/>
                        </a:rPr>
                        <a:t>stays_in_weekend_nights</a:t>
                      </a:r>
                      <a:r>
                        <a:rPr lang="en-IN" sz="1400" b="0" u="none" strike="noStrike" cap="none" dirty="0">
                          <a:solidFill>
                            <a:schemeClr val="tx1"/>
                          </a:solidFill>
                          <a:sym typeface="Arial"/>
                        </a:rPr>
                        <a:t> + Number of </a:t>
                      </a:r>
                      <a:r>
                        <a:rPr lang="en-IN" sz="1400" b="0" u="none" strike="noStrike" cap="none" dirty="0" err="1">
                          <a:solidFill>
                            <a:schemeClr val="tx1"/>
                          </a:solidFill>
                          <a:sym typeface="Arial"/>
                        </a:rPr>
                        <a:t>stays_in_week_nights</a:t>
                      </a:r>
                      <a:endParaRPr sz="1400" b="0" u="none" strike="noStrike" cap="none" dirty="0">
                        <a:solidFill>
                          <a:schemeClr val="tx1"/>
                        </a:solidFill>
                        <a:sym typeface="Aria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1563</TotalTime>
  <Words>1658</Words>
  <Application>Microsoft Office PowerPoint</Application>
  <PresentationFormat>On-screen Show (16:9)</PresentationFormat>
  <Paragraphs>297</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Amasis MT Pro Medium</vt:lpstr>
      <vt:lpstr>Arial</vt:lpstr>
      <vt:lpstr>Arial</vt:lpstr>
      <vt:lpstr>inherit</vt:lpstr>
      <vt:lpstr>Roboto</vt:lpstr>
      <vt:lpstr>Tw Cen MT</vt:lpstr>
      <vt:lpstr>Wingdings</vt:lpstr>
      <vt:lpstr>Droplet</vt:lpstr>
      <vt:lpstr>CAPSTONE EDA PROJECT TOPIC -II</vt:lpstr>
      <vt:lpstr>Data Analytics and its importance</vt:lpstr>
      <vt:lpstr>Algorithm/Steps followed </vt:lpstr>
      <vt:lpstr>Problem Statement</vt:lpstr>
      <vt:lpstr>Description of columns</vt:lpstr>
      <vt:lpstr>PowerPoint Presentation</vt:lpstr>
      <vt:lpstr>PowerPoint Presentation</vt:lpstr>
      <vt:lpstr>PowerPoint Presentation</vt:lpstr>
      <vt:lpstr>   Analysis &amp; Observations</vt:lpstr>
      <vt:lpstr>1. Hotel type Percentage </vt:lpstr>
      <vt:lpstr>2.Hotel Wise Bookings based on Month and Year </vt:lpstr>
      <vt:lpstr>3.Favorite meal by hotel type </vt:lpstr>
      <vt:lpstr>4.From which country guests are visiting the hotel? </vt:lpstr>
      <vt:lpstr>5.Which agent made the maximum bookings? </vt:lpstr>
      <vt:lpstr>6.Preferred Room Type</vt:lpstr>
      <vt:lpstr>7.Percentage of guests visiting the hotel repeatedly</vt:lpstr>
      <vt:lpstr>8. Distribution Channel Type </vt:lpstr>
      <vt:lpstr>9. Bookings preferred with deposit type </vt:lpstr>
      <vt:lpstr>10.Cancellation rates in hotel and year-wise analysis</vt:lpstr>
      <vt:lpstr>11.Day-wise analysis of guests arrival</vt:lpstr>
      <vt:lpstr>12.Figuring out the busiest months of the year</vt:lpstr>
      <vt:lpstr>13.Analysing the correlation </vt:lpstr>
      <vt:lpstr>14.Customer type and  car parking details</vt:lpstr>
      <vt:lpstr>15.Bookings on weekends and weekdays</vt:lpstr>
      <vt:lpstr>16.Special requests service offered by hotels</vt:lpstr>
      <vt:lpstr>17. Average_daily_rate month-wise</vt:lpstr>
      <vt:lpstr>18.Average_daily_price per person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EDA PROJECT TOPIC -II</dc:title>
  <cp:lastModifiedBy>Shriram Buchkul</cp:lastModifiedBy>
  <cp:revision>21</cp:revision>
  <dcterms:modified xsi:type="dcterms:W3CDTF">2024-05-15T19:50:26Z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2845130</vt:lpwstr>
  </property>
  <property fmtid="{D5CDD505-2E9C-101B-9397-08002B2CF9AE}" pid="3" name="NXPowerLiteSettings">
    <vt:lpwstr>F7000400038000</vt:lpwstr>
  </property>
  <property fmtid="{D5CDD505-2E9C-101B-9397-08002B2CF9AE}" pid="4" name="NXPowerLiteVersion">
    <vt:lpwstr>S9.1.4</vt:lpwstr>
  </property>
</Properties>
</file>