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8" r:id="rId31"/>
    <p:sldId id="287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+EfNrMipid/hdP0Y05Ut/Jvaa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126721-6EAF-4E12-80B0-B967872AB00E}">
  <a:tblStyle styleId="{85126721-6EAF-4E12-80B0-B967872AB00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 b="off" i="off"/>
      <a:tcStyle>
        <a:tcBdr/>
        <a:fill>
          <a:solidFill>
            <a:srgbClr val="FFE2C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E2C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56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8" name="Google Shape;24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4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" name="Google Shape;9;p3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" TargetMode="External"/><Relationship Id="rId2" Type="http://schemas.openxmlformats.org/officeDocument/2006/relationships/hyperlink" Target="https://pandas.pydata.org/pandas-docs/stable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eeksforgeeks.org/matplotlib-tutorial/?ref=lbp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311700" y="157775"/>
            <a:ext cx="8520600" cy="151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4800" dirty="0"/>
              <a:t>CAPSTONE EDA PROJECT</a:t>
            </a:r>
            <a:br>
              <a:rPr lang="en-IN" sz="4800" dirty="0"/>
            </a:br>
            <a:r>
              <a:rPr lang="en-IN" sz="4800" dirty="0"/>
              <a:t>TOPIC -II</a:t>
            </a:r>
            <a:endParaRPr sz="4800" dirty="0"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213934" y="1925476"/>
            <a:ext cx="85206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b="1" dirty="0">
                <a:solidFill>
                  <a:schemeClr val="lt1"/>
                </a:solidFill>
              </a:rPr>
              <a:t>HOTEL BOOKINGS ANALYSIS</a:t>
            </a:r>
            <a:endParaRPr b="1" dirty="0">
              <a:solidFill>
                <a:schemeClr val="lt1"/>
              </a:solidFill>
            </a:endParaRPr>
          </a:p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5469080" y="4370202"/>
            <a:ext cx="6332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IN" sz="2800" dirty="0">
                <a:solidFill>
                  <a:schemeClr val="lt1"/>
                </a:solidFill>
              </a:rPr>
              <a:t>     </a:t>
            </a: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Shriram Buchkul</a:t>
            </a:r>
            <a:endParaRPr lang="en-US" sz="6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IN"/>
            </a:br>
            <a:br>
              <a:rPr lang="en-IN"/>
            </a:br>
            <a:br>
              <a:rPr lang="en-IN"/>
            </a:br>
            <a:r>
              <a:rPr lang="en-IN"/>
              <a:t>Analysis &amp; Observations</a:t>
            </a:r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body" idx="1"/>
          </p:nvPr>
        </p:nvSpPr>
        <p:spPr>
          <a:xfrm>
            <a:off x="0" y="152628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Here we present some of the basic as well as some advanced observations retrieved from the data sheet.</a:t>
            </a: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120" name="Google Shape;120;p10"/>
          <p:cNvGraphicFramePr/>
          <p:nvPr>
            <p:extLst>
              <p:ext uri="{D42A27DB-BD31-4B8C-83A1-F6EECF244321}">
                <p14:modId xmlns:p14="http://schemas.microsoft.com/office/powerpoint/2010/main" val="1335652995"/>
              </p:ext>
            </p:extLst>
          </p:nvPr>
        </p:nvGraphicFramePr>
        <p:xfrm>
          <a:off x="683172" y="539750"/>
          <a:ext cx="6936825" cy="73153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48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 err="1"/>
                        <a:t>Full_stay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>
                          <a:solidFill>
                            <a:schemeClr val="lt1"/>
                          </a:solidFill>
                          <a:sym typeface="Arial"/>
                        </a:rPr>
                        <a:t> </a:t>
                      </a:r>
                      <a:r>
                        <a:rPr lang="en-IN" sz="14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Number of </a:t>
                      </a:r>
                      <a:r>
                        <a:rPr lang="en-IN" sz="1400" b="0" u="none" strike="noStrike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stays_in_weekend_nights</a:t>
                      </a:r>
                      <a:r>
                        <a:rPr lang="en-IN" sz="14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 + Number of </a:t>
                      </a:r>
                      <a:r>
                        <a:rPr lang="en-IN" sz="1400" b="0" u="none" strike="noStrike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stays_in_week_nights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/>
              <a:t>1. Hotel type Percentage</a:t>
            </a:r>
            <a:br>
              <a:rPr lang="en-IN"/>
            </a:br>
            <a:endParaRPr/>
          </a:p>
        </p:txBody>
      </p:sp>
      <p:sp>
        <p:nvSpPr>
          <p:cNvPr id="127" name="Google Shape;127;p11"/>
          <p:cNvSpPr/>
          <p:nvPr/>
        </p:nvSpPr>
        <p:spPr>
          <a:xfrm>
            <a:off x="4827950" y="1535675"/>
            <a:ext cx="39444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 observed </a:t>
            </a:r>
            <a:r>
              <a:rPr lang="en-I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City Hotel</a:t>
            </a: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shares </a:t>
            </a:r>
            <a:r>
              <a:rPr lang="en-I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61%</a:t>
            </a: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out of 100 than Resort Hotel.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CE328-DEDC-E464-A8D0-6CAAD953AA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089A351-EC4E-7546-4E27-4BB2C176D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089204"/>
            <a:ext cx="4214292" cy="392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>
            <a:spLocks noGrp="1"/>
          </p:cNvSpPr>
          <p:nvPr>
            <p:ph type="title"/>
          </p:nvPr>
        </p:nvSpPr>
        <p:spPr>
          <a:xfrm>
            <a:off x="364275" y="136634"/>
            <a:ext cx="85206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/>
              <a:t>2.</a:t>
            </a:r>
            <a:r>
              <a:rPr lang="en-IN" sz="2500"/>
              <a:t>Hotel Wise Bookings based on Month and Y</a:t>
            </a:r>
            <a:r>
              <a:rPr lang="en-IN" sz="2400"/>
              <a:t>ear</a:t>
            </a:r>
            <a:br>
              <a:rPr lang="en-IN" sz="2020"/>
            </a:br>
            <a:endParaRPr sz="2020"/>
          </a:p>
        </p:txBody>
      </p:sp>
      <p:pic>
        <p:nvPicPr>
          <p:cNvPr id="133" name="Google Shape;133;p12" descr="booking 1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071552"/>
            <a:ext cx="8929718" cy="283966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2"/>
          <p:cNvSpPr/>
          <p:nvPr/>
        </p:nvSpPr>
        <p:spPr>
          <a:xfrm>
            <a:off x="311700" y="3965050"/>
            <a:ext cx="48843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Bookings for City hotels are higher than Resort hotels over the years and in year 2016 the bookings for both the hotels were maximum.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2"/>
          <p:cNvSpPr txBox="1"/>
          <p:nvPr/>
        </p:nvSpPr>
        <p:spPr>
          <a:xfrm>
            <a:off x="5196000" y="396505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bookings were done in the month of May,June, July, August.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title"/>
          </p:nvPr>
        </p:nvSpPr>
        <p:spPr>
          <a:xfrm>
            <a:off x="311700" y="136750"/>
            <a:ext cx="8520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/>
              <a:t>3.Favorite meal by hotel type</a:t>
            </a:r>
            <a:br>
              <a:rPr lang="en-IN"/>
            </a:br>
            <a:endParaRPr/>
          </a:p>
        </p:txBody>
      </p:sp>
      <p:pic>
        <p:nvPicPr>
          <p:cNvPr id="141" name="Google Shape;141;p13" descr="fav meal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5925" y="874500"/>
            <a:ext cx="4424700" cy="37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3"/>
          <p:cNvSpPr/>
          <p:nvPr/>
        </p:nvSpPr>
        <p:spPr>
          <a:xfrm>
            <a:off x="5700975" y="1051850"/>
            <a:ext cx="3064800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6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BB-Bed and Breakfast</a:t>
            </a:r>
            <a:endParaRPr lang="en-IN" sz="1200" b="1" i="0" dirty="0">
              <a:solidFill>
                <a:srgbClr val="212121"/>
              </a:solidFill>
              <a:latin typeface="Roboto" panose="020B0604020202020204" pitchFamily="2" charset="0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6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HB-Half Board</a:t>
            </a:r>
            <a:endParaRPr lang="en-IN" sz="1200" b="1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6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FB-Full Board</a:t>
            </a:r>
            <a:endParaRPr lang="en-IN" sz="1200" b="1" i="0" u="none" strike="noStrike" cap="none" dirty="0">
              <a:solidFill>
                <a:srgbClr val="212121"/>
              </a:solidFill>
              <a:latin typeface="Roboto" panose="020B0604020202020204" pitchFamily="2" charset="0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6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SC-Self Catering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IN" sz="1600" b="1" u="none" strike="noStrike" cap="none" dirty="0">
              <a:solidFill>
                <a:srgbClr val="212121"/>
              </a:solidFill>
              <a:latin typeface="Roboto" panose="020B0604020202020204" pitchFamily="2" charset="0"/>
              <a:ea typeface="Arial"/>
              <a:cs typeface="Arial"/>
              <a:sym typeface="Arial"/>
            </a:endParaRPr>
          </a:p>
          <a:p>
            <a:pPr marL="114300">
              <a:buSzPts val="1800"/>
            </a:pPr>
            <a:endParaRPr lang="en-IN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>
              <a:buSzPts val="1800"/>
            </a:pPr>
            <a:endParaRPr lang="en-IN" sz="1200" dirty="0"/>
          </a:p>
          <a:p>
            <a:pPr marL="114300">
              <a:buSzPts val="1800"/>
            </a:pPr>
            <a:r>
              <a:rPr lang="en-IN" sz="1600" b="0" i="1" u="none" strike="noStrike" cap="none" dirty="0">
                <a:solidFill>
                  <a:srgbClr val="000000"/>
                </a:solidFill>
                <a:latin typeface="Amasis MT Pro Medium" panose="020B0604020202020204" pitchFamily="18" charset="0"/>
                <a:sym typeface="Arial"/>
              </a:rPr>
              <a:t>We observed 78% of people prefer 'BB' type meal.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title"/>
          </p:nvPr>
        </p:nvSpPr>
        <p:spPr>
          <a:xfrm>
            <a:off x="311700" y="126225"/>
            <a:ext cx="85206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358"/>
              <a:buNone/>
            </a:pPr>
            <a:r>
              <a:rPr lang="en-IN" sz="3100"/>
              <a:t>4.</a:t>
            </a:r>
            <a:r>
              <a:rPr lang="en-IN" sz="2877"/>
              <a:t>From which</a:t>
            </a:r>
            <a:r>
              <a:rPr lang="en-IN" sz="3100"/>
              <a:t> country guests are visiting the hotel?</a:t>
            </a:r>
            <a:br>
              <a:rPr lang="en-IN"/>
            </a:br>
            <a:endParaRPr/>
          </a:p>
        </p:txBody>
      </p:sp>
      <p:pic>
        <p:nvPicPr>
          <p:cNvPr id="148" name="Google Shape;148;p14" descr="country guests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7159" y="964395"/>
            <a:ext cx="7748765" cy="3086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4"/>
          <p:cNvSpPr/>
          <p:nvPr/>
        </p:nvSpPr>
        <p:spPr>
          <a:xfrm>
            <a:off x="690113" y="4125526"/>
            <a:ext cx="79708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IN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observed most guests visited the hotels where from</a:t>
            </a:r>
            <a:r>
              <a:rPr lang="en-IN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European countries and most of them from Portugal 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311700" y="199850"/>
            <a:ext cx="85206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-IN" sz="2877"/>
              <a:t>5.Which agent made the maximum bookings?</a:t>
            </a:r>
            <a:br>
              <a:rPr lang="en-IN"/>
            </a:br>
            <a:endParaRPr/>
          </a:p>
        </p:txBody>
      </p:sp>
      <p:pic>
        <p:nvPicPr>
          <p:cNvPr id="155" name="Google Shape;155;p15" descr="agent booking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2346" y="1287294"/>
            <a:ext cx="7939200" cy="3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/>
          <p:nvPr/>
        </p:nvSpPr>
        <p:spPr>
          <a:xfrm>
            <a:off x="2501660" y="4500577"/>
            <a:ext cx="478495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observed Agent no. 9 has made most no. of bookings.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311700" y="1472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dirty="0"/>
              <a:t>6.Preferred Room Type</a:t>
            </a:r>
            <a:endParaRPr sz="2500" dirty="0"/>
          </a:p>
        </p:txBody>
      </p:sp>
      <p:sp>
        <p:nvSpPr>
          <p:cNvPr id="162" name="Google Shape;162;p16"/>
          <p:cNvSpPr/>
          <p:nvPr/>
        </p:nvSpPr>
        <p:spPr>
          <a:xfrm>
            <a:off x="935821" y="3772559"/>
            <a:ext cx="69954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IN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It's clearly seen that the most people preferred Type A, type of room. Also, the average daily rate of type A rooms seems to be less 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Also, those whose average daily rate is higher i.e.(Type C,G,F,H) it's seen that preference is also less.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6" descr="prefered room +assined room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2945" y="757450"/>
            <a:ext cx="8521700" cy="3158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7.Percentage of guests visiting the hotel repeatedly</a:t>
            </a:r>
            <a:endParaRPr sz="2500"/>
          </a:p>
        </p:txBody>
      </p:sp>
      <p:sp>
        <p:nvSpPr>
          <p:cNvPr id="169" name="Google Shape;169;p17"/>
          <p:cNvSpPr txBox="1">
            <a:spLocks noGrp="1"/>
          </p:cNvSpPr>
          <p:nvPr>
            <p:ph type="body" idx="1"/>
          </p:nvPr>
        </p:nvSpPr>
        <p:spPr>
          <a:xfrm>
            <a:off x="736300" y="1152475"/>
            <a:ext cx="3450000" cy="3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                                                                                                                                                                  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guest retention rate is  low.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70" name="Google Shape;170;p17" descr="repeaed guests 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7638" y="1585456"/>
            <a:ext cx="3450000" cy="327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/>
        </p:nvSpPr>
        <p:spPr>
          <a:xfrm>
            <a:off x="5190725" y="1646025"/>
            <a:ext cx="3000000" cy="241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observed nearly </a:t>
            </a:r>
            <a:r>
              <a:rPr lang="en-IN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4%</a:t>
            </a: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people are repeated guests. 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guests </a:t>
            </a:r>
            <a:r>
              <a:rPr lang="en-IN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retention rate</a:t>
            </a: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low</a:t>
            </a:r>
            <a:r>
              <a:rPr lang="en-IN" sz="1800" dirty="0">
                <a:solidFill>
                  <a:schemeClr val="accent2"/>
                </a:solidFill>
              </a:rPr>
              <a:t>, which is a concern.</a:t>
            </a:r>
            <a:endParaRPr lang="en-IN" sz="1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endParaRPr lang="en-IN" sz="1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dirty="0"/>
              <a:t>8. Distribution Channel Type</a:t>
            </a:r>
            <a:br>
              <a:rPr lang="en-IN" dirty="0"/>
            </a:br>
            <a:endParaRPr dirty="0"/>
          </a:p>
        </p:txBody>
      </p:sp>
      <p:sp>
        <p:nvSpPr>
          <p:cNvPr id="177" name="Google Shape;177;p18"/>
          <p:cNvSpPr txBox="1">
            <a:spLocks noGrp="1"/>
          </p:cNvSpPr>
          <p:nvPr>
            <p:ph type="body" idx="1"/>
          </p:nvPr>
        </p:nvSpPr>
        <p:spPr>
          <a:xfrm>
            <a:off x="5998233" y="1017725"/>
            <a:ext cx="2834191" cy="355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>
                <a:solidFill>
                  <a:schemeClr val="accent2"/>
                </a:solidFill>
              </a:rPr>
              <a:t>                                          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</p:txBody>
      </p:sp>
      <p:pic>
        <p:nvPicPr>
          <p:cNvPr id="178" name="Google Shape;178;p18" descr="distribution channel typ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230" y="977468"/>
            <a:ext cx="5365630" cy="4537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6176785" y="1653018"/>
            <a:ext cx="2521200" cy="244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sz="16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observed </a:t>
            </a: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81.98%</a:t>
            </a:r>
            <a:r>
              <a:rPr lang="en-IN" sz="16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of share is occupied by </a:t>
            </a: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TA/TO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endParaRPr lang="en-IN" sz="1600" b="1" dirty="0">
              <a:solidFill>
                <a:schemeClr val="accent2"/>
              </a:solidFill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sz="1600" dirty="0">
                <a:solidFill>
                  <a:schemeClr val="accent2"/>
                </a:solidFill>
              </a:rPr>
              <a:t>Where TA/TO stand for </a:t>
            </a:r>
            <a:br>
              <a:rPr lang="en-IN" sz="1600" dirty="0">
                <a:solidFill>
                  <a:schemeClr val="accent2"/>
                </a:solidFill>
              </a:rPr>
            </a:br>
            <a:r>
              <a:rPr lang="en-IN" sz="16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Travel Agent/Travel organisation.</a:t>
            </a:r>
            <a:endParaRPr lang="en-IN" sz="1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endParaRPr sz="16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11700" y="1"/>
            <a:ext cx="8520600" cy="66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9. Bookings preferred with deposit type</a:t>
            </a:r>
            <a:br>
              <a:rPr lang="en-IN"/>
            </a:br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As expected , Most Bookings are done with 'No deposit' and most cancellations are also in 'no deposit' bookings. It is a surprise to see cancellations with 'Non-refundable' bookings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86" name="Google Shape;186;p19" descr="bookings deposit ne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775" y="525925"/>
            <a:ext cx="8235900" cy="35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ACKNOWLEDGEMENT</a:t>
            </a:r>
            <a:endParaRPr dirty="0"/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311700" y="11314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N" b="1" dirty="0">
                <a:solidFill>
                  <a:schemeClr val="accent2"/>
                </a:solidFill>
                <a:latin typeface="Arial Black" panose="020B0A04020102020204" pitchFamily="34" charset="0"/>
              </a:rPr>
              <a:t>We would  express our gratitude towards the entire team of “</a:t>
            </a:r>
            <a:r>
              <a:rPr lang="en-IN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Almabetter</a:t>
            </a:r>
            <a:r>
              <a:rPr lang="en-IN" b="1" dirty="0">
                <a:solidFill>
                  <a:schemeClr val="accent2"/>
                </a:solidFill>
                <a:latin typeface="Arial Black" panose="020B0A04020102020204" pitchFamily="34" charset="0"/>
              </a:rPr>
              <a:t>” for acknowledging us with such important domain and providing us an opportunity to work on real life problems through Capstone Project.</a:t>
            </a:r>
            <a:endParaRPr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 descr="A picture containing outdoor, sky, building, city&#10;&#10;Description automatically generated">
            <a:extLst>
              <a:ext uri="{FF2B5EF4-FFF2-40B4-BE49-F238E27FC236}">
                <a16:creationId xmlns:a16="http://schemas.microsoft.com/office/drawing/2014/main" id="{4B4A5466-FA53-6767-5B9A-6F4FC42DDE6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147250" y="105175"/>
            <a:ext cx="83832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10.Cancellation rates in hotel and year-wise analysis</a:t>
            </a:r>
            <a:endParaRPr sz="2500"/>
          </a:p>
        </p:txBody>
      </p:sp>
      <p:sp>
        <p:nvSpPr>
          <p:cNvPr id="192" name="Google Shape;19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Kk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We observed rate of cancellation is higher in City hotel.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In year 2015 rate of cancellation was  low.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93" name="Google Shape;193;p20" descr="cancellation rate hote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75" y="746875"/>
            <a:ext cx="8835449" cy="30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311700" y="136750"/>
            <a:ext cx="85206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11.Day-wise analysis of guests arrival</a:t>
            </a:r>
            <a:endParaRPr sz="2500"/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1"/>
          </p:nvPr>
        </p:nvSpPr>
        <p:spPr>
          <a:xfrm>
            <a:off x="147250" y="1152475"/>
            <a:ext cx="7320900" cy="3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200" name="Google Shape;200;p21" descr="Day wiise analyais of guests arriv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300" y="851999"/>
            <a:ext cx="7961315" cy="37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/>
        </p:nvSpPr>
        <p:spPr>
          <a:xfrm>
            <a:off x="311700" y="4566175"/>
            <a:ext cx="80781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We observed everyday the guest arrival is more in city hotel 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>
            <a:spLocks noGrp="1"/>
          </p:cNvSpPr>
          <p:nvPr>
            <p:ph type="title"/>
          </p:nvPr>
        </p:nvSpPr>
        <p:spPr>
          <a:xfrm>
            <a:off x="259100" y="94675"/>
            <a:ext cx="8520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12.Figuring out the busiest months of the year</a:t>
            </a:r>
            <a:endParaRPr sz="2500"/>
          </a:p>
        </p:txBody>
      </p:sp>
      <p:sp>
        <p:nvSpPr>
          <p:cNvPr id="207" name="Google Shape;20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We observed that the busiest months for both the hotels are May,June ,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chemeClr val="accent2"/>
                </a:solidFill>
              </a:rPr>
              <a:t>July,August.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08" name="Google Shape;208;p22" descr="busiest timeof month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004" y="1072672"/>
            <a:ext cx="6028700" cy="3226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174950" y="76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13.Analysing the correlation</a:t>
            </a:r>
            <a:r>
              <a:rPr lang="en-IN"/>
              <a:t> </a:t>
            </a:r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 flipH="1">
            <a:off x="2966450" y="4891050"/>
            <a:ext cx="11778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15" name="Google Shape;215;p23" descr="correlat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00" y="649600"/>
            <a:ext cx="5473151" cy="42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5890300" y="536450"/>
            <a:ext cx="3036600" cy="43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50"/>
              <a:buFont typeface="Arial"/>
              <a:buChar char="●"/>
            </a:pP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Full_stay length and lead </a:t>
            </a:r>
            <a:r>
              <a:rPr lang="en-IN" sz="12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ti</a:t>
            </a: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 have slight correlatio</a:t>
            </a:r>
            <a:r>
              <a:rPr lang="en-IN" sz="12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n.</a:t>
            </a: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This may means that for longer hotel stays people generally plan little before the the actual arrival.</a:t>
            </a:r>
            <a:endParaRPr sz="155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endParaRPr sz="155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Font typeface="Arial"/>
              <a:buChar char="●"/>
            </a:pPr>
            <a:r>
              <a:rPr lang="en-IN" sz="14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Average_daily_rate is slightly correlated with Total_members, which makes sense as more no. of people means more revenue, therefore more Average_daily_rate.</a:t>
            </a:r>
            <a:endParaRPr sz="23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311700" y="66350"/>
            <a:ext cx="754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14.Customer type and  car parking details</a:t>
            </a:r>
            <a:endParaRPr sz="2500"/>
          </a:p>
        </p:txBody>
      </p:sp>
      <p:sp>
        <p:nvSpPr>
          <p:cNvPr id="222" name="Google Shape;2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223" name="Google Shape;223;p24" descr="Costomer type n car parki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00" y="711478"/>
            <a:ext cx="7636350" cy="32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/>
          <p:nvPr/>
        </p:nvSpPr>
        <p:spPr>
          <a:xfrm>
            <a:off x="1748722" y="3991025"/>
            <a:ext cx="63114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4 types of Customer. Out of them most are 'Transient Type"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8% people require parking spaces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217025" y="76875"/>
            <a:ext cx="76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15.Bookings on weekends and weekdays</a:t>
            </a:r>
            <a:endParaRPr sz="2500"/>
          </a:p>
        </p:txBody>
      </p:sp>
      <p:sp>
        <p:nvSpPr>
          <p:cNvPr id="230" name="Google Shape;23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We observed:- City hotels have more number of stays irrespective of week or weekend stays.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31" name="Google Shape;2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500" y="589025"/>
            <a:ext cx="8520600" cy="36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174975" y="87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dirty="0"/>
              <a:t>16.Special requests service offered by hotels</a:t>
            </a:r>
            <a:endParaRPr sz="2500" dirty="0"/>
          </a:p>
        </p:txBody>
      </p:sp>
      <p:sp>
        <p:nvSpPr>
          <p:cNvPr id="237" name="Google Shape;23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We observed City hotels have more no. of special requests. Most of them ask for only 1 special request.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707CC98-08BE-DBD5-74D2-1BB8CB1E5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603" y="574625"/>
            <a:ext cx="4969648" cy="412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206600" y="97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17. Average_daily_rate month-wise</a:t>
            </a:r>
            <a:endParaRPr sz="2500"/>
          </a:p>
        </p:txBody>
      </p:sp>
      <p:sp>
        <p:nvSpPr>
          <p:cNvPr id="244" name="Google Shape;244;p27"/>
          <p:cNvSpPr txBox="1">
            <a:spLocks noGrp="1"/>
          </p:cNvSpPr>
          <p:nvPr>
            <p:ph type="body" idx="1"/>
          </p:nvPr>
        </p:nvSpPr>
        <p:spPr>
          <a:xfrm>
            <a:off x="206600" y="1152475"/>
            <a:ext cx="8520600" cy="30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We observed:</a:t>
            </a:r>
            <a:r>
              <a:rPr lang="en-IN"/>
              <a:t> </a:t>
            </a:r>
            <a:r>
              <a:rPr lang="en-IN">
                <a:solidFill>
                  <a:schemeClr val="accent2"/>
                </a:solidFill>
              </a:rPr>
              <a:t>For resort hotels, the average daily rate is more expensive during August,July and September.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For city hotels, the average daily rate is more expensive during August, July, June and May.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245" name="Google Shape;245;p27" descr="adr month wi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725" y="767850"/>
            <a:ext cx="6416799" cy="28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185475" y="87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1</a:t>
            </a:r>
            <a:r>
              <a:rPr lang="en-IN" sz="2500"/>
              <a:t>8.Average_daily_price per person</a:t>
            </a:r>
            <a:endParaRPr sz="2500"/>
          </a:p>
        </p:txBody>
      </p:sp>
      <p:sp>
        <p:nvSpPr>
          <p:cNvPr id="251" name="Google Shape;25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       </a:t>
            </a:r>
            <a:r>
              <a:rPr lang="en-IN">
                <a:solidFill>
                  <a:schemeClr val="accent2"/>
                </a:solidFill>
              </a:rPr>
              <a:t>Prices of resort hotel are much higher.</a:t>
            </a:r>
            <a:endParaRPr>
              <a:solidFill>
                <a:schemeClr val="accent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chemeClr val="accent2"/>
                </a:solidFill>
              </a:rPr>
              <a:t>       Prices of city hotel do not fluctuate that much.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5" name="Google Shape;268;p28">
            <a:extLst>
              <a:ext uri="{FF2B5EF4-FFF2-40B4-BE49-F238E27FC236}">
                <a16:creationId xmlns:a16="http://schemas.microsoft.com/office/drawing/2014/main" id="{0398335A-03AE-BAAB-BE1C-14B30E7BC5A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85" y="615351"/>
            <a:ext cx="7562490" cy="346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>
            <a:spLocks noGrp="1"/>
          </p:cNvSpPr>
          <p:nvPr>
            <p:ph type="title"/>
          </p:nvPr>
        </p:nvSpPr>
        <p:spPr>
          <a:xfrm>
            <a:off x="311700" y="884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dirty="0"/>
              <a:t>Conclusion</a:t>
            </a:r>
            <a:endParaRPr sz="2500" dirty="0"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1"/>
          </p:nvPr>
        </p:nvSpPr>
        <p:spPr>
          <a:xfrm>
            <a:off x="379562" y="863550"/>
            <a:ext cx="8452738" cy="409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rgbClr val="24292F"/>
                </a:solidFill>
              </a:rPr>
              <a:t>Around 61% bookings are for City hotel and 39% bookings are for Resort hotel, therefore City Hotel is busier than Resort Hotel.</a:t>
            </a:r>
          </a:p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chemeClr val="accent2"/>
                </a:solidFill>
              </a:rPr>
              <a:t>The majority of guests come from western Europe countries. We should spend a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chemeClr val="accent2"/>
                </a:solidFill>
              </a:rPr>
              <a:t>significant amount of our budget on those area.</a:t>
            </a:r>
          </a:p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rgbClr val="24292F"/>
                </a:solidFill>
              </a:rPr>
              <a:t>July- August are the busiest and profitable months for both of hotels.</a:t>
            </a:r>
          </a:p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rgbClr val="24292F"/>
                </a:solidFill>
              </a:rPr>
              <a:t>Couples are the most common guests for hotels, hence hotels can plan services according to couples needs to increase revenue.</a:t>
            </a:r>
            <a:endParaRPr lang="en-US" sz="1400" b="1" dirty="0"/>
          </a:p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chemeClr val="accent2"/>
                </a:solidFill>
              </a:rPr>
              <a:t>July and August month have high Average daily price per person for resort hotel.</a:t>
            </a:r>
            <a:endParaRPr lang="en-US" sz="1400" b="1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chemeClr val="accent2"/>
                </a:solidFill>
              </a:rPr>
              <a:t>Most common stay length is less than 4 days and generally people prefer City hotel for short stay, but for long stays, Resort Hotel is preferred.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 err="1">
                <a:solidFill>
                  <a:schemeClr val="accent2"/>
                </a:solidFill>
              </a:rPr>
              <a:t>November,December</a:t>
            </a:r>
            <a:r>
              <a:rPr lang="en-US" sz="1400" b="1" dirty="0">
                <a:solidFill>
                  <a:schemeClr val="accent2"/>
                </a:solidFill>
              </a:rPr>
              <a:t>, February And January are the months which has less booking this period you can get rooms with less average daily rate. 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Data Analytics and its importance</a:t>
            </a:r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b="1" dirty="0">
                <a:solidFill>
                  <a:schemeClr val="lt1"/>
                </a:solidFill>
              </a:rPr>
              <a:t>Data analytics (DA) is the process of examining data sets in order to find trends and draw conclusions about the information they contain.</a:t>
            </a:r>
            <a:endParaRPr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IN"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b="1" dirty="0">
                <a:solidFill>
                  <a:schemeClr val="lt1"/>
                </a:solidFill>
              </a:rPr>
              <a:t>Data analytics initiatives can help businesses increase revenue, improve operational efficiency, optimize marketing campaigns and bolster customer service efforts. </a:t>
            </a:r>
            <a:endParaRPr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IN"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b="1" dirty="0">
                <a:solidFill>
                  <a:schemeClr val="lt1"/>
                </a:solidFill>
              </a:rPr>
              <a:t>Analytics also enable organizations to respond quickly to emerging market trends and gain a competitive edge over business rivals. </a:t>
            </a:r>
            <a:endParaRPr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IN"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b="1" dirty="0">
                <a:solidFill>
                  <a:schemeClr val="lt1"/>
                </a:solidFill>
              </a:rPr>
              <a:t>The ultimate goal of data analytics, however, is boosting business performance.</a:t>
            </a:r>
            <a:endParaRPr b="1" dirty="0"/>
          </a:p>
        </p:txBody>
      </p:sp>
      <p:pic>
        <p:nvPicPr>
          <p:cNvPr id="3" name="Picture 2" descr="Calculator, pen, compass, money and a paper with graphs printed on it">
            <a:extLst>
              <a:ext uri="{FF2B5EF4-FFF2-40B4-BE49-F238E27FC236}">
                <a16:creationId xmlns:a16="http://schemas.microsoft.com/office/drawing/2014/main" id="{F2AA7F5F-0190-05A5-7472-33B7ADB446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26747" cy="562036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604E-B857-9387-B93D-A319625D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E3EE1-09C6-A6FB-61CE-04BBC5AA11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IN" u="sng" dirty="0">
              <a:solidFill>
                <a:schemeClr val="accent2"/>
              </a:solidFill>
              <a:hlinkClick r:id="rId2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chemeClr val="accent2"/>
                </a:solidFill>
                <a:hlinkClick r:id="rId2"/>
              </a:rPr>
              <a:t>https://pandas.pydata.org/pandas-docs/stable/index.html</a:t>
            </a:r>
            <a:endParaRPr lang="en-IN" u="sng" dirty="0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chemeClr val="accent5"/>
                </a:solidFill>
                <a:hlinkClick r:id="rId3"/>
              </a:rPr>
              <a:t>https://seaborn.pydata.org/</a:t>
            </a:r>
            <a:endParaRPr lang="en-IN" u="sng" dirty="0">
              <a:solidFill>
                <a:schemeClr val="accent5"/>
              </a:solidFill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chemeClr val="accent5"/>
                </a:solidFill>
              </a:rPr>
              <a:t>Lectures by </a:t>
            </a:r>
            <a:r>
              <a:rPr lang="en-IN" u="sng" dirty="0" err="1">
                <a:solidFill>
                  <a:schemeClr val="accent5"/>
                </a:solidFill>
              </a:rPr>
              <a:t>Almabetter</a:t>
            </a:r>
            <a:endParaRPr lang="en-IN" u="sng" dirty="0">
              <a:solidFill>
                <a:schemeClr val="accent5"/>
              </a:solidFill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chemeClr val="accent2"/>
                </a:solidFill>
                <a:hlinkClick r:id="rId4"/>
              </a:rPr>
              <a:t>https://www.geeksforgeeks.org/matplotlib-tutorial/?ref=lbp</a:t>
            </a:r>
            <a:endParaRPr lang="en-IN" u="sng" dirty="0">
              <a:solidFill>
                <a:schemeClr val="accent5"/>
              </a:solidFill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chemeClr val="accent5"/>
                </a:solidFill>
              </a:rPr>
              <a:t>https://matplotlib.org/</a:t>
            </a:r>
          </a:p>
        </p:txBody>
      </p:sp>
    </p:spTree>
    <p:extLst>
      <p:ext uri="{BB962C8B-B14F-4D97-AF65-F5344CB8AC3E}">
        <p14:creationId xmlns:p14="http://schemas.microsoft.com/office/powerpoint/2010/main" val="713588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96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THANK YOU</a:t>
            </a:r>
            <a:endParaRPr sz="9600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Algorithm/Steps followed </a:t>
            </a:r>
            <a:endParaRPr dirty="0"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Importing necessary packages and libraries.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Mount the drive in </a:t>
            </a:r>
            <a:r>
              <a:rPr lang="en-IN" dirty="0" err="1">
                <a:solidFill>
                  <a:schemeClr val="lt1"/>
                </a:solidFill>
              </a:rPr>
              <a:t>colab</a:t>
            </a:r>
            <a:r>
              <a:rPr lang="en-IN" dirty="0">
                <a:solidFill>
                  <a:schemeClr val="lt1"/>
                </a:solidFill>
              </a:rPr>
              <a:t> and read the .csv file.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Analysing the data sheet.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Removing null/NAN/duplicate rows.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Fixing the outliers.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Drop certain columns/combined certain columns to make our data sheet free Avoid of any irrelevant data.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Applying the concept of Data Wrangling and Data Visualization such that we can analyse the data sheet and retrieve required information.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5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N" dirty="0">
                <a:solidFill>
                  <a:schemeClr val="lt1"/>
                </a:solidFill>
              </a:rPr>
              <a:t>Have you ever wondered when the best time of year to book a hotel room is? Or the optimal length of stay in order to get the best daily rate? This hotel booking dataset can help you explore those questions! </a:t>
            </a:r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N" dirty="0">
                <a:solidFill>
                  <a:schemeClr val="lt1"/>
                </a:solidFill>
              </a:rPr>
              <a:t>	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 Explore and </a:t>
            </a:r>
            <a:r>
              <a:rPr lang="en-IN" dirty="0" err="1">
                <a:solidFill>
                  <a:schemeClr val="lt1"/>
                </a:solidFill>
              </a:rPr>
              <a:t>analyze</a:t>
            </a:r>
            <a:r>
              <a:rPr lang="en-IN" dirty="0">
                <a:solidFill>
                  <a:schemeClr val="lt1"/>
                </a:solidFill>
              </a:rPr>
              <a:t> the data to discover important factors that  govern the </a:t>
            </a:r>
            <a:r>
              <a:rPr lang="en-IN" dirty="0" err="1">
                <a:solidFill>
                  <a:schemeClr val="lt1"/>
                </a:solidFill>
              </a:rPr>
              <a:t>bookings.</a:t>
            </a:r>
            <a:r>
              <a:rPr lang="en-IN" b="1" dirty="0" err="1"/>
              <a:t>e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Description of columns</a:t>
            </a:r>
            <a:endParaRPr dirty="0"/>
          </a:p>
        </p:txBody>
      </p:sp>
      <p:sp>
        <p:nvSpPr>
          <p:cNvPr id="91" name="Google Shape;91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92" name="Google Shape;92;p6"/>
          <p:cNvGraphicFramePr/>
          <p:nvPr>
            <p:extLst>
              <p:ext uri="{D42A27DB-BD31-4B8C-83A1-F6EECF244321}">
                <p14:modId xmlns:p14="http://schemas.microsoft.com/office/powerpoint/2010/main" val="1717986829"/>
              </p:ext>
            </p:extLst>
          </p:nvPr>
        </p:nvGraphicFramePr>
        <p:xfrm>
          <a:off x="231227" y="1198179"/>
          <a:ext cx="8565925" cy="3873180"/>
        </p:xfrm>
        <a:graphic>
          <a:graphicData uri="http://schemas.openxmlformats.org/drawingml/2006/table">
            <a:tbl>
              <a:tblPr firstRow="1" bandRow="1">
                <a:noFill/>
                <a:tableStyleId>{85126721-6EAF-4E12-80B0-B967872AB00E}</a:tableStyleId>
              </a:tblPr>
              <a:tblGrid>
                <a:gridCol w="320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Column_name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Column_description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Hotel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Contain data values  hotel City ,Resort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is_canceled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Contains  </a:t>
                      </a:r>
                      <a:r>
                        <a:rPr lang="en-IN" sz="1400" u="none" strike="noStrike" cap="none" dirty="0" err="1"/>
                        <a:t>boolean</a:t>
                      </a:r>
                      <a:r>
                        <a:rPr lang="en-IN" sz="1400" u="none" strike="noStrike" cap="none" dirty="0"/>
                        <a:t> data values 0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not_canceled 1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canceled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lead_time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days between the entering date of booking and arrival date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arrival_date_year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Year of the arrival  date of guests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arrival_date_month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Month of the arrival date of guests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arrival_date_week_number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Week number of year of arrival date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arrival_date_day_of_month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Day of the arrival of guests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body" idx="1"/>
          </p:nvPr>
        </p:nvSpPr>
        <p:spPr>
          <a:xfrm>
            <a:off x="226585" y="43935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2879666944"/>
              </p:ext>
            </p:extLst>
          </p:nvPr>
        </p:nvGraphicFramePr>
        <p:xfrm>
          <a:off x="226585" y="439358"/>
          <a:ext cx="8580599" cy="462617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8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20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 err="1"/>
                        <a:t>distribution_channel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TA/TO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is_repeated_guest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Having values 1-&gt;repeated guests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                        0-&gt;no repeated guests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previous_cancellations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previous bookings that were cancelled by the guests prior to the current booking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Previous_booking_not_cancellations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previous bookings that were  not cancelled by the guests prior to the current booking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reserved_room_type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Room type -- reserved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1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booking_changes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changes made to the booking from the moment the booking was entered on the </a:t>
                      </a:r>
                      <a:r>
                        <a:rPr lang="en-IN" sz="1400" u="none" strike="noStrike" cap="none" dirty="0" err="1"/>
                        <a:t>pms</a:t>
                      </a:r>
                      <a:r>
                        <a:rPr lang="en-IN" sz="1400" u="none" strike="noStrike" cap="none" dirty="0"/>
                        <a:t> until the moment of check-in or cancellation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5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deposit_type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Categorical values—No deposit , Refund, Non-refund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agent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ID of the travel agency made the booking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106" name="Google Shape;106;p8"/>
          <p:cNvGraphicFramePr/>
          <p:nvPr>
            <p:extLst>
              <p:ext uri="{D42A27DB-BD31-4B8C-83A1-F6EECF244321}">
                <p14:modId xmlns:p14="http://schemas.microsoft.com/office/powerpoint/2010/main" val="3186719539"/>
              </p:ext>
            </p:extLst>
          </p:nvPr>
        </p:nvGraphicFramePr>
        <p:xfrm>
          <a:off x="199696" y="477328"/>
          <a:ext cx="8650000" cy="41988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62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86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Stays_in_weekend_nights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/>
                        <a:t>Number of days for stay on weekend night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Stays_in_week_nights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 days for stay on week day 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adults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adults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children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children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babies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babies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meal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Type of meal offered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country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Countries from where guests arrived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market_segment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Categorical values like  </a:t>
                      </a:r>
                      <a:r>
                        <a:rPr lang="en-IN" sz="1400" u="none" strike="noStrike" cap="none" dirty="0" err="1"/>
                        <a:t>TA</a:t>
                      </a:r>
                      <a:r>
                        <a:rPr lang="en-IN" sz="1400" u="none" strike="noStrike" cap="none" dirty="0" err="1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 err="1"/>
                        <a:t>Travel</a:t>
                      </a:r>
                      <a:r>
                        <a:rPr lang="en-IN" sz="1400" u="none" strike="noStrike" cap="none" dirty="0"/>
                        <a:t> agent  TO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 Tour Operators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113" name="Google Shape;113;p9"/>
          <p:cNvGraphicFramePr/>
          <p:nvPr>
            <p:extLst>
              <p:ext uri="{D42A27DB-BD31-4B8C-83A1-F6EECF244321}">
                <p14:modId xmlns:p14="http://schemas.microsoft.com/office/powerpoint/2010/main" val="3225282200"/>
              </p:ext>
            </p:extLst>
          </p:nvPr>
        </p:nvGraphicFramePr>
        <p:xfrm>
          <a:off x="311700" y="445025"/>
          <a:ext cx="8590575" cy="435812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14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/>
                        <a:t>company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/>
                        <a:t>ID of the company which made the booking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days_in_waiting_list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days the booking was in the waiting list before it was confirmed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customer_type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Categorical values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 contract group, </a:t>
                      </a:r>
                      <a:r>
                        <a:rPr lang="en-IN" sz="1400" u="none" strike="noStrike" cap="none" dirty="0" err="1"/>
                        <a:t>trasisent</a:t>
                      </a:r>
                      <a:r>
                        <a:rPr lang="en-IN" sz="1400" u="none" strike="noStrike" cap="none" dirty="0"/>
                        <a:t>, party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Average_daily_rate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Obtained by dividing the sum of all lodging transaction by the total number of staying nights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required_car_parking_spaces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car parking spaces used by guests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total_of_special_requests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special requests  made by guests(eg-extra bedsheet)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reservation_status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Contains the current status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total_members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>
                          <a:solidFill>
                            <a:schemeClr val="dk1"/>
                          </a:solidFill>
                          <a:sym typeface="Arial"/>
                        </a:rPr>
                        <a:t>Number of adults + Number of children + Number of babies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1643</Words>
  <Application>Microsoft Office PowerPoint</Application>
  <PresentationFormat>On-screen Show (16:9)</PresentationFormat>
  <Paragraphs>296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Amasis MT Pro Medium</vt:lpstr>
      <vt:lpstr>arial</vt:lpstr>
      <vt:lpstr>arial</vt:lpstr>
      <vt:lpstr>Arial Black</vt:lpstr>
      <vt:lpstr>Roboto</vt:lpstr>
      <vt:lpstr>Wingdings</vt:lpstr>
      <vt:lpstr>Simple Light</vt:lpstr>
      <vt:lpstr>CAPSTONE EDA PROJECT TOPIC -II</vt:lpstr>
      <vt:lpstr>ACKNOWLEDGEMENT</vt:lpstr>
      <vt:lpstr>Data Analytics and its importance</vt:lpstr>
      <vt:lpstr>Algorithm/Steps followed </vt:lpstr>
      <vt:lpstr>Problem Statement</vt:lpstr>
      <vt:lpstr>Description of columns</vt:lpstr>
      <vt:lpstr>PowerPoint Presentation</vt:lpstr>
      <vt:lpstr>PowerPoint Presentation</vt:lpstr>
      <vt:lpstr>PowerPoint Presentation</vt:lpstr>
      <vt:lpstr>   Analysis &amp; Observations</vt:lpstr>
      <vt:lpstr>1. Hotel type Percentage </vt:lpstr>
      <vt:lpstr>2.Hotel Wise Bookings based on Month and Year </vt:lpstr>
      <vt:lpstr>3.Favorite meal by hotel type </vt:lpstr>
      <vt:lpstr>4.From which country guests are visiting the hotel? </vt:lpstr>
      <vt:lpstr>5.Which agent made the maximum bookings? </vt:lpstr>
      <vt:lpstr>6.Preferred Room Type</vt:lpstr>
      <vt:lpstr>7.Percentage of guests visiting the hotel repeatedly</vt:lpstr>
      <vt:lpstr>8. Distribution Channel Type </vt:lpstr>
      <vt:lpstr>9. Bookings preferred with deposit type </vt:lpstr>
      <vt:lpstr>10.Cancellation rates in hotel and year-wise analysis</vt:lpstr>
      <vt:lpstr>11.Day-wise analysis of guests arrival</vt:lpstr>
      <vt:lpstr>12.Figuring out the busiest months of the year</vt:lpstr>
      <vt:lpstr>13.Analysing the correlation </vt:lpstr>
      <vt:lpstr>14.Customer type and  car parking details</vt:lpstr>
      <vt:lpstr>15.Bookings on weekends and weekdays</vt:lpstr>
      <vt:lpstr>16.Special requests service offered by hotels</vt:lpstr>
      <vt:lpstr>17. Average_daily_rate month-wise</vt:lpstr>
      <vt:lpstr>18.Average_daily_price per person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EDA PROJECT TOPIC -II</dc:title>
  <cp:lastModifiedBy>Shriram Buchkul</cp:lastModifiedBy>
  <cp:revision>16</cp:revision>
  <dcterms:modified xsi:type="dcterms:W3CDTF">2024-05-01T06:56:28Z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2845130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S9.1.4</vt:lpwstr>
  </property>
</Properties>
</file>