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9" r:id="rId13"/>
    <p:sldId id="267" r:id="rId14"/>
    <p:sldId id="290" r:id="rId15"/>
    <p:sldId id="268" r:id="rId16"/>
    <p:sldId id="269" r:id="rId17"/>
    <p:sldId id="270" r:id="rId18"/>
    <p:sldId id="271" r:id="rId19"/>
    <p:sldId id="272" r:id="rId20"/>
    <p:sldId id="291" r:id="rId21"/>
    <p:sldId id="273" r:id="rId22"/>
    <p:sldId id="274" r:id="rId23"/>
    <p:sldId id="275" r:id="rId24"/>
    <p:sldId id="276" r:id="rId25"/>
    <p:sldId id="292" r:id="rId26"/>
    <p:sldId id="277" r:id="rId27"/>
    <p:sldId id="278" r:id="rId28"/>
    <p:sldId id="279" r:id="rId29"/>
    <p:sldId id="280" r:id="rId30"/>
    <p:sldId id="281" r:id="rId31"/>
    <p:sldId id="293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B372AC6-AF1D-4A72-83BD-9A13CBCB733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3080A9-4BD3-40D4-9939-2D5885AAE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62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2AC6-AF1D-4A72-83BD-9A13CBCB733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80A9-4BD3-40D4-9939-2D5885AAE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60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372AC6-AF1D-4A72-83BD-9A13CBCB733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3080A9-4BD3-40D4-9939-2D5885AAE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10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2AC6-AF1D-4A72-83BD-9A13CBCB733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80A9-4BD3-40D4-9939-2D5885AAE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6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372AC6-AF1D-4A72-83BD-9A13CBCB733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3080A9-4BD3-40D4-9939-2D5885AAE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372AC6-AF1D-4A72-83BD-9A13CBCB733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3080A9-4BD3-40D4-9939-2D5885AAE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3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372AC6-AF1D-4A72-83BD-9A13CBCB733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3080A9-4BD3-40D4-9939-2D5885AAE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2AC6-AF1D-4A72-83BD-9A13CBCB733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80A9-4BD3-40D4-9939-2D5885AAE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74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372AC6-AF1D-4A72-83BD-9A13CBCB733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3080A9-4BD3-40D4-9939-2D5885AAE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8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2AC6-AF1D-4A72-83BD-9A13CBCB733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80A9-4BD3-40D4-9939-2D5885AAE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64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B372AC6-AF1D-4A72-83BD-9A13CBCB733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83080A9-4BD3-40D4-9939-2D5885AAE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6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2AC6-AF1D-4A72-83BD-9A13CBCB733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80A9-4BD3-40D4-9939-2D5885AAE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2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INTRODUCTION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</a:rPr>
              <a:t>UNIT 1</a:t>
            </a:r>
            <a:endParaRPr lang="en-IN" sz="4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CONTND..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implementation (or method</a:t>
            </a:r>
            <a:r>
              <a:rPr lang="en-US" dirty="0"/>
              <a:t>) of the operation is </a:t>
            </a:r>
            <a:r>
              <a:rPr lang="en-US" b="1" dirty="0"/>
              <a:t>specified separately </a:t>
            </a:r>
            <a:r>
              <a:rPr lang="en-US" dirty="0"/>
              <a:t>and </a:t>
            </a:r>
            <a:r>
              <a:rPr lang="en-US" b="1" dirty="0"/>
              <a:t>can be changed without affecting the interface. </a:t>
            </a:r>
            <a:endParaRPr lang="en-US" dirty="0" smtClean="0"/>
          </a:p>
          <a:p>
            <a:r>
              <a:rPr lang="en-US" dirty="0" smtClean="0"/>
              <a:t>This may be termed </a:t>
            </a:r>
            <a:r>
              <a:rPr lang="en-US" b="1" dirty="0" smtClean="0"/>
              <a:t>program-operation independence.</a:t>
            </a:r>
            <a:endParaRPr lang="en-US" dirty="0" smtClean="0"/>
          </a:p>
          <a:p>
            <a:r>
              <a:rPr lang="en-US" dirty="0" smtClean="0"/>
              <a:t>The characteristic that allows </a:t>
            </a:r>
            <a:r>
              <a:rPr lang="en-US" b="1" dirty="0" smtClean="0"/>
              <a:t>program-data independence and program-operation independence is called data abstraction.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30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3. Support of Multiple Views of the Data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4235" y="833167"/>
            <a:ext cx="6068122" cy="3493506"/>
          </a:xfrm>
        </p:spPr>
        <p:txBody>
          <a:bodyPr/>
          <a:lstStyle/>
          <a:p>
            <a:r>
              <a:rPr lang="en-US" dirty="0" smtClean="0"/>
              <a:t>A database typically has </a:t>
            </a:r>
            <a:r>
              <a:rPr lang="en-US" b="1" dirty="0" smtClean="0"/>
              <a:t>many users</a:t>
            </a:r>
            <a:r>
              <a:rPr lang="en-US" dirty="0" smtClean="0"/>
              <a:t>, each of whom may require a </a:t>
            </a:r>
            <a:r>
              <a:rPr lang="en-US" b="1" dirty="0" smtClean="0"/>
              <a:t>different perspective or view of the database.</a:t>
            </a:r>
          </a:p>
          <a:p>
            <a:r>
              <a:rPr lang="en-US" dirty="0" smtClean="0"/>
              <a:t>A view may be a subset of the </a:t>
            </a:r>
            <a:r>
              <a:rPr lang="en-US" b="1" dirty="0" smtClean="0"/>
              <a:t>database or it may contain virtual data</a:t>
            </a:r>
            <a:r>
              <a:rPr lang="en-US" dirty="0" smtClean="0"/>
              <a:t> that is derived from the database files but is not </a:t>
            </a:r>
            <a:r>
              <a:rPr lang="en-US" b="1" dirty="0" smtClean="0"/>
              <a:t>explicitly stored.</a:t>
            </a:r>
          </a:p>
          <a:p>
            <a:r>
              <a:rPr lang="en-US" dirty="0" smtClean="0"/>
              <a:t>Some users may </a:t>
            </a:r>
            <a:r>
              <a:rPr lang="en-US" b="1" dirty="0" smtClean="0"/>
              <a:t>not need to be aware </a:t>
            </a:r>
            <a:r>
              <a:rPr lang="en-US" dirty="0" smtClean="0"/>
              <a:t>of whether the data they refer to is </a:t>
            </a:r>
            <a:r>
              <a:rPr lang="en-US" b="1" dirty="0" smtClean="0"/>
              <a:t>stored or derived.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0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05" y="2291110"/>
            <a:ext cx="4432029" cy="233664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Example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4. Sharing of Data and Multiuser Transaction Processing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multiuser DBMS, as its name implies, </a:t>
            </a:r>
            <a:r>
              <a:rPr lang="en-US" b="1" dirty="0" smtClean="0"/>
              <a:t>must allow multiple users to access the database at the same time.</a:t>
            </a:r>
            <a:endParaRPr lang="en-US" dirty="0" smtClean="0"/>
          </a:p>
          <a:p>
            <a:r>
              <a:rPr lang="en-US" dirty="0" smtClean="0"/>
              <a:t>The DBMS must include </a:t>
            </a:r>
            <a:r>
              <a:rPr lang="en-US" b="1" dirty="0" smtClean="0"/>
              <a:t>concurrency control </a:t>
            </a:r>
            <a:r>
              <a:rPr lang="en-US" dirty="0" smtClean="0"/>
              <a:t>software to ensure that </a:t>
            </a:r>
            <a:r>
              <a:rPr lang="en-US" b="1" dirty="0" smtClean="0"/>
              <a:t>several users trying to update the same data at a time.</a:t>
            </a:r>
          </a:p>
          <a:p>
            <a:r>
              <a:rPr lang="en-US" dirty="0" smtClean="0"/>
              <a:t>The concept of a transaction has become central to many database applications.</a:t>
            </a:r>
          </a:p>
          <a:p>
            <a:r>
              <a:rPr lang="en-US" dirty="0" smtClean="0"/>
              <a:t> A transaction is an executing program or process that includes one or </a:t>
            </a:r>
            <a:r>
              <a:rPr lang="en-US" b="1" dirty="0" smtClean="0"/>
              <a:t>more database accesses</a:t>
            </a:r>
            <a:r>
              <a:rPr lang="en-US" dirty="0" smtClean="0"/>
              <a:t>, such as </a:t>
            </a:r>
            <a:r>
              <a:rPr lang="en-US" b="1" dirty="0" smtClean="0"/>
              <a:t>reading or updating of database records the result of the updates is correct</a:t>
            </a:r>
            <a:endParaRPr lang="en-IN" b="1" dirty="0"/>
          </a:p>
        </p:txBody>
      </p:sp>
      <p:sp>
        <p:nvSpPr>
          <p:cNvPr id="4" name="AutoShape 2" descr="What Are Data Sharing Agreements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8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MODEL,SCHEMAS AND INSTANCES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8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41" y="2349925"/>
            <a:ext cx="3551269" cy="24564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Introduction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One fundamental characteristic of the database approach is that it provides some level of </a:t>
            </a:r>
            <a:r>
              <a:rPr lang="en-US" b="1" dirty="0" smtClean="0"/>
              <a:t>data abstraction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Data abstraction generally refers to the </a:t>
            </a:r>
            <a:r>
              <a:rPr lang="en-US" b="1" dirty="0" smtClean="0"/>
              <a:t>suppression of details of data organization and storage</a:t>
            </a:r>
            <a:r>
              <a:rPr lang="en-US" dirty="0" smtClean="0"/>
              <a:t>, and the </a:t>
            </a:r>
            <a:r>
              <a:rPr lang="en-US" b="1" dirty="0" smtClean="0"/>
              <a:t>highlighting of the essential features </a:t>
            </a:r>
            <a:r>
              <a:rPr lang="en-US" dirty="0" smtClean="0"/>
              <a:t>for an improved understanding of data. </a:t>
            </a:r>
          </a:p>
          <a:p>
            <a:pPr algn="just"/>
            <a:r>
              <a:rPr lang="en-US" dirty="0" smtClean="0"/>
              <a:t>One of the main characteristics of the database approach is to support </a:t>
            </a:r>
            <a:r>
              <a:rPr lang="en-US" b="1" dirty="0" smtClean="0"/>
              <a:t>data abstraction.</a:t>
            </a:r>
          </a:p>
          <a:p>
            <a:pPr algn="just"/>
            <a:r>
              <a:rPr lang="en-US" b="1" dirty="0" smtClean="0"/>
              <a:t>A data model—a </a:t>
            </a:r>
            <a:r>
              <a:rPr lang="en-US" dirty="0" smtClean="0"/>
              <a:t>collection of concepts that can be used to describe the </a:t>
            </a:r>
            <a:r>
              <a:rPr lang="en-US" b="1" dirty="0" smtClean="0"/>
              <a:t>structure of a database—provides the necessary means to achieve this abstraction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433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Categories of Data Model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High-level or conceptual data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Low-level or physical data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</a:t>
            </a:r>
            <a:r>
              <a:rPr lang="en-US" sz="2400" b="1" dirty="0" smtClean="0"/>
              <a:t>epresentational (or implementation) data models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606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High-level or conceptual data models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 </a:t>
            </a:r>
            <a:r>
              <a:rPr lang="en-US" dirty="0"/>
              <a:t>provide concepts that are close to the way many </a:t>
            </a:r>
            <a:r>
              <a:rPr lang="en-US" b="1" dirty="0"/>
              <a:t>users </a:t>
            </a:r>
            <a:r>
              <a:rPr lang="en-US" b="1" dirty="0" smtClean="0"/>
              <a:t>perceive data</a:t>
            </a:r>
            <a:r>
              <a:rPr lang="en-US" dirty="0" smtClean="0"/>
              <a:t>.</a:t>
            </a:r>
          </a:p>
          <a:p>
            <a:r>
              <a:rPr lang="en-US" dirty="0"/>
              <a:t>Conceptual data models use concepts such as </a:t>
            </a:r>
            <a:r>
              <a:rPr lang="en-US" b="1" dirty="0"/>
              <a:t>entities, attributes, and </a:t>
            </a:r>
            <a:r>
              <a:rPr lang="en-US" b="1" dirty="0" smtClean="0"/>
              <a:t>relationship</a:t>
            </a:r>
          </a:p>
          <a:p>
            <a:r>
              <a:rPr lang="en-US" dirty="0"/>
              <a:t>An entity represents a </a:t>
            </a:r>
            <a:r>
              <a:rPr lang="en-US" b="1" dirty="0"/>
              <a:t>real-world object or concept, such as an employee </a:t>
            </a:r>
            <a:r>
              <a:rPr lang="en-US" dirty="0"/>
              <a:t>or a project from the miniworld that is described in the database.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attribute represents </a:t>
            </a:r>
            <a:r>
              <a:rPr lang="en-US" b="1" dirty="0"/>
              <a:t>some property of interest that further describes an entity, </a:t>
            </a:r>
            <a:r>
              <a:rPr lang="en-US" dirty="0"/>
              <a:t>such as the employee’s name or salary.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relationship among </a:t>
            </a:r>
            <a:r>
              <a:rPr lang="en-US" b="1" dirty="0"/>
              <a:t>two or more entities represents an association among the entities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168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Low-level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or physical data models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or physical data models provide concepts that </a:t>
            </a:r>
            <a:r>
              <a:rPr lang="en-US" b="1" dirty="0"/>
              <a:t>describe the details of how data is </a:t>
            </a:r>
            <a:r>
              <a:rPr lang="en-US" b="1" dirty="0" smtClean="0"/>
              <a:t>stored.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1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Representational or implementation data models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Representational or implementation data models are the models used most </a:t>
            </a:r>
            <a:r>
              <a:rPr lang="en-US" dirty="0" smtClean="0"/>
              <a:t>frequently </a:t>
            </a:r>
            <a:r>
              <a:rPr lang="en-US" dirty="0"/>
              <a:t>in </a:t>
            </a:r>
            <a:r>
              <a:rPr lang="en-US" b="1" dirty="0"/>
              <a:t>traditional commercial DBMSs. </a:t>
            </a:r>
            <a:endParaRPr lang="en-US" b="1" dirty="0" smtClean="0"/>
          </a:p>
          <a:p>
            <a:r>
              <a:rPr lang="en-US" dirty="0" smtClean="0"/>
              <a:t>These </a:t>
            </a:r>
            <a:r>
              <a:rPr lang="en-US" dirty="0"/>
              <a:t>include the widely used </a:t>
            </a:r>
            <a:r>
              <a:rPr lang="en-US" b="1" dirty="0"/>
              <a:t>relational data model</a:t>
            </a:r>
            <a:r>
              <a:rPr lang="en-US" dirty="0"/>
              <a:t>, as well as the so-called </a:t>
            </a:r>
            <a:r>
              <a:rPr lang="en-US" b="1" dirty="0"/>
              <a:t>legacy data models—the </a:t>
            </a:r>
            <a:r>
              <a:rPr lang="en-US" dirty="0"/>
              <a:t>network and hierarchical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7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DEFINITION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database is a </a:t>
            </a:r>
            <a:r>
              <a:rPr lang="en-US" b="1" dirty="0" smtClean="0"/>
              <a:t>collection of related data.</a:t>
            </a:r>
          </a:p>
          <a:p>
            <a:pPr algn="just"/>
            <a:r>
              <a:rPr lang="en-US" dirty="0" smtClean="0"/>
              <a:t>By data, we mean known facts that </a:t>
            </a:r>
            <a:r>
              <a:rPr lang="en-US" b="1" dirty="0" smtClean="0"/>
              <a:t>can be recorded </a:t>
            </a:r>
            <a:r>
              <a:rPr lang="en-US" dirty="0" smtClean="0"/>
              <a:t>and that </a:t>
            </a:r>
            <a:r>
              <a:rPr lang="en-US" b="1" dirty="0" smtClean="0"/>
              <a:t>have implicit meaning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database management system (DBMS) is a collection of </a:t>
            </a:r>
            <a:r>
              <a:rPr lang="en-US" b="1" dirty="0" smtClean="0"/>
              <a:t>programs that enables users to create and maintain a database. </a:t>
            </a:r>
          </a:p>
          <a:p>
            <a:pPr algn="just"/>
            <a:r>
              <a:rPr lang="en-US" dirty="0" smtClean="0"/>
              <a:t>The DBMS is a general-purpose software system that facilitates the processes of </a:t>
            </a:r>
            <a:r>
              <a:rPr lang="en-US" b="1" dirty="0" smtClean="0"/>
              <a:t>defining, constructing, manipulating, and sharing databases </a:t>
            </a:r>
            <a:r>
              <a:rPr lang="en-US" dirty="0" smtClean="0"/>
              <a:t>among various users and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5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Schemas, Instances, and Database State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Introduction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any data model, it is important to distinguish between the description of the </a:t>
            </a:r>
            <a:r>
              <a:rPr lang="en-US" dirty="0" smtClean="0"/>
              <a:t>database </a:t>
            </a:r>
            <a:r>
              <a:rPr lang="en-US" dirty="0"/>
              <a:t>and the database </a:t>
            </a:r>
            <a:r>
              <a:rPr lang="en-US" dirty="0" smtClean="0"/>
              <a:t>itself.</a:t>
            </a:r>
          </a:p>
          <a:p>
            <a:r>
              <a:rPr lang="en-US" dirty="0" smtClean="0"/>
              <a:t>The </a:t>
            </a:r>
            <a:r>
              <a:rPr lang="en-US" dirty="0"/>
              <a:t>description of a database is called the database </a:t>
            </a:r>
            <a:r>
              <a:rPr lang="en-US" b="1" dirty="0" smtClean="0"/>
              <a:t>schema.</a:t>
            </a:r>
          </a:p>
        </p:txBody>
      </p:sp>
    </p:spTree>
    <p:extLst>
      <p:ext uri="{BB962C8B-B14F-4D97-AF65-F5344CB8AC3E}">
        <p14:creationId xmlns:p14="http://schemas.microsoft.com/office/powerpoint/2010/main" val="31938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813" y="1392449"/>
            <a:ext cx="4389865" cy="1000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813" y="2985640"/>
            <a:ext cx="4490226" cy="906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813" y="4484474"/>
            <a:ext cx="4490226" cy="100035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schema diagram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7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Database State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define a new database, we specify its database schema only to </a:t>
            </a:r>
            <a:r>
              <a:rPr lang="en-US" b="1" dirty="0"/>
              <a:t>the DBMS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this point, the corresponding database state is the </a:t>
            </a:r>
            <a:r>
              <a:rPr lang="en-US" b="1" dirty="0"/>
              <a:t>empty state with no data</a:t>
            </a:r>
            <a:r>
              <a:rPr lang="en-US" dirty="0" smtClean="0"/>
              <a:t>.</a:t>
            </a:r>
          </a:p>
          <a:p>
            <a:r>
              <a:rPr lang="en-US" dirty="0"/>
              <a:t>We get the </a:t>
            </a:r>
            <a:r>
              <a:rPr lang="en-US" b="1" dirty="0"/>
              <a:t>initial state </a:t>
            </a:r>
            <a:r>
              <a:rPr lang="en-US" dirty="0"/>
              <a:t>of the database when the database is first </a:t>
            </a:r>
            <a:r>
              <a:rPr lang="en-US" b="1" dirty="0"/>
              <a:t>populated or loaded </a:t>
            </a:r>
            <a:r>
              <a:rPr lang="en-US" dirty="0"/>
              <a:t>with the initial data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2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CONTND..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then on, every time an update operation is applied to the database, we get another </a:t>
            </a:r>
            <a:r>
              <a:rPr lang="en-US" b="1" dirty="0"/>
              <a:t>database state</a:t>
            </a:r>
            <a:r>
              <a:rPr lang="en-US" dirty="0"/>
              <a:t>.</a:t>
            </a:r>
          </a:p>
          <a:p>
            <a:r>
              <a:rPr lang="en-US" dirty="0"/>
              <a:t>At any point in time, the database has a </a:t>
            </a:r>
            <a:r>
              <a:rPr lang="en-US" b="1" dirty="0"/>
              <a:t>current state.</a:t>
            </a:r>
          </a:p>
          <a:p>
            <a:r>
              <a:rPr lang="en-US" dirty="0"/>
              <a:t>The DBMS is partly responsible for ensuring that every state of the </a:t>
            </a:r>
            <a:r>
              <a:rPr lang="en-US" b="1" dirty="0"/>
              <a:t>database is a valid state </a:t>
            </a:r>
            <a:endParaRPr lang="en-US" b="1" dirty="0" smtClean="0"/>
          </a:p>
          <a:p>
            <a:r>
              <a:rPr lang="en-US" dirty="0"/>
              <a:t>The schema is sometimes called the </a:t>
            </a:r>
            <a:r>
              <a:rPr lang="en-US" b="1" dirty="0"/>
              <a:t>intension</a:t>
            </a:r>
            <a:r>
              <a:rPr lang="en-US" dirty="0"/>
              <a:t>, and a database state is called an </a:t>
            </a:r>
            <a:r>
              <a:rPr lang="en-US" b="1" dirty="0"/>
              <a:t>extension</a:t>
            </a:r>
            <a:r>
              <a:rPr lang="en-US" dirty="0"/>
              <a:t> of the schema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8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The Three-Schema Architecture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5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The Three-Schema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three-schema </a:t>
            </a:r>
            <a:r>
              <a:rPr lang="en-US" dirty="0" smtClean="0"/>
              <a:t>architecture is </a:t>
            </a:r>
            <a:r>
              <a:rPr lang="en-US" dirty="0"/>
              <a:t>to separate the user applications from the physical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this architecture, schemas can be defined at the following three levels: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29" y="1013018"/>
            <a:ext cx="8753707" cy="48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1. Internal level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 internal level has an internal schema, which describes the </a:t>
            </a:r>
            <a:r>
              <a:rPr lang="en-US" b="1" dirty="0"/>
              <a:t>physical </a:t>
            </a:r>
            <a:r>
              <a:rPr lang="en-US" b="1" dirty="0" smtClean="0"/>
              <a:t>storage </a:t>
            </a:r>
            <a:r>
              <a:rPr lang="en-US" b="1" dirty="0"/>
              <a:t>structure </a:t>
            </a:r>
            <a:r>
              <a:rPr lang="en-US" dirty="0"/>
              <a:t>of the database.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internal schema uses a physical data model and describes the complete details of </a:t>
            </a:r>
            <a:r>
              <a:rPr lang="en-US" b="1" dirty="0"/>
              <a:t>data storage and access paths for the database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0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2. Conceptual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level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conceptual level has a conceptual schema, which </a:t>
            </a:r>
            <a:r>
              <a:rPr lang="en-US" b="1" dirty="0"/>
              <a:t>describes the </a:t>
            </a:r>
            <a:r>
              <a:rPr lang="en-US" b="1" dirty="0" smtClean="0"/>
              <a:t>structure </a:t>
            </a:r>
            <a:r>
              <a:rPr lang="en-US" b="1" dirty="0"/>
              <a:t>of the whole database for a community of users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conceptual schema </a:t>
            </a:r>
            <a:r>
              <a:rPr lang="en-US" b="1" dirty="0"/>
              <a:t>hides the details of physical storage structures and concentrates on </a:t>
            </a:r>
            <a:r>
              <a:rPr lang="en-US" b="1" dirty="0" smtClean="0"/>
              <a:t>describing </a:t>
            </a:r>
            <a:r>
              <a:rPr lang="en-US" b="1" dirty="0"/>
              <a:t>entities, data types, relationships, user operations, and </a:t>
            </a:r>
            <a:r>
              <a:rPr lang="en-US" b="1" dirty="0" smtClean="0"/>
              <a:t>constraints.</a:t>
            </a:r>
          </a:p>
          <a:p>
            <a:r>
              <a:rPr lang="en-US" dirty="0" smtClean="0"/>
              <a:t>A </a:t>
            </a:r>
            <a:r>
              <a:rPr lang="en-US" b="1" dirty="0"/>
              <a:t>representational data model </a:t>
            </a:r>
            <a:r>
              <a:rPr lang="en-US" dirty="0"/>
              <a:t>is used to describe the conceptual </a:t>
            </a:r>
            <a:r>
              <a:rPr lang="en-US" dirty="0" smtClean="0"/>
              <a:t>schema.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655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46" y="895350"/>
            <a:ext cx="7370955" cy="47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3. External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or view level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.The </a:t>
            </a:r>
            <a:r>
              <a:rPr lang="en-US" dirty="0"/>
              <a:t>external or view level includes a number of </a:t>
            </a:r>
            <a:r>
              <a:rPr lang="en-US" b="1" dirty="0"/>
              <a:t>external schemas or user views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external schema describes the part of the database that a </a:t>
            </a:r>
            <a:r>
              <a:rPr lang="en-US" dirty="0" smtClean="0"/>
              <a:t>particular </a:t>
            </a:r>
            <a:r>
              <a:rPr lang="en-US" dirty="0"/>
              <a:t>user group is interested in and </a:t>
            </a:r>
            <a:r>
              <a:rPr lang="en-US" b="1" dirty="0"/>
              <a:t>hides the rest of the database </a:t>
            </a:r>
            <a:r>
              <a:rPr lang="en-US" dirty="0"/>
              <a:t>from that </a:t>
            </a:r>
            <a:r>
              <a:rPr lang="en-US" b="1" dirty="0"/>
              <a:t>user group</a:t>
            </a:r>
            <a:r>
              <a:rPr lang="en-US" b="1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 smtClean="0"/>
              <a:t>representational </a:t>
            </a:r>
            <a:r>
              <a:rPr lang="en-US" b="1" dirty="0"/>
              <a:t>data model </a:t>
            </a:r>
            <a:r>
              <a:rPr lang="en-US" dirty="0"/>
              <a:t>is used </a:t>
            </a:r>
            <a:r>
              <a:rPr lang="en-US" dirty="0" smtClean="0"/>
              <a:t>to implement this level.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325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Data </a:t>
            </a:r>
            <a:r>
              <a:rPr lang="en-IN" b="1" dirty="0" smtClean="0">
                <a:solidFill>
                  <a:schemeClr val="bg2">
                    <a:lumMod val="10000"/>
                  </a:schemeClr>
                </a:solidFill>
              </a:rPr>
              <a:t>Independence and its types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4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three-schema architecture can be used to further explain the </a:t>
            </a:r>
            <a:r>
              <a:rPr lang="en-US" b="1" dirty="0"/>
              <a:t>concept of data independence</a:t>
            </a:r>
            <a:r>
              <a:rPr lang="en-US" dirty="0"/>
              <a:t>, which can be defined as the </a:t>
            </a:r>
            <a:r>
              <a:rPr lang="en-US" b="1" dirty="0" smtClean="0"/>
              <a:t>capacity to change the schema at one level of a database system without having to change the schema at the next higher level.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600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Two Types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/>
              <a:t>Logical data </a:t>
            </a:r>
            <a:r>
              <a:rPr lang="en-IN" sz="2000" dirty="0" smtClean="0"/>
              <a:t>independence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Physical data independence</a:t>
            </a:r>
          </a:p>
        </p:txBody>
      </p:sp>
    </p:spTree>
    <p:extLst>
      <p:ext uri="{BB962C8B-B14F-4D97-AF65-F5344CB8AC3E}">
        <p14:creationId xmlns:p14="http://schemas.microsoft.com/office/powerpoint/2010/main" val="17501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Logical data independence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data independence is the capacity to change the </a:t>
            </a:r>
            <a:r>
              <a:rPr lang="en-US" b="1" dirty="0"/>
              <a:t>conceptual schema</a:t>
            </a:r>
            <a:r>
              <a:rPr lang="en-US" dirty="0"/>
              <a:t> without having to change </a:t>
            </a:r>
            <a:r>
              <a:rPr lang="en-US" b="1" dirty="0"/>
              <a:t>external schemas or application programs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may change the </a:t>
            </a:r>
            <a:r>
              <a:rPr lang="en-US" b="1" dirty="0"/>
              <a:t>conceptual schema</a:t>
            </a:r>
            <a:r>
              <a:rPr lang="en-US" dirty="0"/>
              <a:t> to expand the database (by adding a record type or data item), to change constraints, or to reduce the database (by removing a record type or data item).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9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Physical 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Physical </a:t>
            </a:r>
            <a:r>
              <a:rPr lang="en-US" b="1" dirty="0"/>
              <a:t>data independence </a:t>
            </a:r>
            <a:r>
              <a:rPr lang="en-US" dirty="0"/>
              <a:t>is the </a:t>
            </a:r>
            <a:r>
              <a:rPr lang="en-US" b="1" dirty="0"/>
              <a:t>capacity to change the internal schema </a:t>
            </a:r>
            <a:r>
              <a:rPr lang="en-US" dirty="0"/>
              <a:t>without having to </a:t>
            </a:r>
            <a:r>
              <a:rPr lang="en-US" b="1" dirty="0"/>
              <a:t>change the conceptual schema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Hence</a:t>
            </a:r>
            <a:r>
              <a:rPr lang="en-US" dirty="0"/>
              <a:t>, the external schemas need not be changed as well. </a:t>
            </a:r>
            <a:endParaRPr lang="en-US" dirty="0" smtClean="0"/>
          </a:p>
          <a:p>
            <a:r>
              <a:rPr lang="en-US" dirty="0" smtClean="0"/>
              <a:t>Changes </a:t>
            </a:r>
            <a:r>
              <a:rPr lang="en-US" dirty="0"/>
              <a:t>to the internal schema may be needed because some physical files were </a:t>
            </a:r>
            <a:r>
              <a:rPr lang="en-US" dirty="0" smtClean="0"/>
              <a:t>reorganized for:</a:t>
            </a:r>
          </a:p>
          <a:p>
            <a:pPr marL="0" indent="0">
              <a:buNone/>
            </a:pPr>
            <a:r>
              <a:rPr lang="en-US" dirty="0" smtClean="0"/>
              <a:t>—</a:t>
            </a:r>
            <a:r>
              <a:rPr lang="en-US" b="1" dirty="0"/>
              <a:t>for example, by </a:t>
            </a:r>
            <a:r>
              <a:rPr lang="en-US" b="1" dirty="0" smtClean="0"/>
              <a:t>creating </a:t>
            </a:r>
            <a:r>
              <a:rPr lang="en-US" b="1" dirty="0"/>
              <a:t>additional access </a:t>
            </a:r>
            <a:r>
              <a:rPr lang="en-US" b="1" dirty="0" smtClean="0"/>
              <a:t>structures</a:t>
            </a:r>
          </a:p>
          <a:p>
            <a:pPr marL="0" indent="0">
              <a:buNone/>
            </a:pPr>
            <a:r>
              <a:rPr lang="en-US" b="1" dirty="0" smtClean="0"/>
              <a:t>—</a:t>
            </a:r>
            <a:r>
              <a:rPr lang="en-US" b="1" dirty="0"/>
              <a:t>to improve the performance of retrieval or update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415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The Database System Environment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DBMS Component Modules</a:t>
            </a:r>
          </a:p>
        </p:txBody>
      </p:sp>
    </p:spTree>
    <p:extLst>
      <p:ext uri="{BB962C8B-B14F-4D97-AF65-F5344CB8AC3E}">
        <p14:creationId xmlns:p14="http://schemas.microsoft.com/office/powerpoint/2010/main" val="26870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83" y="566737"/>
            <a:ext cx="9824224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Explanation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architecture  </a:t>
            </a:r>
            <a:r>
              <a:rPr lang="en-US" dirty="0"/>
              <a:t>is divided into two parts.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top part of the figure refers to the various users of the </a:t>
            </a:r>
            <a:r>
              <a:rPr lang="en-US" b="1" dirty="0"/>
              <a:t>database environment and their interfaces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lower part shows the </a:t>
            </a:r>
            <a:r>
              <a:rPr lang="en-US" b="1" dirty="0"/>
              <a:t>internals of the DBMS responsible for storage of data and processing of transactions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981" y="2349925"/>
            <a:ext cx="3836020" cy="2456442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CHARECTERISTICS OF DATABASE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Self-describing nature of a database system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Insulation between programs and data, and data 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Support of multiple views of the 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Sharing of data and multiuser transaction processing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884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. Self-Describing Nature of a Database System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fundamental characteristic of the database approach is that </a:t>
            </a:r>
            <a:r>
              <a:rPr lang="en-US" b="1" dirty="0" smtClean="0"/>
              <a:t>the database system </a:t>
            </a:r>
            <a:r>
              <a:rPr lang="en-US" dirty="0" smtClean="0"/>
              <a:t>contains </a:t>
            </a:r>
            <a:r>
              <a:rPr lang="en-US" b="1" dirty="0" smtClean="0"/>
              <a:t>not only the database</a:t>
            </a:r>
            <a:r>
              <a:rPr lang="en-US" dirty="0" smtClean="0"/>
              <a:t> itself but also a </a:t>
            </a:r>
            <a:r>
              <a:rPr lang="en-US" b="1" dirty="0" smtClean="0"/>
              <a:t>complete definition or description of the database structure </a:t>
            </a:r>
            <a:r>
              <a:rPr lang="en-US" dirty="0" smtClean="0"/>
              <a:t>and </a:t>
            </a:r>
            <a:r>
              <a:rPr lang="en-US" b="1" dirty="0" smtClean="0"/>
              <a:t>constraints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This definition is stored in the DBMS </a:t>
            </a:r>
            <a:r>
              <a:rPr lang="en-US" b="1" dirty="0" smtClean="0"/>
              <a:t>catalog, </a:t>
            </a:r>
            <a:r>
              <a:rPr lang="en-US" dirty="0" smtClean="0"/>
              <a:t>which contains information such as the </a:t>
            </a:r>
            <a:r>
              <a:rPr lang="en-US" b="1" dirty="0" smtClean="0"/>
              <a:t>structure of each file, </a:t>
            </a:r>
            <a:r>
              <a:rPr lang="en-US" dirty="0" smtClean="0"/>
              <a:t>the </a:t>
            </a:r>
            <a:r>
              <a:rPr lang="en-US" b="1" dirty="0" smtClean="0"/>
              <a:t>type and storage </a:t>
            </a:r>
            <a:r>
              <a:rPr lang="en-US" dirty="0" smtClean="0"/>
              <a:t>format of each data item, and various </a:t>
            </a:r>
            <a:r>
              <a:rPr lang="en-US" b="1" dirty="0" smtClean="0"/>
              <a:t>constraints on the data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405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CONTND..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catalog is used by the DBMS software and also by </a:t>
            </a:r>
            <a:r>
              <a:rPr lang="en-US" b="1" dirty="0" smtClean="0"/>
              <a:t>database users </a:t>
            </a:r>
            <a:r>
              <a:rPr lang="en-US" dirty="0" smtClean="0"/>
              <a:t>who need </a:t>
            </a:r>
            <a:r>
              <a:rPr lang="en-US" b="1" dirty="0" smtClean="0"/>
              <a:t>information</a:t>
            </a:r>
            <a:r>
              <a:rPr lang="en-US" dirty="0" smtClean="0"/>
              <a:t> about the </a:t>
            </a:r>
            <a:r>
              <a:rPr lang="en-US" b="1" dirty="0" smtClean="0"/>
              <a:t>database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general-purpose DBMS software package is not written for a specific database application. </a:t>
            </a:r>
          </a:p>
          <a:p>
            <a:r>
              <a:rPr lang="en-US" dirty="0" smtClean="0"/>
              <a:t>Therefore, it must </a:t>
            </a:r>
            <a:r>
              <a:rPr lang="en-US" b="1" dirty="0" smtClean="0"/>
              <a:t>refer to the catalog </a:t>
            </a:r>
            <a:r>
              <a:rPr lang="en-US" dirty="0" smtClean="0"/>
              <a:t>to know the structure of the files in a specific database, such as the </a:t>
            </a:r>
            <a:r>
              <a:rPr lang="en-US" b="1" dirty="0" smtClean="0"/>
              <a:t>type and format of data </a:t>
            </a:r>
            <a:r>
              <a:rPr lang="en-US" dirty="0" smtClean="0"/>
              <a:t>it will access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8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44" y="1860858"/>
            <a:ext cx="3800707" cy="3012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09" y="1640855"/>
            <a:ext cx="4973793" cy="381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2. Insulation between Programs and Data, and Data Abstraction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traditional file processing, the structure of </a:t>
            </a:r>
            <a:r>
              <a:rPr lang="en-US" b="1" dirty="0" smtClean="0"/>
              <a:t>data files is embedded in the application programs,</a:t>
            </a:r>
            <a:r>
              <a:rPr lang="en-US" dirty="0" smtClean="0"/>
              <a:t> so any </a:t>
            </a:r>
            <a:r>
              <a:rPr lang="en-US" b="1" dirty="0" smtClean="0"/>
              <a:t>changes to the structure of a file </a:t>
            </a:r>
            <a:r>
              <a:rPr lang="en-US" dirty="0" smtClean="0"/>
              <a:t>may require </a:t>
            </a:r>
            <a:r>
              <a:rPr lang="en-US" b="1" dirty="0" smtClean="0"/>
              <a:t>changing all programs </a:t>
            </a:r>
            <a:r>
              <a:rPr lang="en-US" dirty="0" smtClean="0"/>
              <a:t>that </a:t>
            </a:r>
            <a:r>
              <a:rPr lang="en-US" b="1" dirty="0" smtClean="0"/>
              <a:t>access that file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By contrast, </a:t>
            </a:r>
            <a:r>
              <a:rPr lang="en-US" b="1" dirty="0" smtClean="0"/>
              <a:t>DBMS access programs </a:t>
            </a:r>
            <a:r>
              <a:rPr lang="en-US" dirty="0" smtClean="0"/>
              <a:t>do not require such changes in most cases.</a:t>
            </a:r>
          </a:p>
          <a:p>
            <a:r>
              <a:rPr lang="en-US" dirty="0" smtClean="0"/>
              <a:t>The structure of data files is stored in the </a:t>
            </a:r>
            <a:r>
              <a:rPr lang="en-US" b="1" dirty="0" smtClean="0"/>
              <a:t>DBMS catalog </a:t>
            </a:r>
            <a:r>
              <a:rPr lang="en-US" dirty="0" smtClean="0"/>
              <a:t>separately from the </a:t>
            </a:r>
            <a:r>
              <a:rPr lang="en-US" b="1" dirty="0" smtClean="0"/>
              <a:t>access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We call this property </a:t>
            </a:r>
            <a:r>
              <a:rPr lang="en-US" b="1" dirty="0" smtClean="0"/>
              <a:t>program-data independence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301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CONTND..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some types of database systems, such as </a:t>
            </a:r>
            <a:r>
              <a:rPr lang="en-US" b="1" dirty="0" smtClean="0"/>
              <a:t>object-oriented and object-relational systems</a:t>
            </a:r>
            <a:r>
              <a:rPr lang="en-US" dirty="0" smtClean="0"/>
              <a:t> users can define </a:t>
            </a:r>
            <a:r>
              <a:rPr lang="en-US" b="1" dirty="0" smtClean="0"/>
              <a:t>operations on data </a:t>
            </a:r>
            <a:r>
              <a:rPr lang="en-US" dirty="0" smtClean="0"/>
              <a:t>as part of the database definitions. </a:t>
            </a:r>
          </a:p>
          <a:p>
            <a:r>
              <a:rPr lang="en-US" dirty="0" smtClean="0"/>
              <a:t>An operation (</a:t>
            </a:r>
            <a:r>
              <a:rPr lang="en-US" b="1" dirty="0" smtClean="0"/>
              <a:t>also called a function or method</a:t>
            </a:r>
            <a:r>
              <a:rPr lang="en-US" dirty="0" smtClean="0"/>
              <a:t>) is specified in two parts.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interface (or signature) of an operation </a:t>
            </a:r>
            <a:r>
              <a:rPr lang="en-US" dirty="0" smtClean="0"/>
              <a:t>includes the </a:t>
            </a:r>
            <a:r>
              <a:rPr lang="en-US" b="1" dirty="0" smtClean="0"/>
              <a:t>operation name and the data types of its arguments (or parameters). </a:t>
            </a:r>
          </a:p>
        </p:txBody>
      </p:sp>
    </p:spTree>
    <p:extLst>
      <p:ext uri="{BB962C8B-B14F-4D97-AF65-F5344CB8AC3E}">
        <p14:creationId xmlns:p14="http://schemas.microsoft.com/office/powerpoint/2010/main" val="34709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1524</Words>
  <Application>Microsoft Office PowerPoint</Application>
  <PresentationFormat>Widescreen</PresentationFormat>
  <Paragraphs>113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 Light</vt:lpstr>
      <vt:lpstr>Rockwell</vt:lpstr>
      <vt:lpstr>Wingdings</vt:lpstr>
      <vt:lpstr>Atlas</vt:lpstr>
      <vt:lpstr>INTRODUCTION</vt:lpstr>
      <vt:lpstr>DEFINITION</vt:lpstr>
      <vt:lpstr>PowerPoint Presentation</vt:lpstr>
      <vt:lpstr>CHARECTERISTICS OF DATABASE</vt:lpstr>
      <vt:lpstr>1. Self-Describing Nature of a Database System</vt:lpstr>
      <vt:lpstr>CONTND..</vt:lpstr>
      <vt:lpstr>PowerPoint Presentation</vt:lpstr>
      <vt:lpstr>2. Insulation between Programs and Data, and Data Abstraction</vt:lpstr>
      <vt:lpstr>CONTND..</vt:lpstr>
      <vt:lpstr>CONTND..</vt:lpstr>
      <vt:lpstr>3. Support of Multiple Views of the Data</vt:lpstr>
      <vt:lpstr>Example</vt:lpstr>
      <vt:lpstr>4. Sharing of Data and Multiuser Transaction Processing</vt:lpstr>
      <vt:lpstr>DATA MODEL,SCHEMAS AND INSTANCES</vt:lpstr>
      <vt:lpstr>Introduction</vt:lpstr>
      <vt:lpstr>Categories of Data Model</vt:lpstr>
      <vt:lpstr>High-level or conceptual data models</vt:lpstr>
      <vt:lpstr>Low-level or physical data models</vt:lpstr>
      <vt:lpstr>Representational or implementation data models</vt:lpstr>
      <vt:lpstr>Schemas, Instances, and Database State</vt:lpstr>
      <vt:lpstr>Introduction</vt:lpstr>
      <vt:lpstr>schema diagram </vt:lpstr>
      <vt:lpstr>Database State</vt:lpstr>
      <vt:lpstr>CONTND..</vt:lpstr>
      <vt:lpstr>The Three-Schema Architecture</vt:lpstr>
      <vt:lpstr>The Three-Schema Architecture</vt:lpstr>
      <vt:lpstr>PowerPoint Presentation</vt:lpstr>
      <vt:lpstr>1. Internal level</vt:lpstr>
      <vt:lpstr>2. Conceptual level</vt:lpstr>
      <vt:lpstr>3. External or view level</vt:lpstr>
      <vt:lpstr>Data Independence and its types</vt:lpstr>
      <vt:lpstr>Data Independence</vt:lpstr>
      <vt:lpstr>Two Types</vt:lpstr>
      <vt:lpstr>Logical data independence</vt:lpstr>
      <vt:lpstr>Physical data independence</vt:lpstr>
      <vt:lpstr>The Database System Environment</vt:lpstr>
      <vt:lpstr>PowerPoint Presentation</vt:lpstr>
      <vt:lpstr>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</dc:creator>
  <cp:lastModifiedBy>4mca</cp:lastModifiedBy>
  <cp:revision>23</cp:revision>
  <dcterms:created xsi:type="dcterms:W3CDTF">2024-02-15T03:38:44Z</dcterms:created>
  <dcterms:modified xsi:type="dcterms:W3CDTF">2024-02-15T08:37:06Z</dcterms:modified>
</cp:coreProperties>
</file>