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8"/>
  </p:notesMasterIdLst>
  <p:sldIdLst>
    <p:sldId id="256" r:id="rId2"/>
    <p:sldId id="258" r:id="rId3"/>
    <p:sldId id="287" r:id="rId4"/>
    <p:sldId id="320" r:id="rId5"/>
    <p:sldId id="304" r:id="rId6"/>
    <p:sldId id="305" r:id="rId7"/>
    <p:sldId id="288" r:id="rId8"/>
    <p:sldId id="289" r:id="rId9"/>
    <p:sldId id="290" r:id="rId10"/>
    <p:sldId id="298" r:id="rId11"/>
    <p:sldId id="297" r:id="rId12"/>
    <p:sldId id="292" r:id="rId13"/>
    <p:sldId id="307" r:id="rId14"/>
    <p:sldId id="308" r:id="rId15"/>
    <p:sldId id="306" r:id="rId16"/>
    <p:sldId id="311" r:id="rId17"/>
    <p:sldId id="310" r:id="rId18"/>
    <p:sldId id="309" r:id="rId19"/>
    <p:sldId id="293" r:id="rId20"/>
    <p:sldId id="312" r:id="rId21"/>
    <p:sldId id="316" r:id="rId22"/>
    <p:sldId id="300" r:id="rId23"/>
    <p:sldId id="315" r:id="rId24"/>
    <p:sldId id="301" r:id="rId25"/>
    <p:sldId id="317" r:id="rId26"/>
    <p:sldId id="321" r:id="rId27"/>
    <p:sldId id="319" r:id="rId28"/>
    <p:sldId id="318" r:id="rId29"/>
    <p:sldId id="299" r:id="rId30"/>
    <p:sldId id="295" r:id="rId31"/>
    <p:sldId id="296" r:id="rId32"/>
    <p:sldId id="303" r:id="rId33"/>
    <p:sldId id="302" r:id="rId34"/>
    <p:sldId id="313" r:id="rId35"/>
    <p:sldId id="314" r:id="rId36"/>
    <p:sldId id="285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7" autoAdjust="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43972C-4D56-4EED-8482-6B71B42E54D2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DB7927-BBB8-4294-8AC5-C2F306AB8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ACD8061-A9DF-452D-AA92-1F1CA86A7FCF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E0DE5-A362-4A4D-85FC-5B920DF4A3C7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B569-0658-4786-825F-BD1C053F85BF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228603" y="6473952"/>
            <a:ext cx="761999" cy="384048"/>
          </a:xfrm>
        </p:spPr>
        <p:txBody>
          <a:bodyPr rtlCol="0"/>
          <a:lstStyle>
            <a:lvl1pPr>
              <a:defRPr sz="900"/>
            </a:lvl1pPr>
          </a:lstStyle>
          <a:p>
            <a:fld id="{85D4D9B8-63E9-45BB-BEF9-4E7BF257A613}" type="datetime5">
              <a:rPr lang="en-US" smtClean="0"/>
              <a:pPr/>
              <a:t>20-Feb-24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8153400" y="6336792"/>
            <a:ext cx="457200" cy="521208"/>
          </a:xfrm>
        </p:spPr>
        <p:txBody>
          <a:bodyPr rtlCol="0"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1295400" y="6492240"/>
            <a:ext cx="6705600" cy="365760"/>
          </a:xfrm>
        </p:spPr>
        <p:txBody>
          <a:bodyPr rtlCol="0"/>
          <a:lstStyle>
            <a:lvl1pPr>
              <a:defRPr sz="1000"/>
            </a:lvl1pPr>
          </a:lstStyle>
          <a:p>
            <a:r>
              <a:rPr lang="en-US" smtClean="0"/>
              <a:t>Professional Communication and Ethics   	Dr. D Evangelin Geetha  	           MSRIT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EE5CB3-5AB8-41A7-BFC9-01C259026296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56AE-090B-4F0D-8977-7A15E5AC1703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23CE-D95B-4846-91C0-69881AE4F7E4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7DF818-F610-402C-9314-CE22825575DD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1AC6-CA82-4394-8FF7-9AFE1E21C35A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69F353C-2D43-4E20-9590-3F0C5CA22155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230BC4C-72DA-4ED9-9625-99E1F7A6B4A3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5EE697A-1187-4359-BF27-0C5B78A56154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Professional Communication and Ethics   Dr. D Evangelin Geetha   MSRIT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3307B7-28D3-482B-B4E6-B928A215AF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762000"/>
            <a:ext cx="6172200" cy="1894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MCA16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Professional Communication and Ethics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3810000"/>
            <a:ext cx="4533900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Dr. </a:t>
            </a:r>
            <a:r>
              <a:rPr lang="en-US" dirty="0" err="1" smtClean="0"/>
              <a:t>Ajitha.S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Associate Professor</a:t>
            </a:r>
            <a:endParaRPr lang="en-US" dirty="0"/>
          </a:p>
          <a:p>
            <a:pPr>
              <a:defRPr/>
            </a:pPr>
            <a:r>
              <a:rPr lang="en-US" dirty="0"/>
              <a:t>Department of </a:t>
            </a:r>
            <a:r>
              <a:rPr lang="en-US" dirty="0" smtClean="0"/>
              <a:t>MCA</a:t>
            </a:r>
            <a:endParaRPr lang="en-US" dirty="0"/>
          </a:p>
          <a:p>
            <a:pPr>
              <a:defRPr/>
            </a:pPr>
            <a:r>
              <a:rPr lang="en-US" dirty="0"/>
              <a:t>M S Ramaiah Institute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Organizational patterns: </a:t>
            </a:r>
            <a:endParaRPr lang="en-IN" sz="2800" dirty="0" smtClean="0"/>
          </a:p>
          <a:p>
            <a:pPr lvl="1"/>
            <a:r>
              <a:rPr lang="en-IN" sz="2400" dirty="0" smtClean="0"/>
              <a:t>Chronological – in the order in which the events occurred or appeared before us</a:t>
            </a:r>
          </a:p>
          <a:p>
            <a:pPr lvl="1"/>
            <a:r>
              <a:rPr lang="en-IN" sz="2400" dirty="0" smtClean="0"/>
              <a:t>Categorical – divided into topics and subtopics</a:t>
            </a:r>
          </a:p>
          <a:p>
            <a:pPr lvl="1"/>
            <a:r>
              <a:rPr lang="en-IN" sz="2400" dirty="0" smtClean="0"/>
              <a:t>Cause and </a:t>
            </a:r>
            <a:r>
              <a:rPr lang="en-IN" sz="2400" dirty="0"/>
              <a:t>effect – whenever a cause and </a:t>
            </a:r>
            <a:r>
              <a:rPr lang="en-IN" sz="2400" dirty="0" smtClean="0"/>
              <a:t>effect relationship</a:t>
            </a:r>
          </a:p>
          <a:p>
            <a:pPr lvl="1"/>
            <a:r>
              <a:rPr lang="en-IN" sz="2400" dirty="0" smtClean="0"/>
              <a:t>problem-solution – divided into two parts: </a:t>
            </a:r>
          </a:p>
          <a:p>
            <a:pPr lvl="2"/>
            <a:r>
              <a:rPr lang="en-IN" sz="2400" dirty="0" smtClean="0"/>
              <a:t>first part describe and analyse the problem </a:t>
            </a:r>
          </a:p>
          <a:p>
            <a:pPr lvl="2"/>
            <a:r>
              <a:rPr lang="en-IN" sz="2400" dirty="0" smtClean="0"/>
              <a:t>second part propose a solution to the problem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17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Supporting </a:t>
            </a:r>
            <a:r>
              <a:rPr lang="en-IN" dirty="0"/>
              <a:t>material: clarifies the main idea, makes it more vivid and meaningful, helps establish the main statement </a:t>
            </a:r>
          </a:p>
          <a:p>
            <a:pPr lvl="1"/>
            <a:r>
              <a:rPr lang="en-IN" sz="2400" dirty="0" smtClean="0"/>
              <a:t>Definition</a:t>
            </a:r>
          </a:p>
          <a:p>
            <a:pPr lvl="1"/>
            <a:r>
              <a:rPr lang="en-IN" sz="2400" dirty="0" smtClean="0"/>
              <a:t>Examples </a:t>
            </a:r>
          </a:p>
          <a:p>
            <a:pPr lvl="1"/>
            <a:r>
              <a:rPr lang="en-IN" sz="2400" dirty="0" smtClean="0"/>
              <a:t>Statistics</a:t>
            </a:r>
            <a:endParaRPr lang="en-IN" sz="2400" dirty="0"/>
          </a:p>
          <a:p>
            <a:pPr lvl="1"/>
            <a:r>
              <a:rPr lang="en-IN" sz="2400" dirty="0" smtClean="0"/>
              <a:t>Analogy</a:t>
            </a:r>
            <a:endParaRPr lang="en-IN" sz="2400" dirty="0"/>
          </a:p>
          <a:p>
            <a:pPr lvl="1"/>
            <a:r>
              <a:rPr lang="en-IN" sz="2400" dirty="0" smtClean="0"/>
              <a:t>Testimony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170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Last opportunity to impress upon your audience</a:t>
            </a:r>
          </a:p>
          <a:p>
            <a:r>
              <a:rPr lang="en-IN" dirty="0"/>
              <a:t>Give a signal ( to sum up, to conclude, change in tone)</a:t>
            </a:r>
          </a:p>
          <a:p>
            <a:r>
              <a:rPr lang="en-IN" dirty="0"/>
              <a:t>Recall the purpose of presentation</a:t>
            </a:r>
          </a:p>
          <a:p>
            <a:r>
              <a:rPr lang="en-IN" dirty="0"/>
              <a:t>End with a bang not with a whimper</a:t>
            </a:r>
          </a:p>
          <a:p>
            <a:r>
              <a:rPr lang="en-IN" dirty="0"/>
              <a:t>Can use an apt quotation, joke, anecdote, etc.</a:t>
            </a:r>
          </a:p>
          <a:p>
            <a:r>
              <a:rPr lang="en-IN" dirty="0"/>
              <a:t>Refer to the introduction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60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dirty="0" smtClean="0"/>
              <a:t>NUANCES OF DELIVERY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</a:t>
            </a:r>
            <a:r>
              <a:rPr lang="en-US" dirty="0" smtClean="0">
                <a:solidFill>
                  <a:srgbClr val="000099"/>
                </a:solidFill>
              </a:rPr>
              <a:t>Bad presentations’ ‘smooth presentations’ which will put the audience to sleep</a:t>
            </a:r>
          </a:p>
          <a:p>
            <a:pPr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r>
              <a:rPr lang="en-US" dirty="0" smtClean="0"/>
              <a:t>To be delivered effectively and efficiently to capture the audience’s attention</a:t>
            </a:r>
          </a:p>
          <a:p>
            <a:r>
              <a:rPr lang="en-US" dirty="0" smtClean="0"/>
              <a:t>Reveal enthusiasm to the audience</a:t>
            </a:r>
          </a:p>
          <a:p>
            <a:r>
              <a:rPr lang="en-US" dirty="0" smtClean="0"/>
              <a:t>Address their questions or objections directly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7740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hold the attention and interest of the audience?</a:t>
            </a:r>
          </a:p>
          <a:p>
            <a:r>
              <a:rPr lang="en-US" dirty="0" smtClean="0"/>
              <a:t>Part of an expert delivery</a:t>
            </a:r>
            <a:endParaRPr lang="en-IN" dirty="0" smtClean="0"/>
          </a:p>
          <a:p>
            <a:pPr lvl="1"/>
            <a:r>
              <a:rPr lang="en-US" dirty="0" smtClean="0"/>
              <a:t>Manner of presentation, vocal inflections, perfectly timed pauses, facial expressions, and gestures</a:t>
            </a:r>
          </a:p>
          <a:p>
            <a:pPr lvl="1"/>
            <a:r>
              <a:rPr lang="en-US" dirty="0" smtClean="0"/>
              <a:t>combine a certain degree of formality with the best attributes of good conversation—directness, spontaneity, animation, vocal and facial expressiveness—and a lively sense of communication</a:t>
            </a:r>
            <a:endParaRPr lang="en-IN" dirty="0" smtClean="0"/>
          </a:p>
          <a:p>
            <a:pPr algn="ctr">
              <a:buNone/>
            </a:pPr>
            <a:endParaRPr lang="en-US" i="1" dirty="0" smtClean="0"/>
          </a:p>
          <a:p>
            <a:pPr algn="ctr">
              <a:buNone/>
            </a:pPr>
            <a:r>
              <a:rPr lang="en-US" i="1" dirty="0" smtClean="0">
                <a:solidFill>
                  <a:srgbClr val="000099"/>
                </a:solidFill>
              </a:rPr>
              <a:t>Having something to say is not enough; you must also know how to say it</a:t>
            </a:r>
            <a:endParaRPr lang="en-US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0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Extemporaneous</a:t>
            </a:r>
          </a:p>
          <a:p>
            <a:r>
              <a:rPr lang="en-IN" dirty="0" smtClean="0"/>
              <a:t>Manuscript</a:t>
            </a:r>
          </a:p>
          <a:p>
            <a:r>
              <a:rPr lang="en-IN" dirty="0" smtClean="0"/>
              <a:t>Impromptu</a:t>
            </a:r>
          </a:p>
          <a:p>
            <a:r>
              <a:rPr lang="en-IN" dirty="0" smtClean="0"/>
              <a:t>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0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Extemporaneous : </a:t>
            </a:r>
            <a:r>
              <a:rPr lang="en-IN" dirty="0">
                <a:solidFill>
                  <a:srgbClr val="000099"/>
                </a:solidFill>
              </a:rPr>
              <a:t>Presenting with </a:t>
            </a:r>
            <a:r>
              <a:rPr lang="en-IN" dirty="0" smtClean="0">
                <a:solidFill>
                  <a:srgbClr val="000099"/>
                </a:solidFill>
              </a:rPr>
              <a:t>points</a:t>
            </a:r>
          </a:p>
          <a:p>
            <a:pPr lvl="1"/>
            <a:r>
              <a:rPr lang="en-IN" dirty="0" smtClean="0"/>
              <a:t>Best</a:t>
            </a:r>
            <a:r>
              <a:rPr lang="en-IN" dirty="0"/>
              <a:t>, good eye contact, freedom to the speaker, natural and spontaneous ( but to be prepared well</a:t>
            </a:r>
            <a:r>
              <a:rPr lang="en-IN" dirty="0" smtClean="0"/>
              <a:t>)</a:t>
            </a:r>
          </a:p>
          <a:p>
            <a:r>
              <a:rPr lang="en-IN" dirty="0" smtClean="0"/>
              <a:t>Advantages</a:t>
            </a:r>
          </a:p>
          <a:p>
            <a:pPr lvl="1"/>
            <a:r>
              <a:rPr lang="en-US" dirty="0" smtClean="0"/>
              <a:t>The theme can be presented in the best possible structured way</a:t>
            </a:r>
          </a:p>
          <a:p>
            <a:pPr lvl="1"/>
            <a:r>
              <a:rPr lang="en-US" dirty="0" smtClean="0"/>
              <a:t>makes us feel secure and we carry out our responsibility with self-confidence and assurance</a:t>
            </a:r>
          </a:p>
          <a:p>
            <a:pPr lvl="1"/>
            <a:r>
              <a:rPr lang="en-US" dirty="0" smtClean="0"/>
              <a:t>Supporting material helps to present our points clearly and also adds weight to our agreement</a:t>
            </a:r>
          </a:p>
          <a:p>
            <a:pPr lvl="1"/>
            <a:r>
              <a:rPr lang="en-US" dirty="0" smtClean="0"/>
              <a:t>sounds natural and spontaneous</a:t>
            </a:r>
          </a:p>
          <a:p>
            <a:pPr lvl="1"/>
            <a:r>
              <a:rPr lang="en-US" dirty="0" smtClean="0"/>
              <a:t>more eye contact</a:t>
            </a:r>
          </a:p>
          <a:p>
            <a:r>
              <a:rPr lang="en-US" i="1" dirty="0" smtClean="0"/>
              <a:t>Disadvantages</a:t>
            </a:r>
          </a:p>
          <a:p>
            <a:r>
              <a:rPr lang="en-US" dirty="0" smtClean="0"/>
              <a:t>If preparation is </a:t>
            </a:r>
            <a:r>
              <a:rPr lang="en-US" dirty="0" smtClean="0">
                <a:solidFill>
                  <a:srgbClr val="000099"/>
                </a:solidFill>
              </a:rPr>
              <a:t>inadequat</a:t>
            </a:r>
            <a:r>
              <a:rPr lang="en-US" dirty="0" smtClean="0"/>
              <a:t>e, we can get lost and find ourselves uncomfortable.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0099"/>
                </a:solidFill>
              </a:rPr>
              <a:t>reading out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000099"/>
                </a:solidFill>
              </a:rPr>
              <a:t>note cards </a:t>
            </a:r>
            <a:r>
              <a:rPr lang="en-US" dirty="0" smtClean="0"/>
              <a:t>then the speech will lose its spontaneity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08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467600" cy="5562600"/>
          </a:xfrm>
        </p:spPr>
        <p:txBody>
          <a:bodyPr>
            <a:normAutofit fontScale="62500" lnSpcReduction="20000"/>
          </a:bodyPr>
          <a:lstStyle/>
          <a:p>
            <a:r>
              <a:rPr lang="en-IN" sz="3200" dirty="0" smtClean="0"/>
              <a:t>Manuscript </a:t>
            </a:r>
            <a:r>
              <a:rPr lang="en-IN" sz="3200" dirty="0"/>
              <a:t>: Reading the </a:t>
            </a:r>
            <a:r>
              <a:rPr lang="en-IN" sz="3200" dirty="0" smtClean="0"/>
              <a:t>text</a:t>
            </a:r>
          </a:p>
          <a:p>
            <a:r>
              <a:rPr lang="en-US" sz="3200" dirty="0" smtClean="0"/>
              <a:t>should know </a:t>
            </a:r>
            <a:r>
              <a:rPr lang="en-US" sz="3200" i="1" dirty="0" smtClean="0"/>
              <a:t>what is written where</a:t>
            </a:r>
            <a:endParaRPr lang="en-IN" sz="3200" dirty="0" smtClean="0"/>
          </a:p>
          <a:p>
            <a:r>
              <a:rPr lang="en-US" sz="3200" i="1" dirty="0" smtClean="0"/>
              <a:t>Advantages</a:t>
            </a:r>
          </a:p>
          <a:p>
            <a:pPr lvl="1"/>
            <a:r>
              <a:rPr lang="en-US" sz="2900" dirty="0" smtClean="0"/>
              <a:t>It is a permanent and accurate record of whatever we have to say</a:t>
            </a:r>
          </a:p>
          <a:p>
            <a:pPr lvl="1"/>
            <a:r>
              <a:rPr lang="en-US" sz="2900" dirty="0" smtClean="0"/>
              <a:t>There is no chance of tampering with the facts and figures.</a:t>
            </a:r>
          </a:p>
          <a:p>
            <a:pPr lvl="1"/>
            <a:r>
              <a:rPr lang="en-US" sz="2900" dirty="0" smtClean="0"/>
              <a:t>The material is organized systematically.</a:t>
            </a:r>
          </a:p>
          <a:p>
            <a:pPr lvl="1"/>
            <a:r>
              <a:rPr lang="en-US" sz="2900" dirty="0" smtClean="0"/>
              <a:t>Language gets polished because we can write and rewrite our material</a:t>
            </a:r>
            <a:endParaRPr lang="en-IN" sz="2900" dirty="0" smtClean="0"/>
          </a:p>
          <a:p>
            <a:r>
              <a:rPr lang="en-US" sz="3200" i="1" dirty="0" smtClean="0"/>
              <a:t>Disadvantages</a:t>
            </a:r>
          </a:p>
          <a:p>
            <a:pPr lvl="1"/>
            <a:r>
              <a:rPr lang="en-US" sz="2900" dirty="0" smtClean="0"/>
              <a:t>less time for making proper eye contact</a:t>
            </a:r>
          </a:p>
          <a:p>
            <a:pPr lvl="1"/>
            <a:r>
              <a:rPr lang="en-US" sz="2900" dirty="0" smtClean="0"/>
              <a:t>we cannot talk to them. There is not much scope either for non-verbal communication.</a:t>
            </a:r>
          </a:p>
          <a:p>
            <a:pPr lvl="1"/>
            <a:r>
              <a:rPr lang="en-IN" sz="2900" dirty="0" smtClean="0"/>
              <a:t>Can’t be changed</a:t>
            </a:r>
            <a:endParaRPr lang="en-US" sz="2900" b="1" dirty="0" smtClean="0"/>
          </a:p>
          <a:p>
            <a:pPr lvl="1"/>
            <a:r>
              <a:rPr lang="en-US" sz="2900" dirty="0" smtClean="0"/>
              <a:t>In the absence of effective reading skill, we fumble over words, lose our pace, and miss punctuation marks, etc. </a:t>
            </a:r>
          </a:p>
          <a:p>
            <a:pPr lvl="1"/>
            <a:r>
              <a:rPr lang="en-US" sz="2900" dirty="0" smtClean="0"/>
              <a:t>Conversational flavor along with vocal inflection takes a back seat </a:t>
            </a:r>
          </a:p>
          <a:p>
            <a:pPr>
              <a:buNone/>
            </a:pPr>
            <a:r>
              <a:rPr lang="en-US" sz="3200" dirty="0" smtClean="0"/>
              <a:t>     </a:t>
            </a:r>
            <a:r>
              <a:rPr lang="en-IN" sz="3200" dirty="0" smtClean="0">
                <a:solidFill>
                  <a:srgbClr val="000099"/>
                </a:solidFill>
              </a:rPr>
              <a:t>used </a:t>
            </a:r>
            <a:r>
              <a:rPr lang="en-IN" sz="3200" dirty="0">
                <a:solidFill>
                  <a:srgbClr val="000099"/>
                </a:solidFill>
              </a:rPr>
              <a:t>by top leaders to avoid misunderstanding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334000"/>
          </a:xfrm>
        </p:spPr>
        <p:txBody>
          <a:bodyPr>
            <a:normAutofit fontScale="77500" lnSpcReduction="20000"/>
          </a:bodyPr>
          <a:lstStyle/>
          <a:p>
            <a:r>
              <a:rPr lang="en-IN" sz="2600" dirty="0" smtClean="0"/>
              <a:t>Impromptu</a:t>
            </a:r>
            <a:r>
              <a:rPr lang="en-IN" sz="2600" dirty="0"/>
              <a:t>: Presenting without prior </a:t>
            </a:r>
            <a:r>
              <a:rPr lang="en-IN" sz="2600" dirty="0" smtClean="0"/>
              <a:t>preparation (Informal speech)</a:t>
            </a:r>
          </a:p>
          <a:p>
            <a:pPr lvl="1"/>
            <a:r>
              <a:rPr lang="en-IN" sz="2300" dirty="0" smtClean="0"/>
              <a:t>keep </a:t>
            </a:r>
            <a:r>
              <a:rPr lang="en-IN" sz="2300" dirty="0"/>
              <a:t>brief, cover two or three </a:t>
            </a:r>
            <a:r>
              <a:rPr lang="en-IN" sz="2300" dirty="0" smtClean="0"/>
              <a:t>points</a:t>
            </a:r>
          </a:p>
          <a:p>
            <a:r>
              <a:rPr lang="en-US" sz="2600" i="1" dirty="0" smtClean="0"/>
              <a:t>Advantages</a:t>
            </a:r>
          </a:p>
          <a:p>
            <a:pPr lvl="1"/>
            <a:r>
              <a:rPr lang="en-US" sz="2300" dirty="0" smtClean="0"/>
              <a:t>We sound very natural</a:t>
            </a:r>
          </a:p>
          <a:p>
            <a:pPr lvl="1"/>
            <a:r>
              <a:rPr lang="en-US" sz="2300" dirty="0" smtClean="0"/>
              <a:t>We get a chance to express our thoughts irrespective of what others think or say about that particular topic.</a:t>
            </a:r>
          </a:p>
          <a:p>
            <a:pPr lvl="1"/>
            <a:r>
              <a:rPr lang="en-US" sz="2300" dirty="0" smtClean="0"/>
              <a:t>We are spontaneous as we say what we feel, not what we ought to say.</a:t>
            </a:r>
          </a:p>
          <a:p>
            <a:r>
              <a:rPr lang="en-US" sz="2600" i="1" dirty="0" smtClean="0"/>
              <a:t>Disadvantages</a:t>
            </a:r>
          </a:p>
          <a:p>
            <a:pPr lvl="1"/>
            <a:r>
              <a:rPr lang="en-US" sz="2300" dirty="0" smtClean="0"/>
              <a:t>Lacks organized development of ideas because of the shortage of time.</a:t>
            </a:r>
          </a:p>
          <a:p>
            <a:pPr lvl="1"/>
            <a:r>
              <a:rPr lang="en-US" sz="2300" dirty="0" smtClean="0"/>
              <a:t>No supplementary material (no data, no statistics, no illustrations, no figures) to substantiate the speech.</a:t>
            </a:r>
          </a:p>
          <a:p>
            <a:pPr lvl="1"/>
            <a:r>
              <a:rPr lang="en-US" sz="2300" dirty="0" smtClean="0"/>
              <a:t>Chances of rambling are very high. Various points may hang loose.</a:t>
            </a:r>
          </a:p>
          <a:p>
            <a:pPr lvl="1"/>
            <a:r>
              <a:rPr lang="en-US" sz="2300" dirty="0" smtClean="0"/>
              <a:t>There is frequent use of vocalized pauses.</a:t>
            </a:r>
          </a:p>
          <a:p>
            <a:pPr lvl="1"/>
            <a:r>
              <a:rPr lang="en-US" sz="2300" dirty="0" smtClean="0"/>
              <a:t>The presentation may turn out to be a failure if the speaker has inadequate proficiency in the language he/she uses.</a:t>
            </a:r>
            <a:endParaRPr lang="en-IN" sz="2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Modes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715000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Memory</a:t>
            </a:r>
            <a:r>
              <a:rPr lang="en-IN" dirty="0"/>
              <a:t>:  </a:t>
            </a:r>
            <a:endParaRPr lang="en-IN" dirty="0" smtClean="0"/>
          </a:p>
          <a:p>
            <a:r>
              <a:rPr lang="en-US" dirty="0" smtClean="0"/>
              <a:t>Speech is written out beforehand, then committed to memory, and delivered from memory </a:t>
            </a:r>
          </a:p>
          <a:p>
            <a:r>
              <a:rPr lang="en-US" i="1" dirty="0" smtClean="0"/>
              <a:t>Advantages</a:t>
            </a:r>
          </a:p>
          <a:p>
            <a:pPr lvl="1"/>
            <a:r>
              <a:rPr lang="en-US" dirty="0" smtClean="0"/>
              <a:t>can maintain an eye contact with the audience throughout the presentation.</a:t>
            </a:r>
          </a:p>
          <a:p>
            <a:pPr lvl="1"/>
            <a:r>
              <a:rPr lang="en-US" dirty="0" smtClean="0"/>
              <a:t>can easily move and make use of appropriate non-verbal communication to add extra value to the speech.</a:t>
            </a:r>
          </a:p>
          <a:p>
            <a:pPr lvl="1"/>
            <a:r>
              <a:rPr lang="en-US" dirty="0" smtClean="0"/>
              <a:t>possible to finish the speech in allotted time.</a:t>
            </a:r>
          </a:p>
          <a:p>
            <a:r>
              <a:rPr lang="en-US" i="1" dirty="0" smtClean="0"/>
              <a:t>Disadvantages</a:t>
            </a:r>
          </a:p>
          <a:p>
            <a:pPr lvl="1"/>
            <a:r>
              <a:rPr lang="en-US" dirty="0" smtClean="0"/>
              <a:t>Memorization requires too much of time.</a:t>
            </a:r>
          </a:p>
          <a:p>
            <a:pPr lvl="1"/>
            <a:r>
              <a:rPr lang="en-US" dirty="0" smtClean="0"/>
              <a:t>chances of making it a dull and monotonous presentation </a:t>
            </a:r>
          </a:p>
          <a:p>
            <a:pPr lvl="1"/>
            <a:r>
              <a:rPr lang="en-US" dirty="0" smtClean="0"/>
              <a:t>may fail if we have not rehearsed adequately</a:t>
            </a:r>
          </a:p>
          <a:p>
            <a:pPr lvl="1"/>
            <a:r>
              <a:rPr lang="en-US" dirty="0" smtClean="0"/>
              <a:t>No flexibility or adaptation is possible during the speech.</a:t>
            </a:r>
          </a:p>
          <a:p>
            <a:pPr lvl="1"/>
            <a:r>
              <a:rPr lang="en-US" dirty="0" smtClean="0"/>
              <a:t>The speaker gets flustered if he/she forgets a word, sentence, or a whole paragraph.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40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IN" dirty="0" smtClean="0"/>
              <a:t> Formal Presentations </a:t>
            </a:r>
            <a:r>
              <a:rPr lang="en-GB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GB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Guidelines for effective </a:t>
            </a:r>
            <a:r>
              <a:rPr lang="en-IN" dirty="0"/>
              <a:t>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Success of any presentation also depends on the various elements used during a presentation</a:t>
            </a:r>
          </a:p>
          <a:p>
            <a:pPr lvl="1"/>
            <a:r>
              <a:rPr lang="en-US" dirty="0" smtClean="0"/>
              <a:t>Verbal</a:t>
            </a:r>
          </a:p>
          <a:p>
            <a:pPr lvl="1"/>
            <a:r>
              <a:rPr lang="en-US" dirty="0" smtClean="0"/>
              <a:t>Non-verbal (body language)</a:t>
            </a:r>
          </a:p>
          <a:p>
            <a:pPr lvl="1"/>
            <a:r>
              <a:rPr lang="en-US" dirty="0" smtClean="0"/>
              <a:t>Vocal  and </a:t>
            </a:r>
          </a:p>
          <a:p>
            <a:pPr lvl="1"/>
            <a:r>
              <a:rPr lang="en-US" dirty="0" smtClean="0"/>
              <a:t>Visual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7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Guidelines for effective </a:t>
            </a:r>
            <a:r>
              <a:rPr lang="en-IN" dirty="0"/>
              <a:t>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4724400"/>
          </a:xfrm>
        </p:spPr>
        <p:txBody>
          <a:bodyPr>
            <a:normAutofit/>
          </a:bodyPr>
          <a:lstStyle/>
          <a:p>
            <a:r>
              <a:rPr lang="en-IN" dirty="0"/>
              <a:t>Verbal elements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word picture</a:t>
            </a:r>
          </a:p>
          <a:p>
            <a:pPr lvl="1"/>
            <a:r>
              <a:rPr lang="en-IN" dirty="0" smtClean="0"/>
              <a:t>warm words</a:t>
            </a:r>
          </a:p>
          <a:p>
            <a:pPr lvl="1"/>
            <a:r>
              <a:rPr lang="en-IN" dirty="0" smtClean="0"/>
              <a:t>similes </a:t>
            </a:r>
            <a:r>
              <a:rPr lang="en-IN" dirty="0"/>
              <a:t>and </a:t>
            </a:r>
            <a:r>
              <a:rPr lang="en-IN" dirty="0" smtClean="0"/>
              <a:t>metaphors</a:t>
            </a:r>
          </a:p>
          <a:p>
            <a:pPr lvl="1"/>
            <a:r>
              <a:rPr lang="en-IN" dirty="0" smtClean="0"/>
              <a:t>impact words</a:t>
            </a:r>
          </a:p>
          <a:p>
            <a:pPr lvl="1"/>
            <a:r>
              <a:rPr lang="en-IN" dirty="0" smtClean="0"/>
              <a:t>smooth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7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Guidelines for effective </a:t>
            </a:r>
            <a:r>
              <a:rPr lang="en-IN" dirty="0"/>
              <a:t>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1219200"/>
          </a:xfrm>
        </p:spPr>
        <p:txBody>
          <a:bodyPr/>
          <a:lstStyle/>
          <a:p>
            <a:r>
              <a:rPr lang="en-IN" dirty="0"/>
              <a:t>Verbal elements: word </a:t>
            </a:r>
            <a:r>
              <a:rPr lang="en-IN" dirty="0" smtClean="0"/>
              <a:t>picture</a:t>
            </a:r>
            <a:endParaRPr lang="en-IN" dirty="0"/>
          </a:p>
        </p:txBody>
      </p:sp>
      <p:pic>
        <p:nvPicPr>
          <p:cNvPr id="4" name="Picture 3" descr="bpllvhhpuz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62200"/>
            <a:ext cx="1981200" cy="2372548"/>
          </a:xfrm>
          <a:prstGeom prst="rect">
            <a:avLst/>
          </a:prstGeom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514600"/>
            <a:ext cx="2514600" cy="1481203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4384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Guidelines for effective </a:t>
            </a:r>
            <a:r>
              <a:rPr lang="en-IN" dirty="0"/>
              <a:t>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562600"/>
          </a:xfrm>
        </p:spPr>
        <p:txBody>
          <a:bodyPr>
            <a:normAutofit/>
          </a:bodyPr>
          <a:lstStyle/>
          <a:p>
            <a:r>
              <a:rPr lang="en-IN" sz="2800" b="1" dirty="0"/>
              <a:t>Verbal </a:t>
            </a:r>
            <a:r>
              <a:rPr lang="en-IN" sz="2800" b="1" dirty="0" smtClean="0"/>
              <a:t>elements: Warm words</a:t>
            </a:r>
          </a:p>
          <a:p>
            <a:pPr lvl="1"/>
            <a:r>
              <a:rPr lang="en-US" sz="2400" dirty="0" smtClean="0"/>
              <a:t>Cold words leave us uneasy and unsure while warm words make us feel secure and comfortable.</a:t>
            </a:r>
          </a:p>
          <a:p>
            <a:pPr lvl="1"/>
            <a:r>
              <a:rPr lang="en-US" sz="2400" dirty="0" smtClean="0"/>
              <a:t>Advertisement for instant coffee</a:t>
            </a:r>
          </a:p>
          <a:p>
            <a:pPr lvl="1"/>
            <a:r>
              <a:rPr lang="en-US" dirty="0" smtClean="0"/>
              <a:t>‘quick’, ‘time-saving’, and ‘efficient’</a:t>
            </a:r>
          </a:p>
          <a:p>
            <a:pPr lvl="1"/>
            <a:r>
              <a:rPr lang="en-US" sz="2000" dirty="0" smtClean="0">
                <a:solidFill>
                  <a:srgbClr val="0000CC"/>
                </a:solidFill>
              </a:rPr>
              <a:t>‘</a:t>
            </a:r>
            <a:r>
              <a:rPr lang="en-US" sz="2400" dirty="0" smtClean="0">
                <a:solidFill>
                  <a:srgbClr val="0000CC"/>
                </a:solidFill>
              </a:rPr>
              <a:t>aroma’, ‘fresh’, and ‘tasty’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‘delicious’, ‘rich’, and ‘satisfying’</a:t>
            </a:r>
            <a:endParaRPr lang="en-IN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2"/>
          </a:xfrm>
        </p:spPr>
        <p:txBody>
          <a:bodyPr/>
          <a:lstStyle/>
          <a:p>
            <a:r>
              <a:rPr lang="en-IN" dirty="0" smtClean="0"/>
              <a:t>Effective delivery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D4D9B8-63E9-45BB-BEF9-4E7BF257A613}" type="datetime5">
              <a:rPr lang="en-US" smtClean="0"/>
              <a:pPr/>
              <a:t>20-Feb-24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 descr="32343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3733800" cy="5257800"/>
          </a:xfrm>
          <a:prstGeom prst="rect">
            <a:avLst/>
          </a:prstGeom>
        </p:spPr>
      </p:pic>
      <p:pic>
        <p:nvPicPr>
          <p:cNvPr id="8" name="Picture 7" descr="860344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19200"/>
            <a:ext cx="3581400" cy="533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533400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figure of speech involving the comparison of one thing with another thing of a different kind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Guidelines for effective </a:t>
            </a:r>
            <a:r>
              <a:rPr lang="en-IN" dirty="0"/>
              <a:t>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562600"/>
          </a:xfrm>
        </p:spPr>
        <p:txBody>
          <a:bodyPr>
            <a:normAutofit/>
          </a:bodyPr>
          <a:lstStyle/>
          <a:p>
            <a:r>
              <a:rPr lang="en-IN" sz="2800" b="1" dirty="0"/>
              <a:t>Verbal </a:t>
            </a:r>
            <a:r>
              <a:rPr lang="en-IN" sz="2800" b="1" dirty="0" smtClean="0"/>
              <a:t>elements: Impact words</a:t>
            </a:r>
          </a:p>
          <a:p>
            <a:pPr lvl="1"/>
            <a:r>
              <a:rPr lang="en-US" sz="2400" dirty="0" smtClean="0"/>
              <a:t>‘We’ and ‘you’ are the most important words of all</a:t>
            </a:r>
          </a:p>
          <a:p>
            <a:pPr lvl="1"/>
            <a:r>
              <a:rPr lang="en-US" sz="2400" dirty="0" smtClean="0"/>
              <a:t>Remember the five to-one rule: Every time you use the singular ‘I’, try to follow it with five plurals</a:t>
            </a:r>
          </a:p>
          <a:p>
            <a:pPr lvl="1"/>
            <a:r>
              <a:rPr lang="en-US" sz="2400" dirty="0" smtClean="0"/>
              <a:t>discovery, guarantee, love, proven, safely, easy, health, vigor, money, results, save, protect, interest, challenge, opportunity, excitement, enthusiasm, flourish, progress, favorable, adaptation, circumstances</a:t>
            </a:r>
            <a:endParaRPr lang="en-IN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Guidelines for effective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Smooth Flow : can make our speech flow smoothly and gracefully from beginning to end by using some transitional devices.</a:t>
            </a:r>
          </a:p>
          <a:p>
            <a:r>
              <a:rPr lang="en-IN" dirty="0" smtClean="0"/>
              <a:t>Bridge, Number item, Trigger, Interjection, Internal summary, Internal preview, Signpost, Rhetorical question, Flashback, List, </a:t>
            </a:r>
            <a:r>
              <a:rPr lang="en-IN" dirty="0" err="1" smtClean="0"/>
              <a:t>Pasue</a:t>
            </a:r>
            <a:r>
              <a:rPr lang="en-IN" dirty="0" smtClean="0"/>
              <a:t>, physical movements, Quotations, anecdotes and jokes.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D4D9B8-63E9-45BB-BEF9-4E7BF257A613}" type="datetime5">
              <a:rPr lang="en-US" smtClean="0"/>
              <a:pPr/>
              <a:t>20-Feb-24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Professional Communication and Ethics   	Dr. D Evangelin Geetha  	           MSRIT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79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Effective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2895600"/>
          </a:xfrm>
        </p:spPr>
        <p:txBody>
          <a:bodyPr/>
          <a:lstStyle/>
          <a:p>
            <a:r>
              <a:rPr lang="en-IN" dirty="0" smtClean="0"/>
              <a:t>Nonverbal elements : appearance, posture, gesture, eye contact, facial expressions</a:t>
            </a:r>
          </a:p>
          <a:p>
            <a:r>
              <a:rPr lang="en-IN" dirty="0" smtClean="0"/>
              <a:t>Vocal </a:t>
            </a:r>
            <a:r>
              <a:rPr lang="en-IN" dirty="0"/>
              <a:t>elements: Paralinguistic features / voice</a:t>
            </a:r>
          </a:p>
          <a:p>
            <a:r>
              <a:rPr lang="en-IN" dirty="0"/>
              <a:t>Visual elements: visual aids / graphics/ </a:t>
            </a:r>
            <a:r>
              <a:rPr lang="en-IN" dirty="0" err="1"/>
              <a:t>pp</a:t>
            </a:r>
            <a:r>
              <a:rPr lang="en-IN" dirty="0"/>
              <a:t> slides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7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2"/>
          </a:xfrm>
        </p:spPr>
        <p:txBody>
          <a:bodyPr/>
          <a:lstStyle/>
          <a:p>
            <a:r>
              <a:rPr lang="en-IN" dirty="0"/>
              <a:t>Effective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467600" cy="647700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/>
              <a:t>Nonverbal </a:t>
            </a:r>
            <a:r>
              <a:rPr lang="en-IN" b="1" dirty="0"/>
              <a:t>elements : </a:t>
            </a:r>
            <a:r>
              <a:rPr lang="en-IN" dirty="0"/>
              <a:t>appearance, posture, gesture, eye contact, facial </a:t>
            </a:r>
            <a:r>
              <a:rPr lang="en-IN" dirty="0" smtClean="0"/>
              <a:t>expressions </a:t>
            </a:r>
            <a:r>
              <a:rPr lang="en-US" dirty="0" smtClean="0"/>
              <a:t>effectively during your presentation.</a:t>
            </a:r>
          </a:p>
          <a:p>
            <a:r>
              <a:rPr lang="en-US" dirty="0" smtClean="0"/>
              <a:t>Wear a formal dress and use simple accessories; take care of your personal hygiene</a:t>
            </a:r>
          </a:p>
          <a:p>
            <a:r>
              <a:rPr lang="en-US" dirty="0" smtClean="0"/>
              <a:t>Use facial expressions to exhibit your enthusiasm and interest; do not show your irritation or anger even when someone interrupts you or asks a question that appears to be silly to you; be polite in answering them</a:t>
            </a:r>
          </a:p>
          <a:p>
            <a:r>
              <a:rPr lang="en-US" dirty="0" smtClean="0"/>
              <a:t>Make eye contact with all sections of the audience (avoid staring at somebody) to observe their reactions and also to show your sincerity and interest</a:t>
            </a:r>
          </a:p>
          <a:p>
            <a:r>
              <a:rPr lang="en-US" dirty="0" smtClean="0"/>
              <a:t>Use well-timed gestures; avoid monotonous gestures</a:t>
            </a:r>
          </a:p>
          <a:p>
            <a:r>
              <a:rPr lang="en-US" dirty="0" smtClean="0"/>
              <a:t>Stand tall and straight with shoulders upright; walk/move swiftly; avoid too many and monotonous movements</a:t>
            </a:r>
          </a:p>
          <a:p>
            <a:r>
              <a:rPr lang="en-US" dirty="0" smtClean="0"/>
              <a:t>Do not come very close to the audience; maintain a distance of at least 4–12 feet</a:t>
            </a:r>
          </a:p>
          <a:p>
            <a:r>
              <a:rPr lang="en-US" dirty="0" smtClean="0"/>
              <a:t>While using blackboard, raise your voice and look at the audience in between</a:t>
            </a:r>
          </a:p>
          <a:p>
            <a:r>
              <a:rPr lang="en-US" dirty="0" smtClean="0"/>
              <a:t>Avoid fiddling with key ring or tie while presenting</a:t>
            </a:r>
          </a:p>
          <a:p>
            <a:r>
              <a:rPr lang="en-US" dirty="0" smtClean="0"/>
              <a:t>Avoid looking outside even if there is some external noise. Try to concentrate on your ideas and audience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7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Effective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28956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Vocal </a:t>
            </a:r>
            <a:r>
              <a:rPr lang="en-IN" dirty="0"/>
              <a:t>elements: Paralinguistic features / </a:t>
            </a:r>
            <a:r>
              <a:rPr lang="en-IN" dirty="0" smtClean="0"/>
              <a:t>voice</a:t>
            </a:r>
          </a:p>
          <a:p>
            <a:pPr lvl="1"/>
            <a:r>
              <a:rPr lang="en-IN" dirty="0" smtClean="0"/>
              <a:t>Speak with enthusiasm and sincerity</a:t>
            </a:r>
          </a:p>
          <a:p>
            <a:pPr lvl="1"/>
            <a:r>
              <a:rPr lang="en-IN" dirty="0" smtClean="0"/>
              <a:t>Adjust the volume of your voice</a:t>
            </a:r>
          </a:p>
          <a:p>
            <a:pPr lvl="1"/>
            <a:r>
              <a:rPr lang="en-IN" dirty="0" smtClean="0"/>
              <a:t>Avoid monotonous or vocalized  pauses</a:t>
            </a:r>
          </a:p>
          <a:p>
            <a:pPr lvl="1"/>
            <a:r>
              <a:rPr lang="en-IN" dirty="0" smtClean="0"/>
              <a:t>Use your optimal pitch</a:t>
            </a:r>
          </a:p>
          <a:p>
            <a:pPr lvl="1"/>
            <a:r>
              <a:rPr lang="en-IN" dirty="0" smtClean="0"/>
              <a:t>Avoid fast delivery</a:t>
            </a:r>
          </a:p>
          <a:p>
            <a:pPr lvl="1"/>
            <a:r>
              <a:rPr lang="en-IN" dirty="0" smtClean="0"/>
              <a:t>Use silence and pause effectively</a:t>
            </a:r>
          </a:p>
          <a:p>
            <a:pPr lvl="1"/>
            <a:r>
              <a:rPr lang="en-IN" dirty="0" smtClean="0"/>
              <a:t>Articulate each word clearly</a:t>
            </a:r>
            <a:endParaRPr lang="en-IN" dirty="0" smtClean="0"/>
          </a:p>
          <a:p>
            <a:pPr lvl="1"/>
            <a:endParaRPr lang="en-IN" dirty="0"/>
          </a:p>
          <a:p>
            <a:r>
              <a:rPr lang="en-IN" dirty="0"/>
              <a:t>Visual elements: visual aids / graphics/ </a:t>
            </a:r>
            <a:r>
              <a:rPr lang="en-IN" dirty="0" err="1" smtClean="0"/>
              <a:t>ppt</a:t>
            </a:r>
            <a:r>
              <a:rPr lang="en-IN" dirty="0" smtClean="0"/>
              <a:t> </a:t>
            </a:r>
            <a:r>
              <a:rPr lang="en-IN" dirty="0"/>
              <a:t>slides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71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Planning</a:t>
            </a:r>
          </a:p>
          <a:p>
            <a:r>
              <a:rPr lang="en-IN" dirty="0"/>
              <a:t>Outlining and Structuring</a:t>
            </a:r>
          </a:p>
          <a:p>
            <a:r>
              <a:rPr lang="en-IN" dirty="0"/>
              <a:t>Modes of delivery</a:t>
            </a:r>
          </a:p>
          <a:p>
            <a:r>
              <a:rPr lang="en-IN" dirty="0"/>
              <a:t>Effective delivery</a:t>
            </a:r>
          </a:p>
          <a:p>
            <a:r>
              <a:rPr lang="en-IN" dirty="0"/>
              <a:t>Body language and voice</a:t>
            </a:r>
          </a:p>
          <a:p>
            <a:r>
              <a:rPr lang="en-IN" dirty="0"/>
              <a:t>Controlling nervousness</a:t>
            </a:r>
          </a:p>
          <a:p>
            <a:r>
              <a:rPr lang="en-IN" dirty="0"/>
              <a:t>Visual aids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484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Controlling nervousness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429556"/>
            <a:ext cx="6447501" cy="5241701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Strategies in advance of presentation</a:t>
            </a:r>
          </a:p>
          <a:p>
            <a:pPr lvl="1"/>
            <a:r>
              <a:rPr lang="en-IN" dirty="0" smtClean="0"/>
              <a:t>Develop </a:t>
            </a:r>
            <a:r>
              <a:rPr lang="en-IN" dirty="0"/>
              <a:t>interest in the topic</a:t>
            </a:r>
          </a:p>
          <a:p>
            <a:pPr lvl="1"/>
            <a:r>
              <a:rPr lang="en-IN" dirty="0"/>
              <a:t>Prepare, prepare and prepare ( most important)</a:t>
            </a:r>
          </a:p>
          <a:p>
            <a:pPr lvl="1"/>
            <a:r>
              <a:rPr lang="en-IN" dirty="0"/>
              <a:t>Anticipate questions and prepare answers</a:t>
            </a:r>
          </a:p>
          <a:p>
            <a:pPr lvl="1"/>
            <a:r>
              <a:rPr lang="en-IN" dirty="0"/>
              <a:t>Practice introduction</a:t>
            </a:r>
          </a:p>
          <a:p>
            <a:pPr lvl="1"/>
            <a:r>
              <a:rPr lang="en-IN" dirty="0"/>
              <a:t>Rehearse complete </a:t>
            </a:r>
            <a:r>
              <a:rPr lang="en-IN" dirty="0" smtClean="0"/>
              <a:t>presentation at least twice</a:t>
            </a:r>
          </a:p>
          <a:p>
            <a:r>
              <a:rPr lang="en-IN" dirty="0" smtClean="0"/>
              <a:t>Strategies just before presentation</a:t>
            </a:r>
            <a:endParaRPr lang="en-IN" dirty="0"/>
          </a:p>
          <a:p>
            <a:pPr lvl="1"/>
            <a:r>
              <a:rPr lang="en-IN" dirty="0"/>
              <a:t>Be comfortable with the setting, arrangements, visual aids, etc.</a:t>
            </a:r>
          </a:p>
          <a:p>
            <a:pPr lvl="1"/>
            <a:r>
              <a:rPr lang="en-IN" dirty="0"/>
              <a:t>Take few sips of tepid water </a:t>
            </a:r>
          </a:p>
          <a:p>
            <a:pPr lvl="1"/>
            <a:r>
              <a:rPr lang="en-IN" dirty="0"/>
              <a:t>Concentrate on ideas</a:t>
            </a:r>
          </a:p>
          <a:p>
            <a:pPr lvl="1"/>
            <a:r>
              <a:rPr lang="en-IN" dirty="0"/>
              <a:t>Relax by taking deep , even, slow breaths</a:t>
            </a:r>
          </a:p>
          <a:p>
            <a:pPr lvl="1"/>
            <a:r>
              <a:rPr lang="en-IN" dirty="0"/>
              <a:t>Practice positive </a:t>
            </a:r>
            <a:r>
              <a:rPr lang="en-IN" dirty="0" smtClean="0"/>
              <a:t>visualization</a:t>
            </a:r>
          </a:p>
          <a:p>
            <a:r>
              <a:rPr lang="en-IN" dirty="0" smtClean="0"/>
              <a:t>Strategies when presentation begins</a:t>
            </a:r>
          </a:p>
          <a:p>
            <a:pPr lvl="1"/>
            <a:r>
              <a:rPr lang="en-IN" dirty="0" smtClean="0"/>
              <a:t>Feel </a:t>
            </a:r>
            <a:r>
              <a:rPr lang="en-IN" dirty="0"/>
              <a:t>good </a:t>
            </a:r>
            <a:endParaRPr lang="en-IN" dirty="0" smtClean="0"/>
          </a:p>
          <a:p>
            <a:pPr lvl="1"/>
            <a:r>
              <a:rPr lang="en-IN" dirty="0" smtClean="0"/>
              <a:t>Do not begin immediately or hurry</a:t>
            </a:r>
            <a:endParaRPr lang="en-IN" dirty="0"/>
          </a:p>
          <a:p>
            <a:pPr lvl="1"/>
            <a:r>
              <a:rPr lang="en-IN" dirty="0"/>
              <a:t>Never comment on your nervousness</a:t>
            </a:r>
          </a:p>
          <a:p>
            <a:pPr lvl="1"/>
            <a:r>
              <a:rPr lang="en-IN" dirty="0"/>
              <a:t>Control the explicit signals: dry mouth, clearing throat,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4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Overhead transparencies</a:t>
            </a:r>
          </a:p>
          <a:p>
            <a:r>
              <a:rPr lang="en-IN" dirty="0"/>
              <a:t>Power Point Presentations</a:t>
            </a:r>
          </a:p>
          <a:p>
            <a:r>
              <a:rPr lang="en-IN" dirty="0"/>
              <a:t>Black / White board</a:t>
            </a:r>
          </a:p>
          <a:p>
            <a:r>
              <a:rPr lang="en-IN" dirty="0"/>
              <a:t>Flip </a:t>
            </a:r>
            <a:r>
              <a:rPr lang="en-IN" dirty="0" smtClean="0"/>
              <a:t>Charts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0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/>
              <a:t>of MS Power point </a:t>
            </a:r>
            <a:endParaRPr lang="en-IN" dirty="0" smtClean="0"/>
          </a:p>
          <a:p>
            <a:pPr lvl="1"/>
            <a:r>
              <a:rPr lang="en-IN" dirty="0" smtClean="0"/>
              <a:t>Design, layout and colour</a:t>
            </a:r>
          </a:p>
          <a:p>
            <a:pPr lvl="1"/>
            <a:r>
              <a:rPr lang="en-IN" dirty="0" smtClean="0"/>
              <a:t>Font</a:t>
            </a:r>
          </a:p>
          <a:p>
            <a:pPr lvl="1"/>
            <a:r>
              <a:rPr lang="en-IN" dirty="0" smtClean="0"/>
              <a:t>Number of slides</a:t>
            </a:r>
          </a:p>
          <a:p>
            <a:pPr lvl="1"/>
            <a:r>
              <a:rPr lang="en-IN" dirty="0" smtClean="0"/>
              <a:t>Illustrations</a:t>
            </a:r>
          </a:p>
          <a:p>
            <a:pPr lvl="1"/>
            <a:r>
              <a:rPr lang="en-IN" dirty="0" smtClean="0"/>
              <a:t>Video or audio clips</a:t>
            </a:r>
          </a:p>
          <a:p>
            <a:pPr lvl="1"/>
            <a:r>
              <a:rPr lang="en-IN" dirty="0" smtClean="0"/>
              <a:t>Spacing in the slides</a:t>
            </a:r>
          </a:p>
          <a:p>
            <a:pPr lvl="1"/>
            <a:r>
              <a:rPr lang="en-IN" dirty="0" smtClean="0"/>
              <a:t>Slide </a:t>
            </a:r>
            <a:r>
              <a:rPr lang="en-IN" smtClean="0"/>
              <a:t>show animations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0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Map</a:t>
            </a:r>
            <a:endParaRPr lang="en-US" dirty="0"/>
          </a:p>
        </p:txBody>
      </p:sp>
      <p:pic>
        <p:nvPicPr>
          <p:cNvPr id="10" name="Picture Placeholder 9" descr="Lenovo3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875" r="21875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Map of the world gives geographical </a:t>
            </a:r>
            <a:r>
              <a:rPr lang="en-US" dirty="0" err="1" smtClean="0"/>
              <a:t>positons</a:t>
            </a:r>
            <a:r>
              <a:rPr lang="en-US" dirty="0" smtClean="0"/>
              <a:t> of countries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9B8-63E9-45BB-BEF9-4E7BF257A613}" type="datetime5">
              <a:rPr lang="en-US" smtClean="0"/>
              <a:pPr/>
              <a:t>20-Feb-24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Professional Communication and </a:t>
            </a:r>
            <a:r>
              <a:rPr lang="en-US" dirty="0" smtClean="0"/>
              <a:t>Ethics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C4C-72DA-4ED9-9625-99E1F7A6B4A3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Professional Communication and </a:t>
            </a:r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28223CE-D95B-4846-91C0-69881AE4F7E4}" type="datetime5">
              <a:rPr lang="en-US" smtClean="0"/>
              <a:pPr/>
              <a:t>20-Feb-24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Professional Communication </a:t>
            </a:r>
            <a:r>
              <a:rPr lang="en-US" smtClean="0"/>
              <a:t>and </a:t>
            </a:r>
            <a:r>
              <a:rPr lang="en-US" smtClean="0"/>
              <a:t>Ethics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Any Questions</a:t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5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Importance of face –to-face presentation</a:t>
            </a:r>
          </a:p>
          <a:p>
            <a:r>
              <a:rPr lang="en-IN" dirty="0" smtClean="0"/>
              <a:t>How to be clear with your purpose in your presentation</a:t>
            </a:r>
          </a:p>
          <a:p>
            <a:r>
              <a:rPr lang="en-IN" dirty="0" smtClean="0"/>
              <a:t>How to plan ,structure, begin, develop, end and use effective body language</a:t>
            </a:r>
          </a:p>
          <a:p>
            <a:r>
              <a:rPr lang="en-IN" dirty="0" smtClean="0"/>
              <a:t>How to handle questions and criticism</a:t>
            </a:r>
          </a:p>
          <a:p>
            <a:r>
              <a:rPr lang="en-IN" dirty="0" smtClean="0"/>
              <a:t>How to control nervousness and stage fright while making a presentation</a:t>
            </a:r>
          </a:p>
          <a:p>
            <a:r>
              <a:rPr lang="en-IN" dirty="0" smtClean="0"/>
              <a:t>How to use MS power point to create impressive presentations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D4D9B8-63E9-45BB-BEF9-4E7BF257A613}" type="datetime5">
              <a:rPr lang="en-US" smtClean="0"/>
              <a:pPr/>
              <a:t>20-Feb-24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307B7-28D3-482B-B4E6-B928A215AF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Professional Communication and Ethics   	Dr. D Evangelin Geetha  	           MSRIT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Occasion : Venue, location, equipment, time, events surrounding the presentation</a:t>
            </a:r>
          </a:p>
          <a:p>
            <a:r>
              <a:rPr lang="en-IN" dirty="0"/>
              <a:t>Audience : interests, familiarity with topic, attitude, number, age, gender distribution</a:t>
            </a:r>
          </a:p>
          <a:p>
            <a:r>
              <a:rPr lang="en-IN" dirty="0"/>
              <a:t>Purpose : inform, analyse, </a:t>
            </a:r>
            <a:r>
              <a:rPr lang="en-IN" dirty="0" smtClean="0"/>
              <a:t>persuade</a:t>
            </a:r>
          </a:p>
          <a:p>
            <a:pPr lvl="1"/>
            <a:r>
              <a:rPr lang="en-IN" dirty="0" smtClean="0"/>
              <a:t>Amount of audience interaction</a:t>
            </a:r>
          </a:p>
          <a:p>
            <a:pPr lvl="1"/>
            <a:r>
              <a:rPr lang="en-IN" dirty="0" smtClean="0"/>
              <a:t>Persuade – people to take a particular action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12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467600" cy="5562600"/>
          </a:xfrm>
        </p:spPr>
        <p:txBody>
          <a:bodyPr>
            <a:normAutofit fontScale="85000" lnSpcReduction="20000"/>
          </a:bodyPr>
          <a:lstStyle/>
          <a:p>
            <a:r>
              <a:rPr lang="en-IN" sz="2600" dirty="0" smtClean="0"/>
              <a:t>Thesis statement: </a:t>
            </a:r>
            <a:r>
              <a:rPr lang="en-IN" sz="2600" dirty="0"/>
              <a:t>subject / central idea / </a:t>
            </a:r>
            <a:r>
              <a:rPr lang="en-IN" sz="2600" dirty="0" smtClean="0"/>
              <a:t>topic</a:t>
            </a:r>
          </a:p>
          <a:p>
            <a:pPr lvl="1"/>
            <a:r>
              <a:rPr lang="en-US" sz="2300" i="1" dirty="0" smtClean="0"/>
              <a:t>Choosing a reputed university for higher education</a:t>
            </a:r>
          </a:p>
          <a:p>
            <a:r>
              <a:rPr lang="en-US" sz="2600" dirty="0" smtClean="0"/>
              <a:t>Why should we be careful in choosing a reputed university? (question)</a:t>
            </a:r>
          </a:p>
          <a:p>
            <a:r>
              <a:rPr lang="en-US" sz="2600" dirty="0" smtClean="0"/>
              <a:t>Choosing a reputed university for higher education (fragment)</a:t>
            </a:r>
          </a:p>
          <a:p>
            <a:r>
              <a:rPr lang="en-US" sz="2600" dirty="0" smtClean="0"/>
              <a:t>Choosing a reputed university for higher education has five significant advantages</a:t>
            </a:r>
          </a:p>
          <a:p>
            <a:r>
              <a:rPr lang="en-US" dirty="0" smtClean="0"/>
              <a:t>The steps to arrive at your thesis statement:</a:t>
            </a:r>
          </a:p>
          <a:p>
            <a:pPr lvl="1"/>
            <a:r>
              <a:rPr lang="en-US" sz="2300" i="1" dirty="0" smtClean="0"/>
              <a:t>Topic: Choosing a reputed university for higher education</a:t>
            </a:r>
          </a:p>
          <a:p>
            <a:pPr lvl="1"/>
            <a:r>
              <a:rPr lang="en-US" sz="2300" i="1" dirty="0" smtClean="0"/>
              <a:t>Topic area: Advantages of a reputed university</a:t>
            </a:r>
          </a:p>
          <a:p>
            <a:pPr lvl="1"/>
            <a:r>
              <a:rPr lang="en-US" sz="2300" i="1" dirty="0" smtClean="0"/>
              <a:t>General purpose: To inform</a:t>
            </a:r>
          </a:p>
          <a:p>
            <a:pPr lvl="1"/>
            <a:r>
              <a:rPr lang="en-US" sz="2300" i="1" dirty="0" smtClean="0"/>
              <a:t>Specific purpose: I wish to tell my audience about the benefits they will reap by choosing a </a:t>
            </a:r>
            <a:r>
              <a:rPr lang="en-US" sz="2300" dirty="0" smtClean="0"/>
              <a:t>reputed university</a:t>
            </a:r>
          </a:p>
          <a:p>
            <a:pPr lvl="1"/>
            <a:r>
              <a:rPr lang="en-US" sz="2300" i="1" dirty="0" smtClean="0"/>
              <a:t>Thesis statement: Choosing a reputed university for higher education has five significant </a:t>
            </a:r>
            <a:r>
              <a:rPr lang="en-US" sz="2300" dirty="0" smtClean="0"/>
              <a:t>advantages.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62112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Material </a:t>
            </a:r>
            <a:r>
              <a:rPr lang="en-IN" dirty="0"/>
              <a:t>: supporting ideas ( library, internet, magazines, newspapers, records, statistics</a:t>
            </a:r>
            <a:r>
              <a:rPr lang="en-IN" dirty="0" smtClean="0"/>
              <a:t>)</a:t>
            </a:r>
          </a:p>
          <a:p>
            <a:r>
              <a:rPr lang="en-IN" dirty="0" smtClean="0"/>
              <a:t>Surveys or interviews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12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Outlining and Structuring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Outline : framework to fit in bits and pieces of information</a:t>
            </a:r>
          </a:p>
          <a:p>
            <a:r>
              <a:rPr lang="en-IN" dirty="0"/>
              <a:t>Gives you a sense of direction / roadmap</a:t>
            </a:r>
          </a:p>
          <a:p>
            <a:r>
              <a:rPr lang="en-IN" dirty="0"/>
              <a:t>Have main topics and appropriate subtopics</a:t>
            </a:r>
          </a:p>
          <a:p>
            <a:r>
              <a:rPr lang="en-IN" dirty="0"/>
              <a:t>Structure : Introduction, Main Body, Conclusion, Question-Answer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35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Greeting (reference to the day)</a:t>
            </a:r>
            <a:endParaRPr lang="en-IN" dirty="0"/>
          </a:p>
          <a:p>
            <a:r>
              <a:rPr lang="en-IN" dirty="0"/>
              <a:t>Attention </a:t>
            </a:r>
            <a:r>
              <a:rPr lang="en-IN" dirty="0" smtClean="0"/>
              <a:t>grabber (use question, quotation, starting statement, </a:t>
            </a:r>
            <a:r>
              <a:rPr lang="en-IN" dirty="0" err="1" smtClean="0"/>
              <a:t>etc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/>
              <a:t>Topic, purpose</a:t>
            </a:r>
          </a:p>
          <a:p>
            <a:r>
              <a:rPr lang="en-IN" dirty="0"/>
              <a:t>Credibility</a:t>
            </a:r>
          </a:p>
          <a:p>
            <a:r>
              <a:rPr lang="en-IN" dirty="0"/>
              <a:t>Preview</a:t>
            </a:r>
          </a:p>
          <a:p>
            <a:r>
              <a:rPr lang="en-IN" dirty="0"/>
              <a:t>Rules for question-answer session</a:t>
            </a:r>
          </a:p>
          <a:p>
            <a:r>
              <a:rPr lang="en-IN" dirty="0"/>
              <a:t>Transition</a:t>
            </a:r>
          </a:p>
          <a:p>
            <a:r>
              <a:rPr lang="en-IN" dirty="0"/>
              <a:t>Similar to the preface of a book—gets attention and arouse their interest to listen </a:t>
            </a:r>
            <a:r>
              <a:rPr lang="en-IN" dirty="0" smtClean="0"/>
              <a:t>further</a:t>
            </a:r>
          </a:p>
          <a:p>
            <a:pPr lvl="1"/>
            <a:r>
              <a:rPr lang="en-IN" b="1" dirty="0" smtClean="0">
                <a:solidFill>
                  <a:srgbClr val="000099"/>
                </a:solidFill>
              </a:rPr>
              <a:t>Topic – Applications of </a:t>
            </a:r>
            <a:r>
              <a:rPr lang="en-IN" b="1" dirty="0" err="1" smtClean="0">
                <a:solidFill>
                  <a:srgbClr val="000099"/>
                </a:solidFill>
              </a:rPr>
              <a:t>IoT</a:t>
            </a:r>
            <a:r>
              <a:rPr lang="en-IN" b="1" dirty="0" smtClean="0">
                <a:solidFill>
                  <a:srgbClr val="000099"/>
                </a:solidFill>
              </a:rPr>
              <a:t> and Advantages</a:t>
            </a:r>
            <a:endParaRPr lang="en-IN" b="1" dirty="0">
              <a:solidFill>
                <a:srgbClr val="000099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96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760</TotalTime>
  <Words>1855</Words>
  <Application>Microsoft Office PowerPoint</Application>
  <PresentationFormat>On-screen Show (4:3)</PresentationFormat>
  <Paragraphs>261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Calibri</vt:lpstr>
      <vt:lpstr>Century Schoolbook</vt:lpstr>
      <vt:lpstr>Times New Roman</vt:lpstr>
      <vt:lpstr>Wingdings</vt:lpstr>
      <vt:lpstr>Wingdings 2</vt:lpstr>
      <vt:lpstr>Oriel</vt:lpstr>
      <vt:lpstr>MCA16 Professional Communication and Ethics</vt:lpstr>
      <vt:lpstr>   Formal Presentations   </vt:lpstr>
      <vt:lpstr>Agenda</vt:lpstr>
      <vt:lpstr>Objective</vt:lpstr>
      <vt:lpstr>Planning</vt:lpstr>
      <vt:lpstr>Planning</vt:lpstr>
      <vt:lpstr>Planning</vt:lpstr>
      <vt:lpstr>Outlining and Structuring</vt:lpstr>
      <vt:lpstr>Introduction</vt:lpstr>
      <vt:lpstr>Main Body</vt:lpstr>
      <vt:lpstr>Main Body</vt:lpstr>
      <vt:lpstr>Conclusion</vt:lpstr>
      <vt:lpstr>NUANCES OF DELIVERY</vt:lpstr>
      <vt:lpstr>Modes of delivery</vt:lpstr>
      <vt:lpstr>Modes of delivery</vt:lpstr>
      <vt:lpstr>Modes of delivery</vt:lpstr>
      <vt:lpstr>Modes of delivery</vt:lpstr>
      <vt:lpstr>Modes of delivery</vt:lpstr>
      <vt:lpstr>Modes of delivery</vt:lpstr>
      <vt:lpstr>Guidelines for effective delivery</vt:lpstr>
      <vt:lpstr>Guidelines for effective delivery</vt:lpstr>
      <vt:lpstr>Guidelines for effective delivery</vt:lpstr>
      <vt:lpstr>Guidelines for effective delivery</vt:lpstr>
      <vt:lpstr>Effective delivery</vt:lpstr>
      <vt:lpstr>Guidelines for effective delivery</vt:lpstr>
      <vt:lpstr>Guidelines for effective delivery</vt:lpstr>
      <vt:lpstr>Effective delivery</vt:lpstr>
      <vt:lpstr>Effective delivery</vt:lpstr>
      <vt:lpstr>Effective delivery</vt:lpstr>
      <vt:lpstr>Controlling nervousness</vt:lpstr>
      <vt:lpstr>Visual Aids</vt:lpstr>
      <vt:lpstr>Visual Aids</vt:lpstr>
      <vt:lpstr>World Map</vt:lpstr>
      <vt:lpstr>PowerPoint Presentation</vt:lpstr>
      <vt:lpstr>PowerPoint Presentation</vt:lpstr>
      <vt:lpstr>Any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Communication and Ethics</dc:title>
  <dc:creator>Chethan</dc:creator>
  <cp:lastModifiedBy>Windows User</cp:lastModifiedBy>
  <cp:revision>129</cp:revision>
  <dcterms:created xsi:type="dcterms:W3CDTF">2012-10-19T03:45:44Z</dcterms:created>
  <dcterms:modified xsi:type="dcterms:W3CDTF">2024-02-20T04:16:26Z</dcterms:modified>
</cp:coreProperties>
</file>