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5"/>
  </p:notesMasterIdLst>
  <p:sldIdLst>
    <p:sldId id="258" r:id="rId2"/>
    <p:sldId id="287" r:id="rId3"/>
    <p:sldId id="288" r:id="rId4"/>
    <p:sldId id="340" r:id="rId5"/>
    <p:sldId id="341" r:id="rId6"/>
    <p:sldId id="342" r:id="rId7"/>
    <p:sldId id="357" r:id="rId8"/>
    <p:sldId id="358" r:id="rId9"/>
    <p:sldId id="359" r:id="rId10"/>
    <p:sldId id="360" r:id="rId11"/>
    <p:sldId id="356" r:id="rId12"/>
    <p:sldId id="361" r:id="rId13"/>
    <p:sldId id="362" r:id="rId14"/>
    <p:sldId id="354" r:id="rId15"/>
    <p:sldId id="363" r:id="rId16"/>
    <p:sldId id="353" r:id="rId17"/>
    <p:sldId id="364" r:id="rId18"/>
    <p:sldId id="352" r:id="rId19"/>
    <p:sldId id="351" r:id="rId20"/>
    <p:sldId id="350" r:id="rId21"/>
    <p:sldId id="365" r:id="rId22"/>
    <p:sldId id="367" r:id="rId23"/>
    <p:sldId id="368" r:id="rId24"/>
    <p:sldId id="369" r:id="rId25"/>
    <p:sldId id="374" r:id="rId26"/>
    <p:sldId id="375" r:id="rId27"/>
    <p:sldId id="373" r:id="rId28"/>
    <p:sldId id="372" r:id="rId29"/>
    <p:sldId id="371" r:id="rId30"/>
    <p:sldId id="370" r:id="rId31"/>
    <p:sldId id="311" r:id="rId32"/>
    <p:sldId id="312" r:id="rId33"/>
    <p:sldId id="285" r:id="rId3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643972C-4D56-4EED-8482-6B71B42E54D2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CDB7927-BBB8-4294-8AC5-C2F306AB8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ACD8061-A9DF-452D-AA92-1F1CA86A7FCF}" type="datetime5">
              <a:rPr lang="en-US" smtClean="0"/>
              <a:pPr/>
              <a:t>26-Feb-24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/>
              <a:t>Professional Communication and Ethics   Dr. D Evangelin Geetha   MSRIT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13307B7-28D3-482B-B4E6-B928A215A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0DE5-A362-4A4D-85FC-5B920DF4A3C7}" type="datetime5">
              <a:rPr lang="en-US" smtClean="0"/>
              <a:pPr/>
              <a:t>26-Feb-24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Professional Communication and Ethics   Dr. D Evangelin Geetha   MSRIT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5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B569-0658-4786-825F-BD1C053F85BF}" type="datetime5">
              <a:rPr lang="en-US" smtClean="0"/>
              <a:pPr/>
              <a:t>26-Feb-24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Professional Communication and Ethics   Dr. D Evangelin Geetha   MSRIT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563562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4953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228603" y="6473952"/>
            <a:ext cx="761999" cy="384048"/>
          </a:xfrm>
        </p:spPr>
        <p:txBody>
          <a:bodyPr rtlCol="0"/>
          <a:lstStyle>
            <a:lvl1pPr>
              <a:defRPr sz="900"/>
            </a:lvl1pPr>
          </a:lstStyle>
          <a:p>
            <a:fld id="{85D4D9B8-63E9-45BB-BEF9-4E7BF257A613}" type="datetime5">
              <a:rPr lang="en-US" smtClean="0"/>
              <a:pPr/>
              <a:t>26-Feb-24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8153400" y="6336792"/>
            <a:ext cx="457200" cy="521208"/>
          </a:xfrm>
        </p:spPr>
        <p:txBody>
          <a:bodyPr rtlCol="0"/>
          <a:lstStyle/>
          <a:p>
            <a:fld id="{613307B7-28D3-482B-B4E6-B928A215AF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1295400" y="6492240"/>
            <a:ext cx="6705600" cy="365760"/>
          </a:xfrm>
        </p:spPr>
        <p:txBody>
          <a:bodyPr rtlCol="0"/>
          <a:lstStyle>
            <a:lvl1pPr>
              <a:defRPr sz="1000"/>
            </a:lvl1pPr>
          </a:lstStyle>
          <a:p>
            <a:r>
              <a:rPr lang="en-US"/>
              <a:t>Professional Communication and Ethics   	Dr. D Evangelin Geetha  	           MSRIT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EE5CB3-5AB8-41A7-BFC9-01C259026296}" type="datetime5">
              <a:rPr lang="en-US" smtClean="0"/>
              <a:pPr/>
              <a:t>26-Feb-24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/>
              <a:t>Professional Communication and Ethics   Dr. D Evangelin Geetha   MSRIT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13307B7-28D3-482B-B4E6-B928A215A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56AE-090B-4F0D-8977-7A15E5AC1703}" type="datetime5">
              <a:rPr lang="en-US" smtClean="0"/>
              <a:pPr/>
              <a:t>26-Feb-24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Professional Communication and Ethics   Dr. D Evangelin Geetha   MSRIT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23CE-D95B-4846-91C0-69881AE4F7E4}" type="datetime5">
              <a:rPr lang="en-US" smtClean="0"/>
              <a:pPr/>
              <a:t>26-Feb-24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Professional Communication and Ethics   Dr. D Evangelin Geetha   MSRIT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A7DF818-F610-402C-9314-CE22825575DD}" type="datetime5">
              <a:rPr lang="en-US" smtClean="0"/>
              <a:pPr/>
              <a:t>26-Feb-24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13307B7-28D3-482B-B4E6-B928A215AF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/>
              <a:t>Professional Communication and Ethics   Dr. D Evangelin Geetha   MSRIT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1AC6-CA82-4394-8FF7-9AFE1E21C35A}" type="datetime5">
              <a:rPr lang="en-US" smtClean="0"/>
              <a:pPr/>
              <a:t>26-Feb-24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Professional Communication and Ethics   Dr. D Evangelin Geetha   MSRIT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69F353C-2D43-4E20-9590-3F0C5CA22155}" type="datetime5">
              <a:rPr lang="en-US" smtClean="0"/>
              <a:pPr/>
              <a:t>26-Feb-24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13307B7-28D3-482B-B4E6-B928A215AF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/>
              <a:t>Professional Communication and Ethics   Dr. D Evangelin Geetha   MSRIT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230BC4C-72DA-4ED9-9625-99E1F7A6B4A3}" type="datetime5">
              <a:rPr lang="en-US" smtClean="0"/>
              <a:pPr/>
              <a:t>26-Feb-24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13307B7-28D3-482B-B4E6-B928A215AF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/>
              <a:t>Professional Communication and Ethics   Dr. D Evangelin Geetha   MSRIT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5EE697A-1187-4359-BF27-0C5B78A56154}" type="datetime5">
              <a:rPr lang="en-US" smtClean="0"/>
              <a:pPr/>
              <a:t>26-Feb-24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Professional Communication and Ethics   Dr. D Evangelin Geetha   MSRIT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13307B7-28D3-482B-B4E6-B928A215A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images.google.co.in/imgres?imgurl=http://www.gateshead.gov.uk/charters/graphics/tick.gif&amp;imgrefurl=http://www.gateshead.gov.uk/charters/general.htm&amp;h=200&amp;w=200&amp;sz=4&amp;tbnid=JXgFhPsBYJYJ:&amp;tbnh=99&amp;tbnw=99&amp;start=2&amp;prev=/images?q=tick&amp;hl=en&amp;lr=&amp;ie=UTF-8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images.google.co.in/imgres?imgurl=http://www.mariacollege.edu.hk/notes/wrong.jpg&amp;imgrefurl=http://www.mariacollege.edu.hk/notes/&amp;h=822&amp;w=737&amp;sz=60&amp;tbnid=SADdOtUJAF4J:&amp;tbnh=142&amp;tbnw=128&amp;start=2&amp;prev=/images?q=wrong&amp;hl=en&amp;lr=&amp;ie=UTF-8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IN" dirty="0"/>
              <a:t> Group Communication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66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Behaviour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60590"/>
            <a:ext cx="3799982" cy="3880773"/>
          </a:xfrm>
        </p:spPr>
        <p:txBody>
          <a:bodyPr/>
          <a:lstStyle/>
          <a:p>
            <a:r>
              <a:rPr lang="en-IN" dirty="0"/>
              <a:t>Participation </a:t>
            </a:r>
          </a:p>
          <a:p>
            <a:r>
              <a:rPr lang="en-IN" dirty="0"/>
              <a:t>Leadership </a:t>
            </a:r>
          </a:p>
          <a:p>
            <a:r>
              <a:rPr lang="en-IN" dirty="0"/>
              <a:t>Timesharing &amp; orderly conduct </a:t>
            </a:r>
          </a:p>
          <a:p>
            <a:r>
              <a:rPr lang="en-US" dirty="0"/>
              <a:t>involving everyone</a:t>
            </a:r>
          </a:p>
          <a:p>
            <a:r>
              <a:rPr lang="en-US" dirty="0"/>
              <a:t>respecting others’ viewpoints</a:t>
            </a:r>
          </a:p>
          <a:p>
            <a:r>
              <a:rPr lang="en-US" dirty="0"/>
              <a:t>cooperation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527" y="1681295"/>
            <a:ext cx="1445312" cy="323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89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decision-making and </a:t>
            </a:r>
            <a:r>
              <a:rPr lang="en-US" dirty="0" err="1"/>
              <a:t>problemsolving</a:t>
            </a:r>
            <a:endParaRPr lang="en-US" dirty="0"/>
          </a:p>
          <a:p>
            <a:r>
              <a:rPr lang="en-US" dirty="0"/>
              <a:t>used widely as a personality test</a:t>
            </a:r>
          </a:p>
          <a:p>
            <a:r>
              <a:rPr lang="en-US" dirty="0"/>
              <a:t>The Indian </a:t>
            </a:r>
            <a:r>
              <a:rPr lang="en-US" dirty="0" err="1"/>
              <a:t>defence</a:t>
            </a:r>
            <a:r>
              <a:rPr lang="en-US" dirty="0"/>
              <a:t> forces were the first to tap the potential of GDs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Speaking in Group Discussions</a:t>
            </a:r>
          </a:p>
          <a:p>
            <a:pPr lvl="1"/>
            <a:r>
              <a:rPr lang="en-US" sz="2400" dirty="0"/>
              <a:t>Seize the first opportunity to speak if you have a good understanding of the topic of discussion.</a:t>
            </a:r>
          </a:p>
          <a:p>
            <a:pPr lvl="1"/>
            <a:r>
              <a:rPr lang="en-US" sz="2400" dirty="0"/>
              <a:t>Listen patiently to others and then react to their viewpoints.</a:t>
            </a:r>
          </a:p>
          <a:p>
            <a:pPr lvl="1"/>
            <a:r>
              <a:rPr lang="en-US" sz="2400" dirty="0"/>
              <a:t>Speak clearly and audibly so that everyone hears and understands.</a:t>
            </a:r>
          </a:p>
          <a:p>
            <a:pPr lvl="1"/>
            <a:r>
              <a:rPr lang="en-US" sz="2400" dirty="0"/>
              <a:t>Be concise in your expressions. Do not repeat ideas just for the sake of speaking something.</a:t>
            </a:r>
          </a:p>
          <a:p>
            <a:pPr lvl="1"/>
            <a:r>
              <a:rPr lang="en-US" sz="2400" dirty="0"/>
              <a:t>Ask for clarification, if necessary.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Speaking in Group Discussions</a:t>
            </a:r>
          </a:p>
          <a:p>
            <a:pPr lvl="1"/>
            <a:r>
              <a:rPr lang="en-US" dirty="0"/>
              <a:t>Facilitate contribution from others.</a:t>
            </a:r>
          </a:p>
          <a:p>
            <a:pPr lvl="1"/>
            <a:r>
              <a:rPr lang="en-US" dirty="0"/>
              <a:t>Use statistics and examples to justify a view point</a:t>
            </a:r>
          </a:p>
          <a:p>
            <a:pPr lvl="1"/>
            <a:r>
              <a:rPr lang="en-US" dirty="0"/>
              <a:t>Avoid talking to only one or two persons in the group.</a:t>
            </a:r>
          </a:p>
          <a:p>
            <a:pPr lvl="1"/>
            <a:r>
              <a:rPr lang="en-US" dirty="0"/>
              <a:t>Assume an impersonal tone. Treat all members as fellow participants; none in the group is either a friend or a foe.</a:t>
            </a:r>
          </a:p>
          <a:p>
            <a:pPr lvl="1"/>
            <a:r>
              <a:rPr lang="en-US" dirty="0"/>
              <a:t>Be assertive without being aggressive; be humble without being submissive </a:t>
            </a:r>
          </a:p>
          <a:p>
            <a:pPr lvl="1"/>
            <a:r>
              <a:rPr lang="en-US" dirty="0"/>
              <a:t>Raise your voice (just enough to be heard) and speak out a strong point in case of a </a:t>
            </a:r>
            <a:r>
              <a:rPr lang="en-US" dirty="0" err="1"/>
              <a:t>fishmarket</a:t>
            </a:r>
            <a:r>
              <a:rPr lang="en-US" dirty="0"/>
              <a:t>-like situation in a GD.</a:t>
            </a:r>
          </a:p>
          <a:p>
            <a:pPr lvl="1"/>
            <a:r>
              <a:rPr lang="en-US" dirty="0"/>
              <a:t>Conclude objectively by briefly presenting the important points of the discussion and any decisions taken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334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Discussing Problems and Solutions</a:t>
            </a:r>
          </a:p>
          <a:p>
            <a:pPr lvl="1"/>
            <a:r>
              <a:rPr lang="en-US" dirty="0"/>
              <a:t>identifying the problem can sometimes be a little difficult. </a:t>
            </a:r>
          </a:p>
          <a:p>
            <a:pPr lvl="1"/>
            <a:r>
              <a:rPr lang="en-US" dirty="0"/>
              <a:t>The problem can be related to a personal, social, physical, or mental aspect, or it might be organizational—technical, managerial, or business related.</a:t>
            </a:r>
          </a:p>
          <a:p>
            <a:pPr lvl="1"/>
            <a:r>
              <a:rPr lang="en-US" dirty="0"/>
              <a:t>Problems must be discussed in detail</a:t>
            </a:r>
          </a:p>
          <a:p>
            <a:pPr lvl="1"/>
            <a:r>
              <a:rPr lang="en-US" dirty="0"/>
              <a:t>Once the problem is identified, get into the discussion about finding a solution.</a:t>
            </a:r>
          </a:p>
          <a:p>
            <a:pPr lvl="1"/>
            <a:r>
              <a:rPr lang="en-US" dirty="0"/>
              <a:t>Discuss elaborately the factors of the system.</a:t>
            </a:r>
          </a:p>
          <a:p>
            <a:pPr lvl="1"/>
            <a:r>
              <a:rPr lang="en-US" dirty="0"/>
              <a:t>there may be the problem of multiple solutions; Choosing the optimal one is essential</a:t>
            </a:r>
          </a:p>
          <a:p>
            <a:pPr lvl="1"/>
            <a:r>
              <a:rPr lang="en-US" dirty="0"/>
              <a:t>Discuss the pros and cons of the various solutions and take inputs from each member.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a Cordial and Cooperative Atmosphere</a:t>
            </a:r>
          </a:p>
          <a:p>
            <a:pPr lvl="1"/>
            <a:r>
              <a:rPr lang="en-US" sz="2500" dirty="0"/>
              <a:t>Listen to others’ viewpoints with an open mind and interest.</a:t>
            </a:r>
          </a:p>
          <a:p>
            <a:pPr lvl="1"/>
            <a:r>
              <a:rPr lang="en-US" sz="2400" dirty="0"/>
              <a:t>Respect others’ ideas and try to understand the speaker’s perspective.</a:t>
            </a:r>
          </a:p>
          <a:p>
            <a:pPr lvl="1"/>
            <a:r>
              <a:rPr lang="en-US" sz="2400" dirty="0"/>
              <a:t>Develop mutual trust among each other.</a:t>
            </a:r>
          </a:p>
          <a:p>
            <a:pPr lvl="1"/>
            <a:r>
              <a:rPr lang="en-US" sz="2400" dirty="0"/>
              <a:t>Avoid being too formal with others </a:t>
            </a:r>
          </a:p>
          <a:p>
            <a:pPr lvl="1"/>
            <a:r>
              <a:rPr lang="en-US" sz="2400" dirty="0"/>
              <a:t>Adopt a friendly attitude so that others put forth their ideas freely.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a Cordial and Cooperative Atmosphere</a:t>
            </a:r>
          </a:p>
          <a:p>
            <a:pPr lvl="1"/>
            <a:r>
              <a:rPr lang="en-US" sz="2400" dirty="0"/>
              <a:t>Use body language effectively to convey interest and sincerity in the discussion.</a:t>
            </a:r>
          </a:p>
          <a:p>
            <a:pPr lvl="1"/>
            <a:r>
              <a:rPr lang="en-US" sz="2400" dirty="0"/>
              <a:t>Avoid being friendly with only one or two participants in the group.</a:t>
            </a:r>
          </a:p>
          <a:p>
            <a:pPr lvl="1"/>
            <a:r>
              <a:rPr lang="en-US" sz="2400" dirty="0"/>
              <a:t>Be objective and unbiased in the discussion.</a:t>
            </a:r>
          </a:p>
          <a:p>
            <a:pPr lvl="1"/>
            <a:r>
              <a:rPr lang="en-US" sz="2400" dirty="0"/>
              <a:t>Allow others to speak.</a:t>
            </a:r>
          </a:p>
          <a:p>
            <a:pPr lvl="1"/>
            <a:r>
              <a:rPr lang="en-US" sz="2400" dirty="0"/>
              <a:t>Recognize significant contributions by others and appreciate them.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Using Persuasive Strategies</a:t>
            </a:r>
          </a:p>
          <a:p>
            <a:pPr lvl="1"/>
            <a:r>
              <a:rPr lang="en-US" sz="2400" dirty="0"/>
              <a:t>Do your homework and be knowledgeable about the topic of discussion.</a:t>
            </a:r>
          </a:p>
          <a:p>
            <a:pPr lvl="1"/>
            <a:r>
              <a:rPr lang="en-US" sz="2400" dirty="0"/>
              <a:t>• Show maturity while reacting to others (by exhibiting appropriate body language and a</a:t>
            </a:r>
          </a:p>
          <a:p>
            <a:pPr lvl="1"/>
            <a:r>
              <a:rPr lang="en-US" sz="2400" dirty="0"/>
              <a:t>firm tone of voice; by not interrupting somebody abruptly).</a:t>
            </a:r>
          </a:p>
          <a:p>
            <a:pPr lvl="1"/>
            <a:r>
              <a:rPr lang="en-US" sz="2400" dirty="0"/>
              <a:t>• Listen carefully and then react.</a:t>
            </a:r>
          </a:p>
          <a:p>
            <a:pPr lvl="1"/>
            <a:r>
              <a:rPr lang="en-US" sz="2400" dirty="0"/>
              <a:t>• Always use evidence (statistics/examples/testimonies) to justify your views.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Using Persuasive Strategies</a:t>
            </a:r>
          </a:p>
          <a:p>
            <a:pPr lvl="1"/>
            <a:r>
              <a:rPr lang="en-US" sz="2400" dirty="0"/>
              <a:t>Establish mutual respect.</a:t>
            </a:r>
          </a:p>
          <a:p>
            <a:pPr lvl="1"/>
            <a:r>
              <a:rPr lang="en-US" sz="2400" dirty="0"/>
              <a:t>Win the confidence of others.</a:t>
            </a:r>
          </a:p>
          <a:p>
            <a:pPr lvl="1"/>
            <a:r>
              <a:rPr lang="en-US" sz="2400" dirty="0"/>
              <a:t>Be considerate. We may have a strong view on some issue. However, if others give evidences against these views, be willing to listen.</a:t>
            </a:r>
          </a:p>
          <a:p>
            <a:pPr lvl="1"/>
            <a:r>
              <a:rPr lang="en-US" sz="2400" dirty="0"/>
              <a:t>Always be friendly and respectful during </a:t>
            </a:r>
            <a:r>
              <a:rPr lang="en-US" sz="2400" dirty="0" err="1"/>
              <a:t>GDs.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Being Polite and Firm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 </a:t>
            </a:r>
            <a:r>
              <a:rPr lang="en-IN" dirty="0"/>
              <a:t>of body language</a:t>
            </a:r>
          </a:p>
          <a:p>
            <a:r>
              <a:rPr lang="en-IN" dirty="0"/>
              <a:t>Group discussions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658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Turn-taking Strategies</a:t>
            </a:r>
          </a:p>
          <a:p>
            <a:pPr lvl="1"/>
            <a:r>
              <a:rPr lang="en-US" dirty="0"/>
              <a:t>Taking a turn Being ready to speak when one finishes is taking one’s turn.</a:t>
            </a:r>
          </a:p>
          <a:p>
            <a:r>
              <a:rPr lang="en-US" dirty="0"/>
              <a:t>Holding the turn </a:t>
            </a:r>
          </a:p>
          <a:p>
            <a:pPr lvl="1"/>
            <a:r>
              <a:rPr lang="en-US" dirty="0"/>
              <a:t>There may be members in a group who do not wish to give turns to others to speak.</a:t>
            </a:r>
          </a:p>
          <a:p>
            <a:r>
              <a:rPr lang="en-US" dirty="0"/>
              <a:t>Yielding the turn</a:t>
            </a:r>
          </a:p>
          <a:p>
            <a:pPr lvl="1"/>
            <a:r>
              <a:rPr lang="en-US" dirty="0"/>
              <a:t>When we give cues to indicate that we are concluding our remarks and others can take up the discussion further, we are yielding the turn.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Effective Intervention</a:t>
            </a:r>
          </a:p>
          <a:p>
            <a:pPr lvl="1"/>
            <a:r>
              <a:rPr lang="en-US" i="1" dirty="0"/>
              <a:t>excuse me, sorry to interrupt, may I say something, can I add something, etc</a:t>
            </a:r>
          </a:p>
          <a:p>
            <a:r>
              <a:rPr lang="en-US" dirty="0"/>
              <a:t>Reaching a Decision</a:t>
            </a:r>
          </a:p>
          <a:p>
            <a:pPr lvl="1"/>
            <a:r>
              <a:rPr lang="en-US" dirty="0"/>
              <a:t>Most of the GDs end with a decision—either final or interim</a:t>
            </a:r>
          </a:p>
          <a:p>
            <a:r>
              <a:rPr lang="en-US" dirty="0"/>
              <a:t>There are two main categories of GDs</a:t>
            </a:r>
          </a:p>
          <a:p>
            <a:r>
              <a:rPr lang="en-US" dirty="0"/>
              <a:t>organizational GDs and </a:t>
            </a:r>
          </a:p>
          <a:p>
            <a:r>
              <a:rPr lang="en-US" dirty="0"/>
              <a:t>GDs as a part of a selection process.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GD AS PART OF SELECTION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group discussion conducted for the selection of candidates for a job or for admission is a well-formulated tool for judging </a:t>
            </a:r>
          </a:p>
          <a:p>
            <a:pPr lvl="1"/>
            <a:r>
              <a:rPr lang="en-US" dirty="0"/>
              <a:t>the personality of candidates, their communication skills, knowledge, and their ability to work as a 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candidates are given a topic or case for discussion</a:t>
            </a:r>
          </a:p>
          <a:p>
            <a:pPr lvl="1"/>
            <a:r>
              <a:rPr lang="en-US" dirty="0"/>
              <a:t>Normally groups of 8–10 candidates are formed into a leaderless group</a:t>
            </a:r>
          </a:p>
          <a:p>
            <a:pPr lvl="1"/>
            <a:r>
              <a:rPr lang="en-US" dirty="0"/>
              <a:t>given a specific situation to </a:t>
            </a:r>
            <a:r>
              <a:rPr lang="en-US" dirty="0" err="1"/>
              <a:t>analyse</a:t>
            </a:r>
            <a:r>
              <a:rPr lang="en-US" dirty="0"/>
              <a:t> and discuss within a given time limit of about 30 minutes</a:t>
            </a:r>
          </a:p>
          <a:p>
            <a:pPr lvl="1"/>
            <a:r>
              <a:rPr lang="en-US" dirty="0"/>
              <a:t>Depending upon the infrastructure at the venue, the group is asked to sit in a circular, rectangular, or U-shaped arrangement</a:t>
            </a:r>
          </a:p>
          <a:p>
            <a:pPr lvl="1"/>
            <a:r>
              <a:rPr lang="en-US" dirty="0"/>
              <a:t>Panel comprises the technical executives and human resources executives of the company</a:t>
            </a:r>
          </a:p>
          <a:p>
            <a:pPr lvl="1"/>
            <a:r>
              <a:rPr lang="en-US" dirty="0"/>
              <a:t>The rules of the GD—time limit, panel’s expectations, etc.—are explained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Evaluation and Analysis</a:t>
            </a:r>
          </a:p>
          <a:p>
            <a:r>
              <a:rPr lang="en-US" dirty="0"/>
              <a:t>The four components generally evaluated and </a:t>
            </a:r>
            <a:r>
              <a:rPr lang="en-US" dirty="0" err="1"/>
              <a:t>analysed</a:t>
            </a:r>
            <a:r>
              <a:rPr lang="en-US" dirty="0"/>
              <a:t> in a GD are as follows:</a:t>
            </a:r>
          </a:p>
          <a:p>
            <a:pPr lvl="1"/>
            <a:r>
              <a:rPr lang="en-US" dirty="0"/>
              <a:t>Knowledge </a:t>
            </a:r>
          </a:p>
          <a:p>
            <a:pPr lvl="1"/>
            <a:r>
              <a:rPr lang="en-US" dirty="0"/>
              <a:t>Group </a:t>
            </a:r>
            <a:r>
              <a:rPr lang="en-US" dirty="0" err="1"/>
              <a:t>behaviour</a:t>
            </a:r>
            <a:r>
              <a:rPr lang="en-US" dirty="0"/>
              <a:t> (team spirit)</a:t>
            </a:r>
          </a:p>
          <a:p>
            <a:pPr lvl="1"/>
            <a:r>
              <a:rPr lang="en-US" dirty="0"/>
              <a:t>Communication skills</a:t>
            </a:r>
          </a:p>
          <a:p>
            <a:pPr lvl="1"/>
            <a:r>
              <a:rPr lang="en-US" dirty="0"/>
              <a:t>Leadership skills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Evaluation and Analysis</a:t>
            </a:r>
          </a:p>
          <a:p>
            <a:pPr lvl="1"/>
            <a:r>
              <a:rPr lang="en-US" dirty="0"/>
              <a:t>Knowledge </a:t>
            </a:r>
          </a:p>
          <a:p>
            <a:pPr lvl="1"/>
            <a:r>
              <a:rPr lang="en-US" dirty="0"/>
              <a:t>The depth and range of knowledge as well as analytical and organizational abilities of the candidate are judged</a:t>
            </a:r>
          </a:p>
          <a:p>
            <a:pPr lvl="1"/>
            <a:r>
              <a:rPr lang="en-US" dirty="0"/>
              <a:t>The originality of ideas, knowledge and initiative, and approach to the topic or case contribute to one’s success in the GD.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Evaluation and Analysis</a:t>
            </a:r>
          </a:p>
          <a:p>
            <a:pPr lvl="1"/>
            <a:r>
              <a:rPr lang="en-US" sz="2400" dirty="0"/>
              <a:t>Communication skills</a:t>
            </a:r>
          </a:p>
          <a:p>
            <a:pPr lvl="2"/>
            <a:r>
              <a:rPr lang="en-US" sz="2400" dirty="0"/>
              <a:t>Active listening</a:t>
            </a:r>
          </a:p>
          <a:p>
            <a:pPr lvl="2"/>
            <a:r>
              <a:rPr lang="en-US" sz="2400" dirty="0"/>
              <a:t>Clarity of thought and expression</a:t>
            </a:r>
          </a:p>
          <a:p>
            <a:pPr lvl="3"/>
            <a:r>
              <a:rPr lang="en-US" sz="2000" b="1" dirty="0"/>
              <a:t>Tone:</a:t>
            </a:r>
            <a:r>
              <a:rPr lang="en-US" sz="2000" dirty="0"/>
              <a:t> Quality or character of the voice expressing a particular feeling or mood</a:t>
            </a:r>
          </a:p>
          <a:p>
            <a:pPr lvl="3"/>
            <a:r>
              <a:rPr lang="en-US" sz="2000" dirty="0"/>
              <a:t>• </a:t>
            </a:r>
            <a:r>
              <a:rPr lang="en-US" sz="2000" b="1" dirty="0"/>
              <a:t>Voice: </a:t>
            </a:r>
            <a:r>
              <a:rPr lang="en-US" sz="2000" dirty="0"/>
              <a:t>Correct projection of voice</a:t>
            </a:r>
          </a:p>
          <a:p>
            <a:pPr lvl="3"/>
            <a:r>
              <a:rPr lang="en-US" sz="2000" dirty="0"/>
              <a:t>• </a:t>
            </a:r>
            <a:r>
              <a:rPr lang="en-US" sz="2000" b="1" dirty="0"/>
              <a:t>Articulation: </a:t>
            </a:r>
            <a:r>
              <a:rPr lang="en-US" sz="2000" dirty="0"/>
              <a:t>Act of speaking or expressing an idea in words</a:t>
            </a:r>
          </a:p>
          <a:p>
            <a:pPr lvl="3"/>
            <a:r>
              <a:rPr lang="en-US" sz="2000" dirty="0"/>
              <a:t>• </a:t>
            </a:r>
            <a:r>
              <a:rPr lang="en-US" sz="2000" b="1" dirty="0"/>
              <a:t>Fluency: </a:t>
            </a:r>
            <a:r>
              <a:rPr lang="en-US" sz="2000" dirty="0"/>
              <a:t>Speaking or writing in an easy, flowing style</a:t>
            </a:r>
          </a:p>
          <a:p>
            <a:pPr lvl="3"/>
            <a:r>
              <a:rPr lang="en-US" sz="2000" dirty="0"/>
              <a:t>• </a:t>
            </a:r>
            <a:r>
              <a:rPr lang="en-US" sz="2000" b="1" dirty="0"/>
              <a:t>Modulation: </a:t>
            </a:r>
            <a:r>
              <a:rPr lang="en-US" sz="2000" dirty="0"/>
              <a:t>Variations in tone or volume of voice</a:t>
            </a:r>
          </a:p>
          <a:p>
            <a:pPr lvl="3"/>
            <a:r>
              <a:rPr lang="en-US" sz="2000" dirty="0"/>
              <a:t>• </a:t>
            </a:r>
            <a:r>
              <a:rPr lang="en-US" sz="2000" b="1" dirty="0"/>
              <a:t>Good delivery: </a:t>
            </a:r>
            <a:r>
              <a:rPr lang="en-US" sz="2000" dirty="0"/>
              <a:t>Ideas expressed fluently in the right voice, right tone, and right articulation</a:t>
            </a:r>
            <a:endParaRPr lang="en-US" sz="9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Evaluation and Analysis</a:t>
            </a:r>
          </a:p>
          <a:p>
            <a:pPr lvl="1"/>
            <a:r>
              <a:rPr lang="en-US" sz="2400" dirty="0"/>
              <a:t>Communication skills</a:t>
            </a:r>
          </a:p>
          <a:p>
            <a:pPr lvl="2"/>
            <a:r>
              <a:rPr lang="en-US" sz="2400" dirty="0"/>
              <a:t>Appropriate language</a:t>
            </a:r>
          </a:p>
          <a:p>
            <a:pPr lvl="3"/>
            <a:r>
              <a:rPr lang="en-US" sz="2400" dirty="0"/>
              <a:t>The language used should be accurate and free of grammatical errors</a:t>
            </a:r>
          </a:p>
          <a:p>
            <a:pPr lvl="3"/>
            <a:r>
              <a:rPr lang="en-US" sz="2400" dirty="0"/>
              <a:t>Do not use long, winding sentences</a:t>
            </a:r>
          </a:p>
          <a:p>
            <a:pPr lvl="3"/>
            <a:r>
              <a:rPr lang="en-US" sz="2000" dirty="0"/>
              <a:t>Do not use jargon</a:t>
            </a:r>
            <a:endParaRPr lang="en-US" sz="2400" dirty="0"/>
          </a:p>
          <a:p>
            <a:pPr lvl="2"/>
            <a:r>
              <a:rPr lang="en-US" sz="2400" dirty="0"/>
              <a:t>Appropriateness of body language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Evaluation and Analysis</a:t>
            </a:r>
          </a:p>
          <a:p>
            <a:pPr lvl="1"/>
            <a:r>
              <a:rPr lang="en-US" dirty="0"/>
              <a:t>Group </a:t>
            </a:r>
            <a:r>
              <a:rPr lang="en-US" dirty="0" err="1"/>
              <a:t>behaviour</a:t>
            </a:r>
            <a:r>
              <a:rPr lang="en-US" dirty="0"/>
              <a:t> (team spirit)</a:t>
            </a:r>
          </a:p>
          <a:p>
            <a:pPr lvl="2"/>
            <a:r>
              <a:rPr lang="en-US" dirty="0"/>
              <a:t>ability to interact with other members of the group on brief acquaintance.</a:t>
            </a:r>
          </a:p>
          <a:p>
            <a:pPr lvl="2"/>
            <a:r>
              <a:rPr lang="en-US" dirty="0"/>
              <a:t> Emotional maturity and balance promotes good interpersonal relationships.</a:t>
            </a:r>
          </a:p>
          <a:p>
            <a:pPr lvl="2"/>
            <a:r>
              <a:rPr lang="en-US" dirty="0"/>
              <a:t> You are expected to be more people-centric and less egocentric</a:t>
            </a:r>
          </a:p>
          <a:p>
            <a:pPr lvl="2"/>
            <a:r>
              <a:rPr lang="en-US" dirty="0"/>
              <a:t>coordination and cooperation among the various members</a:t>
            </a:r>
          </a:p>
          <a:p>
            <a:pPr lvl="2"/>
            <a:r>
              <a:rPr lang="en-US" dirty="0"/>
              <a:t>The successful candidate is the one who shows an active interest in the proceedings by being involved throughout the GD</a:t>
            </a:r>
          </a:p>
          <a:p>
            <a:pPr lvl="2"/>
            <a:r>
              <a:rPr lang="en-US" dirty="0"/>
              <a:t>ability to </a:t>
            </a:r>
            <a:r>
              <a:rPr lang="en-US" dirty="0" err="1"/>
              <a:t>analyse</a:t>
            </a:r>
            <a:r>
              <a:rPr lang="en-US" dirty="0"/>
              <a:t> a problem and persuade others to see it from multiple perspectives without offending group members is an important trait of a good communicator</a:t>
            </a:r>
          </a:p>
          <a:p>
            <a:pPr lvl="2"/>
            <a:r>
              <a:rPr lang="en-US" dirty="0"/>
              <a:t>appreciating others’ points of view</a:t>
            </a:r>
          </a:p>
          <a:p>
            <a:pPr lvl="2"/>
            <a:r>
              <a:rPr lang="en-US" dirty="0"/>
              <a:t>able to effectively communicate our own view without obviously contradicting others’ opinions.</a:t>
            </a:r>
          </a:p>
          <a:p>
            <a:pPr lvl="2"/>
            <a:r>
              <a:rPr lang="en-US" dirty="0"/>
              <a:t>Try to build up an argument from the point where the last speaker left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Evaluation and Analysis</a:t>
            </a:r>
          </a:p>
          <a:p>
            <a:pPr lvl="1"/>
            <a:r>
              <a:rPr lang="en-US" dirty="0"/>
              <a:t>Leadership skills</a:t>
            </a:r>
          </a:p>
          <a:p>
            <a:pPr lvl="1"/>
            <a:r>
              <a:rPr lang="en-US" dirty="0"/>
              <a:t>a leader usually emerges as the discussion proceeds.</a:t>
            </a:r>
          </a:p>
          <a:p>
            <a:pPr lvl="1"/>
            <a:r>
              <a:rPr lang="en-US" dirty="0"/>
              <a:t>The candidate who possesses both functional and coordinating abilities will emerge as the leader. </a:t>
            </a:r>
          </a:p>
          <a:p>
            <a:pPr lvl="1"/>
            <a:r>
              <a:rPr lang="en-US" dirty="0"/>
              <a:t>Functional ability involves knowledge, mental and physical energy, emotional stability, objectivity, communication skill, integrity, and emotional intelligence.</a:t>
            </a:r>
          </a:p>
          <a:p>
            <a:pPr lvl="1"/>
            <a:r>
              <a:rPr lang="en-US" dirty="0"/>
              <a:t>Coordinating ability involves traits such as </a:t>
            </a:r>
            <a:r>
              <a:rPr lang="en-US" i="1" dirty="0"/>
              <a:t>group adaptability and group motivation.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Meeting</a:t>
            </a:r>
          </a:p>
          <a:p>
            <a:r>
              <a:rPr lang="en-IN" dirty="0"/>
              <a:t>Seminar</a:t>
            </a:r>
          </a:p>
          <a:p>
            <a:r>
              <a:rPr lang="en-IN" dirty="0"/>
              <a:t>Group discussion</a:t>
            </a:r>
          </a:p>
          <a:p>
            <a:r>
              <a:rPr lang="en-IN" dirty="0"/>
              <a:t>Symposium</a:t>
            </a:r>
          </a:p>
          <a:p>
            <a:r>
              <a:rPr lang="en-IN" dirty="0"/>
              <a:t>Panel discussion</a:t>
            </a:r>
          </a:p>
          <a:p>
            <a:r>
              <a:rPr lang="en-IN" dirty="0"/>
              <a:t>Conference</a:t>
            </a:r>
          </a:p>
          <a:p>
            <a:r>
              <a:rPr lang="en-IN" dirty="0"/>
              <a:t>Convention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783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Evaluation and Analysis</a:t>
            </a:r>
          </a:p>
          <a:p>
            <a:pPr lvl="1"/>
            <a:r>
              <a:rPr lang="en-US" dirty="0"/>
              <a:t>Leadership skills</a:t>
            </a:r>
          </a:p>
          <a:p>
            <a:pPr lvl="1"/>
            <a:r>
              <a:rPr lang="en-US" i="1" dirty="0"/>
              <a:t>Authoritative</a:t>
            </a:r>
          </a:p>
          <a:p>
            <a:pPr lvl="2"/>
            <a:r>
              <a:rPr lang="en-US" dirty="0"/>
              <a:t>They attempt to impose their will or values on the other group members or try to push them into supporting their decisions. </a:t>
            </a:r>
          </a:p>
          <a:p>
            <a:pPr lvl="1"/>
            <a:r>
              <a:rPr lang="en-US" i="1" dirty="0"/>
              <a:t>amiable. </a:t>
            </a:r>
          </a:p>
          <a:p>
            <a:pPr lvl="2"/>
            <a:r>
              <a:rPr lang="en-US" i="1" dirty="0"/>
              <a:t>They consistently try to avoid conflict or unpleasant feelings from being expressed </a:t>
            </a:r>
            <a:r>
              <a:rPr lang="en-US" dirty="0"/>
              <a:t>and always try to maintain a peaceful environment during the GD. </a:t>
            </a:r>
          </a:p>
          <a:p>
            <a:pPr lvl="1"/>
            <a:r>
              <a:rPr lang="en-US" i="1" dirty="0"/>
              <a:t>Democratic </a:t>
            </a:r>
          </a:p>
          <a:p>
            <a:pPr lvl="2"/>
            <a:r>
              <a:rPr lang="en-US" i="1" dirty="0"/>
              <a:t>Such leaders try to include everyone in the discussion and </a:t>
            </a:r>
            <a:r>
              <a:rPr lang="en-US" dirty="0"/>
              <a:t>express their feelings and opinions openly and directly without judging others. When there is a conflict, they try to deal with it as a problem-solving exercise. </a:t>
            </a:r>
          </a:p>
          <a:p>
            <a:r>
              <a:rPr lang="en-US" dirty="0"/>
              <a:t>Obviously, the selection panel would prefer the democratic leader.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8001" y="2923504"/>
            <a:ext cx="3138026" cy="311785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Sit comfortably </a:t>
            </a:r>
          </a:p>
          <a:p>
            <a:r>
              <a:rPr lang="en-IN" dirty="0"/>
              <a:t>Listen to topic </a:t>
            </a:r>
          </a:p>
          <a:p>
            <a:r>
              <a:rPr lang="en-IN" dirty="0"/>
              <a:t>Organize ideas </a:t>
            </a:r>
          </a:p>
          <a:p>
            <a:r>
              <a:rPr lang="en-IN" dirty="0"/>
              <a:t>Speak at the earliest </a:t>
            </a:r>
          </a:p>
          <a:p>
            <a:r>
              <a:rPr lang="en-IN" dirty="0"/>
              <a:t>Identify supporters opponents </a:t>
            </a:r>
          </a:p>
          <a:p>
            <a:r>
              <a:rPr lang="en-IN" dirty="0"/>
              <a:t>Allow supporter to augment </a:t>
            </a: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817477" y="2923504"/>
            <a:ext cx="3138026" cy="3117859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Keep track of time </a:t>
            </a:r>
          </a:p>
          <a:p>
            <a:r>
              <a:rPr lang="en-IN" dirty="0"/>
              <a:t>Share time fairly </a:t>
            </a:r>
          </a:p>
          <a:p>
            <a:r>
              <a:rPr lang="en-IN" dirty="0"/>
              <a:t>Maintain eye contact </a:t>
            </a:r>
          </a:p>
          <a:p>
            <a:r>
              <a:rPr lang="en-IN" dirty="0"/>
              <a:t>Take notes </a:t>
            </a:r>
          </a:p>
          <a:p>
            <a:r>
              <a:rPr lang="en-IN" dirty="0"/>
              <a:t>Aim for conclusion not consensus </a:t>
            </a:r>
          </a:p>
          <a:p>
            <a:endParaRPr lang="en-IN" dirty="0"/>
          </a:p>
        </p:txBody>
      </p:sp>
      <p:pic>
        <p:nvPicPr>
          <p:cNvPr id="6" name="Picture 6" descr="tick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259" y="1930401"/>
            <a:ext cx="511936" cy="682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tick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06" y="1930401"/>
            <a:ext cx="569086" cy="75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2352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Don’ts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Be in a hurry </a:t>
            </a:r>
          </a:p>
          <a:p>
            <a:r>
              <a:rPr lang="en-IN" dirty="0"/>
              <a:t>Be silent </a:t>
            </a:r>
          </a:p>
          <a:p>
            <a:r>
              <a:rPr lang="en-IN" dirty="0"/>
              <a:t>Dominate vocally/physically</a:t>
            </a:r>
          </a:p>
          <a:p>
            <a:r>
              <a:rPr lang="en-IN" dirty="0"/>
              <a:t>Assume role of chairman </a:t>
            </a:r>
          </a:p>
          <a:p>
            <a:r>
              <a:rPr lang="en-IN" dirty="0"/>
              <a:t>Introduce topic </a:t>
            </a:r>
          </a:p>
          <a:p>
            <a:r>
              <a:rPr lang="en-IN" dirty="0"/>
              <a:t>Take extreme stance</a:t>
            </a:r>
          </a:p>
          <a:p>
            <a:r>
              <a:rPr lang="en-IN" dirty="0"/>
              <a:t>Look at faculty</a:t>
            </a:r>
          </a:p>
          <a:p>
            <a:r>
              <a:rPr lang="en-IN" dirty="0"/>
              <a:t>Shut down inert participants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Move excessively </a:t>
            </a:r>
          </a:p>
          <a:p>
            <a:r>
              <a:rPr lang="en-IN" dirty="0"/>
              <a:t>Throw all ideas at one shot </a:t>
            </a:r>
          </a:p>
          <a:p>
            <a:r>
              <a:rPr lang="en-IN" dirty="0"/>
              <a:t>Speak fast </a:t>
            </a:r>
          </a:p>
          <a:p>
            <a:r>
              <a:rPr lang="en-IN" dirty="0"/>
              <a:t>Digress </a:t>
            </a:r>
          </a:p>
          <a:p>
            <a:r>
              <a:rPr lang="en-IN" dirty="0"/>
              <a:t>Indulge in ill conversation </a:t>
            </a:r>
          </a:p>
          <a:p>
            <a:r>
              <a:rPr lang="en-IN" dirty="0"/>
              <a:t>Pay attention to bull dozers </a:t>
            </a:r>
          </a:p>
          <a:p>
            <a:r>
              <a:rPr lang="en-IN" dirty="0"/>
              <a:t>Use slang </a:t>
            </a:r>
          </a:p>
          <a:p>
            <a:r>
              <a:rPr lang="en-IN" dirty="0"/>
              <a:t>Get emotional </a:t>
            </a:r>
          </a:p>
          <a:p>
            <a:endParaRPr lang="en-IN" dirty="0"/>
          </a:p>
        </p:txBody>
      </p:sp>
      <p:pic>
        <p:nvPicPr>
          <p:cNvPr id="5" name="Picture 10" descr="wro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78" y="981874"/>
            <a:ext cx="532058" cy="78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wro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849" y="846138"/>
            <a:ext cx="532058" cy="78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462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Any Questions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450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5D4D9B8-63E9-45BB-BEF9-4E7BF257A613}" type="datetime5">
              <a:rPr lang="en-US" smtClean="0"/>
              <a:pPr/>
              <a:t>26-Feb-24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Professional Communication and Ethics   	Dr. D Evangelin Geetha  	           MSRIT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04800"/>
            <a:ext cx="9372600" cy="733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5D4D9B8-63E9-45BB-BEF9-4E7BF257A613}" type="datetime5">
              <a:rPr lang="en-US" smtClean="0"/>
              <a:pPr/>
              <a:t>26-Feb-24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Professional Communication and Ethics   	Dr. D Evangelin Geetha  	           MSRIT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73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88392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Discussion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60590"/>
            <a:ext cx="2206222" cy="3880773"/>
          </a:xfrm>
        </p:spPr>
        <p:txBody>
          <a:bodyPr/>
          <a:lstStyle/>
          <a:p>
            <a:r>
              <a:rPr lang="en-IN" dirty="0"/>
              <a:t>Definition </a:t>
            </a:r>
          </a:p>
          <a:p>
            <a:r>
              <a:rPr lang="en-IN" dirty="0"/>
              <a:t>Traits </a:t>
            </a:r>
          </a:p>
          <a:p>
            <a:r>
              <a:rPr lang="en-IN" dirty="0"/>
              <a:t>Group </a:t>
            </a:r>
            <a:r>
              <a:rPr lang="en-IN" dirty="0" err="1"/>
              <a:t>behavior</a:t>
            </a:r>
            <a:r>
              <a:rPr lang="en-IN" dirty="0"/>
              <a:t> </a:t>
            </a:r>
          </a:p>
          <a:p>
            <a:r>
              <a:rPr lang="en-IN" dirty="0"/>
              <a:t>Approach </a:t>
            </a:r>
          </a:p>
          <a:p>
            <a:r>
              <a:rPr lang="en-IN" dirty="0"/>
              <a:t>Dos </a:t>
            </a:r>
          </a:p>
          <a:p>
            <a:r>
              <a:rPr lang="en-IN" dirty="0"/>
              <a:t>Don’ts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642" y="2160589"/>
            <a:ext cx="3086368" cy="251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4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60590"/>
            <a:ext cx="3326684" cy="3880773"/>
          </a:xfrm>
        </p:spPr>
        <p:txBody>
          <a:bodyPr/>
          <a:lstStyle/>
          <a:p>
            <a:r>
              <a:rPr lang="en-IN" dirty="0"/>
              <a:t>Communication (small no. of people)</a:t>
            </a:r>
          </a:p>
          <a:p>
            <a:r>
              <a:rPr lang="en-IN" dirty="0"/>
              <a:t>Face-to-face</a:t>
            </a:r>
          </a:p>
          <a:p>
            <a:r>
              <a:rPr lang="en-IN" dirty="0"/>
              <a:t>Free oral interaction </a:t>
            </a:r>
          </a:p>
          <a:p>
            <a:r>
              <a:rPr lang="en-IN" dirty="0"/>
              <a:t>Exchange information </a:t>
            </a:r>
          </a:p>
          <a:p>
            <a:r>
              <a:rPr lang="en-IN" dirty="0"/>
              <a:t>Make decisions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193" y="2601229"/>
            <a:ext cx="2135309" cy="14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5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Individual Traits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60590"/>
            <a:ext cx="2708498" cy="3880773"/>
          </a:xfrm>
        </p:spPr>
        <p:txBody>
          <a:bodyPr/>
          <a:lstStyle/>
          <a:p>
            <a:r>
              <a:rPr lang="en-IN" dirty="0"/>
              <a:t>Ideas (originality) </a:t>
            </a:r>
          </a:p>
          <a:p>
            <a:r>
              <a:rPr lang="en-IN" dirty="0"/>
              <a:t>Articulation (clarity)</a:t>
            </a:r>
          </a:p>
          <a:p>
            <a:r>
              <a:rPr lang="en-IN" dirty="0"/>
              <a:t>Listening </a:t>
            </a:r>
          </a:p>
          <a:p>
            <a:r>
              <a:rPr lang="en-IN" dirty="0"/>
              <a:t>Body Language </a:t>
            </a:r>
          </a:p>
          <a:p>
            <a:r>
              <a:rPr lang="en-IN" dirty="0"/>
              <a:t>Initiative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180" y="2349229"/>
            <a:ext cx="1600339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61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</TotalTime>
  <Words>1485</Words>
  <Application>Microsoft Office PowerPoint</Application>
  <PresentationFormat>On-screen Show (4:3)</PresentationFormat>
  <Paragraphs>231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Century Schoolbook</vt:lpstr>
      <vt:lpstr>Wingdings</vt:lpstr>
      <vt:lpstr>Wingdings 2</vt:lpstr>
      <vt:lpstr>Oriel</vt:lpstr>
      <vt:lpstr>   Group Communication  </vt:lpstr>
      <vt:lpstr>Agenda</vt:lpstr>
      <vt:lpstr>Forms</vt:lpstr>
      <vt:lpstr>PowerPoint Presentation</vt:lpstr>
      <vt:lpstr>PowerPoint Presentation</vt:lpstr>
      <vt:lpstr>PowerPoint Presentation</vt:lpstr>
      <vt:lpstr>Group Discussion </vt:lpstr>
      <vt:lpstr>Definition </vt:lpstr>
      <vt:lpstr>Individual Traits </vt:lpstr>
      <vt:lpstr>Group Behaviour </vt:lpstr>
      <vt:lpstr>GROUP DISCUSSIONS</vt:lpstr>
      <vt:lpstr>GROUP DISCUSSIONS</vt:lpstr>
      <vt:lpstr>GROUP DISCUSSIONS</vt:lpstr>
      <vt:lpstr>GROUP DISCUSSIONS</vt:lpstr>
      <vt:lpstr>GROUP DISCUSSIONS</vt:lpstr>
      <vt:lpstr>GROUP DISCUSSIONS</vt:lpstr>
      <vt:lpstr>GROUP DISCUSSIONS</vt:lpstr>
      <vt:lpstr>GROUP DISCUSSIONS</vt:lpstr>
      <vt:lpstr>GROUP DISCUSSIONS</vt:lpstr>
      <vt:lpstr>GROUP DISCUSSIONS</vt:lpstr>
      <vt:lpstr>PowerPoint Presentation</vt:lpstr>
      <vt:lpstr>GD AS PART OF SELECTION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Dos </vt:lpstr>
      <vt:lpstr>Don’ts</vt:lpstr>
      <vt:lpstr>Any 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Communication and Ethics</dc:title>
  <dc:creator>Chethan</dc:creator>
  <cp:lastModifiedBy>Windows User</cp:lastModifiedBy>
  <cp:revision>138</cp:revision>
  <dcterms:created xsi:type="dcterms:W3CDTF">2012-10-19T03:45:44Z</dcterms:created>
  <dcterms:modified xsi:type="dcterms:W3CDTF">2024-02-26T04:08:20Z</dcterms:modified>
</cp:coreProperties>
</file>