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6" r:id="rId31"/>
    <p:sldId id="287" r:id="rId32"/>
    <p:sldId id="288" r:id="rId33"/>
    <p:sldId id="289" r:id="rId34"/>
    <p:sldId id="290" r:id="rId35"/>
    <p:sldId id="291" r:id="rId36"/>
    <p:sldId id="293" r:id="rId37"/>
    <p:sldId id="294" r:id="rId38"/>
    <p:sldId id="295" r:id="rId39"/>
    <p:sldId id="296" r:id="rId40"/>
    <p:sldId id="297" r:id="rId41"/>
    <p:sldId id="283"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1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56D6CC-9D98-498D-A385-BD149E0A5949}" type="datetimeFigureOut">
              <a:rPr lang="en-IN" smtClean="0"/>
              <a:t>26-02-2024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C902446-B0C1-4D82-8B5D-79A2EB92DD8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847875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6D6CC-9D98-498D-A385-BD149E0A5949}"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902446-B0C1-4D82-8B5D-79A2EB92DD8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093672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6D6CC-9D98-498D-A385-BD149E0A5949}"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902446-B0C1-4D82-8B5D-79A2EB92DD8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524200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6D6CC-9D98-498D-A385-BD149E0A5949}"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902446-B0C1-4D82-8B5D-79A2EB92DD8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046829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56D6CC-9D98-498D-A385-BD149E0A5949}"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902446-B0C1-4D82-8B5D-79A2EB92DD8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719873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56D6CC-9D98-498D-A385-BD149E0A5949}"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902446-B0C1-4D82-8B5D-79A2EB92DD8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225950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56D6CC-9D98-498D-A385-BD149E0A5949}" type="datetimeFigureOut">
              <a:rPr lang="en-IN" smtClean="0"/>
              <a:t>26-02-2024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902446-B0C1-4D82-8B5D-79A2EB92DD8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080132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6D6CC-9D98-498D-A385-BD149E0A5949}" type="datetimeFigureOut">
              <a:rPr lang="en-IN" smtClean="0"/>
              <a:t>26-02-2024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902446-B0C1-4D82-8B5D-79A2EB92DD8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483013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56D6CC-9D98-498D-A385-BD149E0A5949}" type="datetimeFigureOut">
              <a:rPr lang="en-IN" smtClean="0"/>
              <a:t>26-02-2024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902446-B0C1-4D82-8B5D-79A2EB92DD8E}" type="slidenum">
              <a:rPr lang="en-IN" smtClean="0"/>
              <a:t>‹#›</a:t>
            </a:fld>
            <a:endParaRPr lang="en-IN"/>
          </a:p>
        </p:txBody>
      </p:sp>
    </p:spTree>
    <p:extLst>
      <p:ext uri="{BB962C8B-B14F-4D97-AF65-F5344CB8AC3E}">
        <p14:creationId xmlns:p14="http://schemas.microsoft.com/office/powerpoint/2010/main" val="315017772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56D6CC-9D98-498D-A385-BD149E0A5949}"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902446-B0C1-4D82-8B5D-79A2EB92DD8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543976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056D6CC-9D98-498D-A385-BD149E0A5949}" type="datetimeFigureOut">
              <a:rPr lang="en-IN" smtClean="0"/>
              <a:t>26-02-2024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C902446-B0C1-4D82-8B5D-79A2EB92DD8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915116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056D6CC-9D98-498D-A385-BD149E0A5949}" type="datetimeFigureOut">
              <a:rPr lang="en-IN" smtClean="0"/>
              <a:t>26-02-2024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C902446-B0C1-4D82-8B5D-79A2EB92DD8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21969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C601A-167A-2220-65EC-E914221E22E2}"/>
              </a:ext>
            </a:extLst>
          </p:cNvPr>
          <p:cNvSpPr>
            <a:spLocks noGrp="1"/>
          </p:cNvSpPr>
          <p:nvPr>
            <p:ph type="ctrTitle"/>
          </p:nvPr>
        </p:nvSpPr>
        <p:spPr/>
        <p:txBody>
          <a:bodyPr/>
          <a:lstStyle/>
          <a:p>
            <a:r>
              <a:rPr lang="en-IN" dirty="0"/>
              <a:t>Unix and shell programming</a:t>
            </a:r>
          </a:p>
        </p:txBody>
      </p:sp>
      <p:sp>
        <p:nvSpPr>
          <p:cNvPr id="3" name="Subtitle 2">
            <a:extLst>
              <a:ext uri="{FF2B5EF4-FFF2-40B4-BE49-F238E27FC236}">
                <a16:creationId xmlns:a16="http://schemas.microsoft.com/office/drawing/2014/main" id="{2E11F492-1196-EE33-A4F3-9C851009E441}"/>
              </a:ext>
            </a:extLst>
          </p:cNvPr>
          <p:cNvSpPr>
            <a:spLocks noGrp="1"/>
          </p:cNvSpPr>
          <p:nvPr>
            <p:ph type="subTitle" idx="1"/>
          </p:nvPr>
        </p:nvSpPr>
        <p:spPr/>
        <p:txBody>
          <a:bodyPr/>
          <a:lstStyle/>
          <a:p>
            <a:r>
              <a:rPr lang="en-IN" dirty="0"/>
              <a:t>Unit -1</a:t>
            </a:r>
          </a:p>
        </p:txBody>
      </p:sp>
    </p:spTree>
    <p:extLst>
      <p:ext uri="{BB962C8B-B14F-4D97-AF65-F5344CB8AC3E}">
        <p14:creationId xmlns:p14="http://schemas.microsoft.com/office/powerpoint/2010/main" val="341544723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54A8D-DDB5-3EC4-6938-F3A2DA009367}"/>
              </a:ext>
            </a:extLst>
          </p:cNvPr>
          <p:cNvSpPr>
            <a:spLocks noGrp="1"/>
          </p:cNvSpPr>
          <p:nvPr>
            <p:ph type="title"/>
          </p:nvPr>
        </p:nvSpPr>
        <p:spPr/>
        <p:txBody>
          <a:bodyPr/>
          <a:lstStyle/>
          <a:p>
            <a:r>
              <a:rPr lang="en-US" b="0" i="0" dirty="0">
                <a:effectLst/>
                <a:latin typeface="Verdana" panose="020B0604030504040204" pitchFamily="34" charset="0"/>
              </a:rPr>
              <a:t>Change Password</a:t>
            </a:r>
            <a:br>
              <a:rPr lang="en-US" b="0" i="0" dirty="0">
                <a:effectLst/>
                <a:latin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1AB1C709-2FBD-538C-95AF-7C2BF4657949}"/>
              </a:ext>
            </a:extLst>
          </p:cNvPr>
          <p:cNvSpPr>
            <a:spLocks noGrp="1"/>
          </p:cNvSpPr>
          <p:nvPr>
            <p:ph idx="1"/>
          </p:nvPr>
        </p:nvSpPr>
        <p:spPr/>
        <p:txBody>
          <a:bodyPr>
            <a:normAutofit fontScale="92500"/>
          </a:bodyPr>
          <a:lstStyle/>
          <a:p>
            <a:pPr algn="l"/>
            <a:r>
              <a:rPr lang="en-US" b="0" i="0" dirty="0">
                <a:solidFill>
                  <a:srgbClr val="000000"/>
                </a:solidFill>
                <a:effectLst/>
                <a:latin typeface="Verdana" panose="020B0604030504040204" pitchFamily="34" charset="0"/>
              </a:rPr>
              <a:t>All Unix systems require passwords to help ensure that your files and data remain your own and that the system itself is secure from hackers and crackers. Following are the steps to change your password −</a:t>
            </a:r>
          </a:p>
          <a:p>
            <a:pPr algn="l"/>
            <a:r>
              <a:rPr lang="en-US" b="1" i="0" dirty="0">
                <a:solidFill>
                  <a:srgbClr val="000000"/>
                </a:solidFill>
                <a:effectLst/>
                <a:latin typeface="inherit"/>
              </a:rPr>
              <a:t>Step 1</a:t>
            </a:r>
            <a:r>
              <a:rPr lang="en-US" b="0" i="0" dirty="0">
                <a:solidFill>
                  <a:srgbClr val="000000"/>
                </a:solidFill>
                <a:effectLst/>
                <a:latin typeface="Verdana" panose="020B0604030504040204" pitchFamily="34" charset="0"/>
              </a:rPr>
              <a:t> − To start, type password at the command prompt as shown below.</a:t>
            </a:r>
          </a:p>
          <a:p>
            <a:pPr algn="l"/>
            <a:r>
              <a:rPr lang="en-US" b="1" i="0" dirty="0">
                <a:solidFill>
                  <a:srgbClr val="000000"/>
                </a:solidFill>
                <a:effectLst/>
                <a:latin typeface="inherit"/>
              </a:rPr>
              <a:t>Step 2</a:t>
            </a:r>
            <a:r>
              <a:rPr lang="en-US" b="0" i="0" dirty="0">
                <a:solidFill>
                  <a:srgbClr val="000000"/>
                </a:solidFill>
                <a:effectLst/>
                <a:latin typeface="Verdana" panose="020B0604030504040204" pitchFamily="34" charset="0"/>
              </a:rPr>
              <a:t> − Enter your old password, the one you're currently using.</a:t>
            </a:r>
          </a:p>
          <a:p>
            <a:pPr algn="l"/>
            <a:r>
              <a:rPr lang="en-US" b="1" i="0" dirty="0">
                <a:solidFill>
                  <a:srgbClr val="000000"/>
                </a:solidFill>
                <a:effectLst/>
                <a:latin typeface="inherit"/>
              </a:rPr>
              <a:t>Step 3</a:t>
            </a:r>
            <a:r>
              <a:rPr lang="en-US" b="0" i="0" dirty="0">
                <a:solidFill>
                  <a:srgbClr val="000000"/>
                </a:solidFill>
                <a:effectLst/>
                <a:latin typeface="Verdana" panose="020B0604030504040204" pitchFamily="34" charset="0"/>
              </a:rPr>
              <a:t> − Type in your new password. Always keep your password complex enough so that nobody can guess it. But make sure, you remember it.</a:t>
            </a:r>
          </a:p>
          <a:p>
            <a:pPr algn="l"/>
            <a:r>
              <a:rPr lang="en-US" b="1" i="0" dirty="0">
                <a:solidFill>
                  <a:srgbClr val="000000"/>
                </a:solidFill>
                <a:effectLst/>
                <a:latin typeface="inherit"/>
              </a:rPr>
              <a:t>Step 4</a:t>
            </a:r>
            <a:r>
              <a:rPr lang="en-US" b="0" i="0" dirty="0">
                <a:solidFill>
                  <a:srgbClr val="000000"/>
                </a:solidFill>
                <a:effectLst/>
                <a:latin typeface="Verdana" panose="020B0604030504040204" pitchFamily="34" charset="0"/>
              </a:rPr>
              <a:t> − You must verify the password by typing it again.</a:t>
            </a:r>
          </a:p>
          <a:p>
            <a:endParaRPr lang="en-IN" dirty="0"/>
          </a:p>
        </p:txBody>
      </p:sp>
    </p:spTree>
    <p:extLst>
      <p:ext uri="{BB962C8B-B14F-4D97-AF65-F5344CB8AC3E}">
        <p14:creationId xmlns:p14="http://schemas.microsoft.com/office/powerpoint/2010/main" val="18025379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D903-616D-FC3A-2200-5D3E3E4DEA5D}"/>
              </a:ext>
            </a:extLst>
          </p:cNvPr>
          <p:cNvSpPr>
            <a:spLocks noGrp="1"/>
          </p:cNvSpPr>
          <p:nvPr>
            <p:ph type="title"/>
          </p:nvPr>
        </p:nvSpPr>
        <p:spPr/>
        <p:txBody>
          <a:bodyPr/>
          <a:lstStyle/>
          <a:p>
            <a:r>
              <a:rPr lang="en-IN" dirty="0"/>
              <a:t>Change of password</a:t>
            </a:r>
          </a:p>
        </p:txBody>
      </p:sp>
      <p:sp>
        <p:nvSpPr>
          <p:cNvPr id="3" name="Content Placeholder 2">
            <a:extLst>
              <a:ext uri="{FF2B5EF4-FFF2-40B4-BE49-F238E27FC236}">
                <a16:creationId xmlns:a16="http://schemas.microsoft.com/office/drawing/2014/main" id="{8322297E-0813-A1E5-DD2F-490AD171AFA7}"/>
              </a:ext>
            </a:extLst>
          </p:cNvPr>
          <p:cNvSpPr>
            <a:spLocks noGrp="1"/>
          </p:cNvSpPr>
          <p:nvPr>
            <p:ph idx="1"/>
          </p:nvPr>
        </p:nvSpPr>
        <p:spPr/>
        <p:txBody>
          <a:bodyPr>
            <a:normAutofit fontScale="92500" lnSpcReduction="20000"/>
          </a:bodyPr>
          <a:lstStyle/>
          <a:p>
            <a:r>
              <a:rPr lang="en-IN" dirty="0"/>
              <a:t>$ passwd</a:t>
            </a:r>
          </a:p>
          <a:p>
            <a:r>
              <a:rPr lang="en-IN" dirty="0"/>
              <a:t>Changing password for </a:t>
            </a:r>
            <a:r>
              <a:rPr lang="en-IN" dirty="0" err="1"/>
              <a:t>amrood</a:t>
            </a:r>
            <a:endParaRPr lang="en-IN" dirty="0"/>
          </a:p>
          <a:p>
            <a:r>
              <a:rPr lang="en-IN" dirty="0"/>
              <a:t>(current) Unix password:******</a:t>
            </a:r>
          </a:p>
          <a:p>
            <a:r>
              <a:rPr lang="en-IN" dirty="0"/>
              <a:t>New UNIX password:*******</a:t>
            </a:r>
          </a:p>
          <a:p>
            <a:r>
              <a:rPr lang="en-IN" dirty="0"/>
              <a:t>Retype new UNIX password:*******</a:t>
            </a:r>
          </a:p>
          <a:p>
            <a:r>
              <a:rPr lang="en-IN" dirty="0"/>
              <a:t>passwd: all authentication tokens updated  successfully</a:t>
            </a:r>
          </a:p>
          <a:p>
            <a:endParaRPr lang="en-IN" dirty="0"/>
          </a:p>
          <a:p>
            <a:r>
              <a:rPr lang="en-IN" dirty="0"/>
              <a:t>$</a:t>
            </a:r>
          </a:p>
        </p:txBody>
      </p:sp>
    </p:spTree>
    <p:extLst>
      <p:ext uri="{BB962C8B-B14F-4D97-AF65-F5344CB8AC3E}">
        <p14:creationId xmlns:p14="http://schemas.microsoft.com/office/powerpoint/2010/main" val="338422607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A719-C45C-E378-85DF-377B2992C2B2}"/>
              </a:ext>
            </a:extLst>
          </p:cNvPr>
          <p:cNvSpPr>
            <a:spLocks noGrp="1"/>
          </p:cNvSpPr>
          <p:nvPr>
            <p:ph type="title"/>
          </p:nvPr>
        </p:nvSpPr>
        <p:spPr>
          <a:xfrm>
            <a:off x="1451579" y="804519"/>
            <a:ext cx="9603275" cy="781685"/>
          </a:xfrm>
        </p:spPr>
        <p:txBody>
          <a:bodyPr>
            <a:normAutofit fontScale="90000"/>
          </a:bodyPr>
          <a:lstStyle/>
          <a:p>
            <a:r>
              <a:rPr lang="en-US" dirty="0"/>
              <a:t>in Unix, there are three basic types of files −</a:t>
            </a:r>
            <a:br>
              <a:rPr lang="en-US" dirty="0"/>
            </a:br>
            <a:endParaRPr lang="en-IN" dirty="0"/>
          </a:p>
        </p:txBody>
      </p:sp>
      <p:sp>
        <p:nvSpPr>
          <p:cNvPr id="3" name="Content Placeholder 2">
            <a:extLst>
              <a:ext uri="{FF2B5EF4-FFF2-40B4-BE49-F238E27FC236}">
                <a16:creationId xmlns:a16="http://schemas.microsoft.com/office/drawing/2014/main" id="{AD8062BD-0542-F210-700E-022251489356}"/>
              </a:ext>
            </a:extLst>
          </p:cNvPr>
          <p:cNvSpPr>
            <a:spLocks noGrp="1"/>
          </p:cNvSpPr>
          <p:nvPr>
            <p:ph idx="1"/>
          </p:nvPr>
        </p:nvSpPr>
        <p:spPr>
          <a:xfrm>
            <a:off x="1451579" y="1492898"/>
            <a:ext cx="9603275" cy="3973447"/>
          </a:xfrm>
        </p:spPr>
        <p:txBody>
          <a:bodyPr>
            <a:noAutofit/>
          </a:bodyPr>
          <a:lstStyle/>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Ordinary Files − An ordinary file is a file on the system that contains data, text, or program instructions. In this tutorial, you look at working with ordinary files.</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Directories − Directories store both special and ordinary files. For users familiar with Windows or Mac OS, Unix directories are equivalent to folders.</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Special Files − Some special files provide access to hardware such as hard drives, CD-ROM drives, modems, and Ethernet adapters. Other special files are similar to aliases or shortcuts and enable you to access a single file using different names.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96430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E8154-F8A0-743C-083D-9D48814BD2A4}"/>
              </a:ext>
            </a:extLst>
          </p:cNvPr>
          <p:cNvSpPr>
            <a:spLocks noGrp="1"/>
          </p:cNvSpPr>
          <p:nvPr>
            <p:ph type="title"/>
          </p:nvPr>
        </p:nvSpPr>
        <p:spPr/>
        <p:txBody>
          <a:bodyPr/>
          <a:lstStyle/>
          <a:p>
            <a:r>
              <a:rPr lang="en-IN" dirty="0"/>
              <a:t>Listing files</a:t>
            </a:r>
          </a:p>
        </p:txBody>
      </p:sp>
      <p:sp>
        <p:nvSpPr>
          <p:cNvPr id="3" name="Content Placeholder 2">
            <a:extLst>
              <a:ext uri="{FF2B5EF4-FFF2-40B4-BE49-F238E27FC236}">
                <a16:creationId xmlns:a16="http://schemas.microsoft.com/office/drawing/2014/main" id="{1455DB5F-958C-B7D4-6EE9-8C6CC1F12ECC}"/>
              </a:ext>
            </a:extLst>
          </p:cNvPr>
          <p:cNvSpPr>
            <a:spLocks noGrp="1"/>
          </p:cNvSpPr>
          <p:nvPr>
            <p:ph idx="1"/>
          </p:nvPr>
        </p:nvSpPr>
        <p:spPr/>
        <p:txBody>
          <a:bodyPr>
            <a:normAutofit fontScale="92500" lnSpcReduction="20000"/>
          </a:bodyPr>
          <a:lstStyle/>
          <a:p>
            <a:r>
              <a:rPr lang="en-IN" dirty="0"/>
              <a:t>$ ls -l </a:t>
            </a:r>
          </a:p>
          <a:p>
            <a:pPr marL="0" indent="0">
              <a:buNone/>
            </a:pPr>
            <a:r>
              <a:rPr lang="en-IN" dirty="0"/>
              <a:t>total 19621</a:t>
            </a:r>
          </a:p>
          <a:p>
            <a:pPr marL="0" indent="0">
              <a:buNone/>
            </a:pPr>
            <a:r>
              <a:rPr lang="en-IN" dirty="0" err="1"/>
              <a:t>drwxrwxr</a:t>
            </a:r>
            <a:r>
              <a:rPr lang="en-IN" dirty="0"/>
              <a:t>-x 2 </a:t>
            </a:r>
            <a:r>
              <a:rPr lang="en-IN" dirty="0" err="1"/>
              <a:t>amrood</a:t>
            </a:r>
            <a:r>
              <a:rPr lang="en-IN" dirty="0"/>
              <a:t> </a:t>
            </a:r>
            <a:r>
              <a:rPr lang="en-IN" dirty="0" err="1"/>
              <a:t>amrood</a:t>
            </a:r>
            <a:r>
              <a:rPr lang="en-IN" dirty="0"/>
              <a:t> 4096 Dec 25 09:59 </a:t>
            </a:r>
            <a:r>
              <a:rPr lang="en-IN" dirty="0" err="1"/>
              <a:t>uml</a:t>
            </a:r>
            <a:endParaRPr lang="en-IN" dirty="0"/>
          </a:p>
          <a:p>
            <a:pPr marL="0" indent="0">
              <a:buNone/>
            </a:pPr>
            <a:r>
              <a:rPr lang="en-IN" dirty="0" err="1"/>
              <a:t>rw</a:t>
            </a:r>
            <a:r>
              <a:rPr lang="en-IN" dirty="0"/>
              <a:t>-</a:t>
            </a:r>
            <a:r>
              <a:rPr lang="en-IN" dirty="0" err="1"/>
              <a:t>rw</a:t>
            </a:r>
            <a:r>
              <a:rPr lang="en-IN" dirty="0"/>
              <a:t>-r-- 1 </a:t>
            </a:r>
            <a:r>
              <a:rPr lang="en-IN" dirty="0" err="1"/>
              <a:t>amrood</a:t>
            </a:r>
            <a:r>
              <a:rPr lang="en-IN" dirty="0"/>
              <a:t> </a:t>
            </a:r>
            <a:r>
              <a:rPr lang="en-IN" dirty="0" err="1"/>
              <a:t>amrood</a:t>
            </a:r>
            <a:r>
              <a:rPr lang="en-IN" dirty="0"/>
              <a:t> 5341 Dec 25 08:38 uml.jpg </a:t>
            </a:r>
          </a:p>
          <a:p>
            <a:pPr marL="0" indent="0">
              <a:buNone/>
            </a:pPr>
            <a:r>
              <a:rPr lang="en-IN" dirty="0" err="1"/>
              <a:t>drwxr</a:t>
            </a:r>
            <a:r>
              <a:rPr lang="en-IN" dirty="0"/>
              <a:t>-</a:t>
            </a:r>
            <a:r>
              <a:rPr lang="en-IN" dirty="0" err="1"/>
              <a:t>xr</a:t>
            </a:r>
            <a:r>
              <a:rPr lang="en-IN" dirty="0"/>
              <a:t>-x 2 </a:t>
            </a:r>
            <a:r>
              <a:rPr lang="en-IN" dirty="0" err="1"/>
              <a:t>amrood</a:t>
            </a:r>
            <a:r>
              <a:rPr lang="en-IN" dirty="0"/>
              <a:t> </a:t>
            </a:r>
            <a:r>
              <a:rPr lang="en-IN" dirty="0" err="1"/>
              <a:t>amrood</a:t>
            </a:r>
            <a:r>
              <a:rPr lang="en-IN" dirty="0"/>
              <a:t> 4096 Feb 15 2006 </a:t>
            </a:r>
            <a:r>
              <a:rPr lang="en-IN" dirty="0" err="1"/>
              <a:t>univ</a:t>
            </a:r>
            <a:r>
              <a:rPr lang="en-IN" dirty="0"/>
              <a:t> </a:t>
            </a:r>
          </a:p>
          <a:p>
            <a:pPr marL="0" indent="0">
              <a:buNone/>
            </a:pPr>
            <a:r>
              <a:rPr lang="en-IN" dirty="0" err="1"/>
              <a:t>drwxr</a:t>
            </a:r>
            <a:r>
              <a:rPr lang="en-IN" dirty="0"/>
              <a:t>-</a:t>
            </a:r>
            <a:r>
              <a:rPr lang="en-IN" dirty="0" err="1"/>
              <a:t>xr</a:t>
            </a:r>
            <a:r>
              <a:rPr lang="en-IN" dirty="0"/>
              <a:t>-x 2 root </a:t>
            </a:r>
            <a:r>
              <a:rPr lang="en-IN" dirty="0" err="1"/>
              <a:t>root</a:t>
            </a:r>
            <a:r>
              <a:rPr lang="en-IN" dirty="0"/>
              <a:t> 4096 Dec 9 2007 </a:t>
            </a:r>
            <a:r>
              <a:rPr lang="en-IN" dirty="0" err="1"/>
              <a:t>urlspedia</a:t>
            </a:r>
            <a:endParaRPr lang="en-IN" dirty="0"/>
          </a:p>
          <a:p>
            <a:pPr marL="0" indent="0">
              <a:buNone/>
            </a:pPr>
            <a:r>
              <a:rPr lang="en-IN" dirty="0"/>
              <a:t> -</a:t>
            </a:r>
            <a:r>
              <a:rPr lang="en-IN" dirty="0" err="1"/>
              <a:t>rw</a:t>
            </a:r>
            <a:r>
              <a:rPr lang="en-IN" dirty="0"/>
              <a:t>-r--r-- 1 root </a:t>
            </a:r>
            <a:r>
              <a:rPr lang="en-IN" dirty="0" err="1"/>
              <a:t>root</a:t>
            </a:r>
            <a:r>
              <a:rPr lang="en-IN" dirty="0"/>
              <a:t> 276480 Dec 9 2007 urlspedia.tar </a:t>
            </a:r>
          </a:p>
          <a:p>
            <a:pPr marL="0" indent="0">
              <a:buNone/>
            </a:pPr>
            <a:r>
              <a:rPr lang="en-IN" dirty="0" err="1"/>
              <a:t>drwxr</a:t>
            </a:r>
            <a:r>
              <a:rPr lang="en-IN" dirty="0"/>
              <a:t>-</a:t>
            </a:r>
            <a:r>
              <a:rPr lang="en-IN" dirty="0" err="1"/>
              <a:t>xr</a:t>
            </a:r>
            <a:r>
              <a:rPr lang="en-IN" dirty="0"/>
              <a:t>-x 8 root </a:t>
            </a:r>
            <a:r>
              <a:rPr lang="en-IN" dirty="0" err="1"/>
              <a:t>root</a:t>
            </a:r>
            <a:r>
              <a:rPr lang="en-IN" dirty="0"/>
              <a:t> 4096 Nov 25 2007 </a:t>
            </a:r>
            <a:r>
              <a:rPr lang="en-IN" dirty="0" err="1"/>
              <a:t>usr</a:t>
            </a:r>
            <a:r>
              <a:rPr lang="en-IN" dirty="0"/>
              <a:t> </a:t>
            </a:r>
          </a:p>
        </p:txBody>
      </p:sp>
    </p:spTree>
    <p:extLst>
      <p:ext uri="{BB962C8B-B14F-4D97-AF65-F5344CB8AC3E}">
        <p14:creationId xmlns:p14="http://schemas.microsoft.com/office/powerpoint/2010/main" val="331659014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AEE4A-373E-113E-8F3B-5DD3B165342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AC7F64-48DF-4D0E-7F21-4A916CE19C6E}"/>
              </a:ext>
            </a:extLst>
          </p:cNvPr>
          <p:cNvSpPr>
            <a:spLocks noGrp="1"/>
          </p:cNvSpPr>
          <p:nvPr>
            <p:ph idx="1"/>
          </p:nvPr>
        </p:nvSpPr>
        <p:spPr/>
        <p:txBody>
          <a:bodyPr/>
          <a:lstStyle/>
          <a:p>
            <a:r>
              <a:rPr lang="en-US" dirty="0"/>
              <a:t>Who is Logged in? </a:t>
            </a:r>
          </a:p>
          <a:p>
            <a:r>
              <a:rPr lang="en-US" dirty="0"/>
              <a:t>Sometime you might be interested to know who is logged in to the computer at the same time. There are three commands available to get you this information, based on how much you wish to know about the other users: users, who, and w. </a:t>
            </a:r>
          </a:p>
          <a:p>
            <a:r>
              <a:rPr lang="en-US" dirty="0"/>
              <a:t>$ users </a:t>
            </a:r>
          </a:p>
          <a:p>
            <a:r>
              <a:rPr lang="en-US" dirty="0" err="1"/>
              <a:t>amrood</a:t>
            </a:r>
            <a:r>
              <a:rPr lang="en-US" dirty="0"/>
              <a:t> </a:t>
            </a:r>
            <a:r>
              <a:rPr lang="en-US" dirty="0" err="1"/>
              <a:t>bablu</a:t>
            </a:r>
            <a:r>
              <a:rPr lang="en-US" dirty="0"/>
              <a:t> </a:t>
            </a:r>
            <a:r>
              <a:rPr lang="en-US" dirty="0" err="1"/>
              <a:t>qadir</a:t>
            </a:r>
            <a:r>
              <a:rPr lang="en-US" dirty="0"/>
              <a:t> </a:t>
            </a:r>
            <a:endParaRPr lang="en-IN" dirty="0"/>
          </a:p>
        </p:txBody>
      </p:sp>
    </p:spTree>
    <p:extLst>
      <p:ext uri="{BB962C8B-B14F-4D97-AF65-F5344CB8AC3E}">
        <p14:creationId xmlns:p14="http://schemas.microsoft.com/office/powerpoint/2010/main" val="162022888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831D0-55BF-DEE1-7B42-D5FBAB7593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31FC7D-59F6-B4B1-1EB5-E18E955B1C51}"/>
              </a:ext>
            </a:extLst>
          </p:cNvPr>
          <p:cNvSpPr>
            <a:spLocks noGrp="1"/>
          </p:cNvSpPr>
          <p:nvPr>
            <p:ph idx="1"/>
          </p:nvPr>
        </p:nvSpPr>
        <p:spPr/>
        <p:txBody>
          <a:bodyPr/>
          <a:lstStyle/>
          <a:p>
            <a:r>
              <a:rPr lang="en-US" dirty="0"/>
              <a:t>Who Are You? While you're logged into the system, you might be willing to know : </a:t>
            </a:r>
          </a:p>
          <a:p>
            <a:r>
              <a:rPr lang="en-US" dirty="0"/>
              <a:t>Who am I? The easiest way to find out "who you are" is to enter the </a:t>
            </a:r>
          </a:p>
          <a:p>
            <a:r>
              <a:rPr lang="en-US" dirty="0" err="1"/>
              <a:t>whoami</a:t>
            </a:r>
            <a:r>
              <a:rPr lang="en-US" dirty="0"/>
              <a:t> command − </a:t>
            </a:r>
          </a:p>
          <a:p>
            <a:r>
              <a:rPr lang="en-US" dirty="0"/>
              <a:t>$ </a:t>
            </a:r>
            <a:r>
              <a:rPr lang="en-US" dirty="0" err="1"/>
              <a:t>whoami</a:t>
            </a:r>
            <a:r>
              <a:rPr lang="en-US" dirty="0"/>
              <a:t> </a:t>
            </a:r>
          </a:p>
          <a:p>
            <a:r>
              <a:rPr lang="en-US" dirty="0" err="1"/>
              <a:t>Amrood</a:t>
            </a:r>
            <a:endParaRPr lang="en-US" dirty="0"/>
          </a:p>
          <a:p>
            <a:r>
              <a:rPr lang="en-US" dirty="0"/>
              <a:t> $ </a:t>
            </a:r>
            <a:endParaRPr lang="en-IN" dirty="0"/>
          </a:p>
        </p:txBody>
      </p:sp>
    </p:spTree>
    <p:extLst>
      <p:ext uri="{BB962C8B-B14F-4D97-AF65-F5344CB8AC3E}">
        <p14:creationId xmlns:p14="http://schemas.microsoft.com/office/powerpoint/2010/main" val="351416110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551FB-BC0A-CABB-DFBB-06199F6E3C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8C78C5-8843-0794-105D-97A04403EF86}"/>
              </a:ext>
            </a:extLst>
          </p:cNvPr>
          <p:cNvSpPr>
            <a:spLocks noGrp="1"/>
          </p:cNvSpPr>
          <p:nvPr>
            <p:ph idx="1"/>
          </p:nvPr>
        </p:nvSpPr>
        <p:spPr/>
        <p:txBody>
          <a:bodyPr/>
          <a:lstStyle/>
          <a:p>
            <a:pPr marL="0" indent="0">
              <a:buNone/>
            </a:pPr>
            <a:r>
              <a:rPr lang="en-IN" dirty="0"/>
              <a:t>$ who </a:t>
            </a:r>
          </a:p>
          <a:p>
            <a:pPr marL="0" indent="0">
              <a:buNone/>
            </a:pPr>
            <a:r>
              <a:rPr lang="en-IN" dirty="0"/>
              <a:t> </a:t>
            </a:r>
            <a:r>
              <a:rPr lang="en-IN" dirty="0" err="1"/>
              <a:t>amrood</a:t>
            </a:r>
            <a:r>
              <a:rPr lang="en-IN" dirty="0"/>
              <a:t> ttyp0 Oct 8 14:10 (limbo)</a:t>
            </a:r>
          </a:p>
          <a:p>
            <a:pPr marL="0" indent="0">
              <a:buNone/>
            </a:pPr>
            <a:r>
              <a:rPr lang="en-IN" dirty="0"/>
              <a:t> </a:t>
            </a:r>
            <a:r>
              <a:rPr lang="en-IN" dirty="0" err="1"/>
              <a:t>bablu</a:t>
            </a:r>
            <a:r>
              <a:rPr lang="en-IN" dirty="0"/>
              <a:t> ttyp2 Oct 4 09:08 (calliope) </a:t>
            </a:r>
          </a:p>
          <a:p>
            <a:pPr marL="0" indent="0">
              <a:buNone/>
            </a:pPr>
            <a:r>
              <a:rPr lang="en-IN" dirty="0" err="1"/>
              <a:t>qadir</a:t>
            </a:r>
            <a:r>
              <a:rPr lang="en-IN" dirty="0"/>
              <a:t> ttyp4 Oct 8 12:09 (dent) </a:t>
            </a:r>
          </a:p>
        </p:txBody>
      </p:sp>
    </p:spTree>
    <p:extLst>
      <p:ext uri="{BB962C8B-B14F-4D97-AF65-F5344CB8AC3E}">
        <p14:creationId xmlns:p14="http://schemas.microsoft.com/office/powerpoint/2010/main" val="74647954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B861E-444F-C003-101B-43D07D7D8635}"/>
              </a:ext>
            </a:extLst>
          </p:cNvPr>
          <p:cNvSpPr>
            <a:spLocks noGrp="1"/>
          </p:cNvSpPr>
          <p:nvPr>
            <p:ph type="title"/>
          </p:nvPr>
        </p:nvSpPr>
        <p:spPr/>
        <p:txBody>
          <a:bodyPr/>
          <a:lstStyle/>
          <a:p>
            <a:r>
              <a:rPr lang="en-IN" dirty="0"/>
              <a:t>Listing files</a:t>
            </a:r>
          </a:p>
        </p:txBody>
      </p:sp>
      <p:sp>
        <p:nvSpPr>
          <p:cNvPr id="3" name="Content Placeholder 2">
            <a:extLst>
              <a:ext uri="{FF2B5EF4-FFF2-40B4-BE49-F238E27FC236}">
                <a16:creationId xmlns:a16="http://schemas.microsoft.com/office/drawing/2014/main" id="{C33C9E55-04C0-3046-A58C-DB181239D5FA}"/>
              </a:ext>
            </a:extLst>
          </p:cNvPr>
          <p:cNvSpPr>
            <a:spLocks noGrp="1"/>
          </p:cNvSpPr>
          <p:nvPr>
            <p:ph idx="1"/>
          </p:nvPr>
        </p:nvSpPr>
        <p:spPr/>
        <p:txBody>
          <a:bodyPr/>
          <a:lstStyle/>
          <a:p>
            <a:r>
              <a:rPr lang="en-IN" dirty="0"/>
              <a:t>$ls -l </a:t>
            </a:r>
          </a:p>
          <a:p>
            <a:r>
              <a:rPr lang="en-IN" dirty="0"/>
              <a:t>total 1962188</a:t>
            </a:r>
          </a:p>
          <a:p>
            <a:r>
              <a:rPr lang="en-IN" dirty="0"/>
              <a:t> </a:t>
            </a:r>
            <a:r>
              <a:rPr lang="en-IN" dirty="0" err="1"/>
              <a:t>drwxrwxr</a:t>
            </a:r>
            <a:r>
              <a:rPr lang="en-IN" dirty="0"/>
              <a:t>-x 2 </a:t>
            </a:r>
            <a:r>
              <a:rPr lang="en-IN" dirty="0" err="1"/>
              <a:t>amrood</a:t>
            </a:r>
            <a:r>
              <a:rPr lang="en-IN" dirty="0"/>
              <a:t> </a:t>
            </a:r>
            <a:r>
              <a:rPr lang="en-IN" dirty="0" err="1"/>
              <a:t>amrood</a:t>
            </a:r>
            <a:r>
              <a:rPr lang="en-IN" dirty="0"/>
              <a:t> 4096 Dec 25 09:59 </a:t>
            </a:r>
            <a:r>
              <a:rPr lang="en-IN" dirty="0" err="1"/>
              <a:t>uml</a:t>
            </a:r>
            <a:endParaRPr lang="en-IN" dirty="0"/>
          </a:p>
          <a:p>
            <a:r>
              <a:rPr lang="en-IN" dirty="0"/>
              <a:t> -</a:t>
            </a:r>
            <a:r>
              <a:rPr lang="en-IN" dirty="0" err="1"/>
              <a:t>rw</a:t>
            </a:r>
            <a:r>
              <a:rPr lang="en-IN" dirty="0"/>
              <a:t>-</a:t>
            </a:r>
            <a:r>
              <a:rPr lang="en-IN" dirty="0" err="1"/>
              <a:t>rw</a:t>
            </a:r>
            <a:r>
              <a:rPr lang="en-IN" dirty="0"/>
              <a:t>-r-- 1 </a:t>
            </a:r>
            <a:r>
              <a:rPr lang="en-IN" dirty="0" err="1"/>
              <a:t>amrood</a:t>
            </a:r>
            <a:r>
              <a:rPr lang="en-IN" dirty="0"/>
              <a:t> </a:t>
            </a:r>
            <a:r>
              <a:rPr lang="en-IN" dirty="0" err="1"/>
              <a:t>amrood</a:t>
            </a:r>
            <a:r>
              <a:rPr lang="en-IN" dirty="0"/>
              <a:t> 5341 Dec 25 08:38 uml.jpg </a:t>
            </a:r>
          </a:p>
          <a:p>
            <a:r>
              <a:rPr lang="en-IN" dirty="0" err="1"/>
              <a:t>drwxr</a:t>
            </a:r>
            <a:r>
              <a:rPr lang="en-IN" dirty="0"/>
              <a:t>-</a:t>
            </a:r>
            <a:r>
              <a:rPr lang="en-IN" dirty="0" err="1"/>
              <a:t>xr</a:t>
            </a:r>
            <a:r>
              <a:rPr lang="en-IN" dirty="0"/>
              <a:t>-x 2 </a:t>
            </a:r>
            <a:r>
              <a:rPr lang="en-IN" dirty="0" err="1"/>
              <a:t>amrood</a:t>
            </a:r>
            <a:r>
              <a:rPr lang="en-IN" dirty="0"/>
              <a:t> </a:t>
            </a:r>
            <a:r>
              <a:rPr lang="en-IN" dirty="0" err="1"/>
              <a:t>amrood</a:t>
            </a:r>
            <a:r>
              <a:rPr lang="en-IN" dirty="0"/>
              <a:t> 4096 Feb 15 2006 </a:t>
            </a:r>
            <a:r>
              <a:rPr lang="en-IN" dirty="0" err="1"/>
              <a:t>univ</a:t>
            </a:r>
            <a:r>
              <a:rPr lang="en-IN" dirty="0"/>
              <a:t> </a:t>
            </a:r>
          </a:p>
          <a:p>
            <a:r>
              <a:rPr lang="en-IN" dirty="0" err="1"/>
              <a:t>drwxr</a:t>
            </a:r>
            <a:r>
              <a:rPr lang="en-IN" dirty="0"/>
              <a:t>-</a:t>
            </a:r>
            <a:r>
              <a:rPr lang="en-IN" dirty="0" err="1"/>
              <a:t>xr</a:t>
            </a:r>
            <a:r>
              <a:rPr lang="en-IN" dirty="0"/>
              <a:t>-x 2 root </a:t>
            </a:r>
            <a:r>
              <a:rPr lang="en-IN" dirty="0" err="1"/>
              <a:t>root</a:t>
            </a:r>
            <a:r>
              <a:rPr lang="en-IN" dirty="0"/>
              <a:t> 4096 Dec 9 2007 </a:t>
            </a:r>
            <a:r>
              <a:rPr lang="en-IN" dirty="0" err="1"/>
              <a:t>urlspedia</a:t>
            </a:r>
            <a:endParaRPr lang="en-IN" dirty="0"/>
          </a:p>
          <a:p>
            <a:r>
              <a:rPr lang="en-IN" dirty="0"/>
              <a:t> -</a:t>
            </a:r>
            <a:r>
              <a:rPr lang="en-IN" dirty="0" err="1"/>
              <a:t>rw</a:t>
            </a:r>
            <a:r>
              <a:rPr lang="en-IN" dirty="0"/>
              <a:t>-r--r-- 1 root </a:t>
            </a:r>
            <a:r>
              <a:rPr lang="en-IN" dirty="0" err="1"/>
              <a:t>root</a:t>
            </a:r>
            <a:r>
              <a:rPr lang="en-IN" dirty="0"/>
              <a:t> 276480 Dec 9 2007 urlspedia.tar</a:t>
            </a:r>
          </a:p>
        </p:txBody>
      </p:sp>
    </p:spTree>
    <p:extLst>
      <p:ext uri="{BB962C8B-B14F-4D97-AF65-F5344CB8AC3E}">
        <p14:creationId xmlns:p14="http://schemas.microsoft.com/office/powerpoint/2010/main" val="17248556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01D667-3E74-B648-0EAA-EAF78D8EEB6B}"/>
              </a:ext>
            </a:extLst>
          </p:cNvPr>
          <p:cNvSpPr>
            <a:spLocks noGrp="1"/>
          </p:cNvSpPr>
          <p:nvPr>
            <p:ph idx="1"/>
          </p:nvPr>
        </p:nvSpPr>
        <p:spPr>
          <a:xfrm>
            <a:off x="1324947" y="522514"/>
            <a:ext cx="9729907" cy="4943831"/>
          </a:xfrm>
        </p:spPr>
        <p:txBody>
          <a:bodyPr>
            <a:normAutofit fontScale="92500"/>
          </a:bodyPr>
          <a:lstStyle/>
          <a:p>
            <a:r>
              <a:rPr lang="en-US" dirty="0"/>
              <a:t>Here is the information about all the listed columns – </a:t>
            </a:r>
          </a:p>
          <a:p>
            <a:r>
              <a:rPr lang="en-US" dirty="0"/>
              <a:t> First Column: Represents the file type and the permission given on the file. Below is the description of all type of files. </a:t>
            </a:r>
          </a:p>
          <a:p>
            <a:r>
              <a:rPr lang="en-US" dirty="0"/>
              <a:t> Second Column: Represents the number of memory blocks taken by the file or directory.</a:t>
            </a:r>
          </a:p>
          <a:p>
            <a:r>
              <a:rPr lang="en-US" dirty="0"/>
              <a:t>  Third Column: Represents the owner of the file. This is the Unix user who created this file. </a:t>
            </a:r>
          </a:p>
          <a:p>
            <a:r>
              <a:rPr lang="en-US" dirty="0"/>
              <a:t> Fourth Column: Represents the group of the owner. Every Unix user will have an associated group.</a:t>
            </a:r>
          </a:p>
          <a:p>
            <a:r>
              <a:rPr lang="en-US" dirty="0"/>
              <a:t>  Fifth Column: Represents the file size in bytes. </a:t>
            </a:r>
          </a:p>
          <a:p>
            <a:r>
              <a:rPr lang="en-US" dirty="0"/>
              <a:t> Sixth Column: Represents the date and the time when this file was created or modified for the last time. </a:t>
            </a:r>
          </a:p>
          <a:p>
            <a:r>
              <a:rPr lang="en-US" dirty="0"/>
              <a:t> Seventh Column: Represents the file or the directory name.</a:t>
            </a:r>
            <a:endParaRPr lang="en-IN" dirty="0"/>
          </a:p>
        </p:txBody>
      </p:sp>
    </p:spTree>
    <p:extLst>
      <p:ext uri="{BB962C8B-B14F-4D97-AF65-F5344CB8AC3E}">
        <p14:creationId xmlns:p14="http://schemas.microsoft.com/office/powerpoint/2010/main" val="2245411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8AF2-4793-39C5-55B5-DBC364C4A64F}"/>
              </a:ext>
            </a:extLst>
          </p:cNvPr>
          <p:cNvSpPr>
            <a:spLocks noGrp="1"/>
          </p:cNvSpPr>
          <p:nvPr>
            <p:ph type="title"/>
          </p:nvPr>
        </p:nvSpPr>
        <p:spPr/>
        <p:txBody>
          <a:bodyPr/>
          <a:lstStyle/>
          <a:p>
            <a:r>
              <a:rPr lang="en-US" dirty="0"/>
              <a:t>Metacharacters</a:t>
            </a:r>
            <a:endParaRPr lang="en-IN" dirty="0"/>
          </a:p>
        </p:txBody>
      </p:sp>
      <p:sp>
        <p:nvSpPr>
          <p:cNvPr id="3" name="Content Placeholder 2">
            <a:extLst>
              <a:ext uri="{FF2B5EF4-FFF2-40B4-BE49-F238E27FC236}">
                <a16:creationId xmlns:a16="http://schemas.microsoft.com/office/drawing/2014/main" id="{C664AEF9-4542-533D-F2F1-C2C0A776AA46}"/>
              </a:ext>
            </a:extLst>
          </p:cNvPr>
          <p:cNvSpPr>
            <a:spLocks noGrp="1"/>
          </p:cNvSpPr>
          <p:nvPr>
            <p:ph idx="1"/>
          </p:nvPr>
        </p:nvSpPr>
        <p:spPr/>
        <p:txBody>
          <a:bodyPr>
            <a:normAutofit fontScale="92500" lnSpcReduction="10000"/>
          </a:bodyPr>
          <a:lstStyle/>
          <a:p>
            <a:r>
              <a:rPr lang="en-US" dirty="0"/>
              <a:t>Metacharacters have a special meaning in Unix.</a:t>
            </a:r>
          </a:p>
          <a:p>
            <a:r>
              <a:rPr lang="en-US" dirty="0"/>
              <a:t> For example, * and ? are metacharacters. We use * to match 0 or more characters, a question mark (?) matches with a single character. </a:t>
            </a:r>
          </a:p>
          <a:p>
            <a:r>
              <a:rPr lang="en-US" dirty="0"/>
              <a:t>For Example − </a:t>
            </a:r>
          </a:p>
          <a:p>
            <a:r>
              <a:rPr lang="en-US" dirty="0"/>
              <a:t>$ls ch*.doc</a:t>
            </a:r>
          </a:p>
          <a:p>
            <a:r>
              <a:rPr lang="en-US" dirty="0"/>
              <a:t> Displays all the files, the names of which start with </a:t>
            </a:r>
            <a:r>
              <a:rPr lang="en-US" dirty="0" err="1"/>
              <a:t>ch</a:t>
            </a:r>
            <a:r>
              <a:rPr lang="en-US" dirty="0"/>
              <a:t> and end with .doc</a:t>
            </a:r>
          </a:p>
          <a:p>
            <a:r>
              <a:rPr lang="en-US" dirty="0"/>
              <a:t> – ch01-1.doc ch010.doc ch02.doc </a:t>
            </a:r>
          </a:p>
          <a:p>
            <a:r>
              <a:rPr lang="en-US" dirty="0"/>
              <a:t>ch03-2.doc ch04-1.doc ch040.doc </a:t>
            </a:r>
            <a:r>
              <a:rPr lang="en-US" dirty="0" err="1"/>
              <a:t>ch</a:t>
            </a:r>
            <a:endParaRPr lang="en-IN" dirty="0"/>
          </a:p>
        </p:txBody>
      </p:sp>
    </p:spTree>
    <p:extLst>
      <p:ext uri="{BB962C8B-B14F-4D97-AF65-F5344CB8AC3E}">
        <p14:creationId xmlns:p14="http://schemas.microsoft.com/office/powerpoint/2010/main" val="365270934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C0118-AAC1-C1B3-B433-8D543BA90ADD}"/>
              </a:ext>
            </a:extLst>
          </p:cNvPr>
          <p:cNvSpPr>
            <a:spLocks noGrp="1"/>
          </p:cNvSpPr>
          <p:nvPr>
            <p:ph type="title"/>
          </p:nvPr>
        </p:nvSpPr>
        <p:spPr/>
        <p:txBody>
          <a:bodyPr/>
          <a:lstStyle/>
          <a:p>
            <a:r>
              <a:rPr lang="en-IN" dirty="0"/>
              <a:t>Unit-</a:t>
            </a:r>
            <a:r>
              <a:rPr lang="en-IN" dirty="0" err="1"/>
              <a:t>i</a:t>
            </a:r>
            <a:endParaRPr lang="en-IN" dirty="0"/>
          </a:p>
        </p:txBody>
      </p:sp>
      <p:sp>
        <p:nvSpPr>
          <p:cNvPr id="3" name="Content Placeholder 2">
            <a:extLst>
              <a:ext uri="{FF2B5EF4-FFF2-40B4-BE49-F238E27FC236}">
                <a16:creationId xmlns:a16="http://schemas.microsoft.com/office/drawing/2014/main" id="{D077BBD1-3F32-C7E4-A5DE-A85845CB2F92}"/>
              </a:ext>
            </a:extLst>
          </p:cNvPr>
          <p:cNvSpPr>
            <a:spLocks noGrp="1"/>
          </p:cNvSpPr>
          <p:nvPr>
            <p:ph idx="1"/>
          </p:nvPr>
        </p:nvSpPr>
        <p:spPr/>
        <p:txBody>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rPr>
              <a:t>Introduction to UNIX , File system and File attributes</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rPr>
              <a:t>The Unix/Unix Like Operating System architecture and commands: Unix Architecture, Features of UNIX, General purpose utility commands, Command structure / command line syntax,</a:t>
            </a:r>
            <a:r>
              <a:rPr lang="en-IN" sz="1800" b="1" dirty="0">
                <a:effectLst/>
                <a:latin typeface="Calibri" panose="020F0502020204030204" pitchFamily="34" charset="0"/>
                <a:ea typeface="Calibri" panose="020F0502020204030204" pitchFamily="34" charset="0"/>
              </a:rPr>
              <a:t> </a:t>
            </a:r>
            <a:r>
              <a:rPr lang="en-IN" sz="1800" dirty="0">
                <a:effectLst/>
                <a:latin typeface="Calibri" panose="020F0502020204030204" pitchFamily="34" charset="0"/>
                <a:ea typeface="Calibri" panose="020F0502020204030204" pitchFamily="34" charset="0"/>
              </a:rPr>
              <a:t>Introduction Unix file System, File Names, Path Name, type, locating commands, Home Directory, </a:t>
            </a:r>
            <a:r>
              <a:rPr lang="en-IN" sz="1800" dirty="0" err="1">
                <a:effectLst/>
                <a:latin typeface="Calibri" panose="020F0502020204030204" pitchFamily="34" charset="0"/>
                <a:ea typeface="Calibri" panose="020F0502020204030204" pitchFamily="34" charset="0"/>
              </a:rPr>
              <a:t>pwd</a:t>
            </a:r>
            <a:r>
              <a:rPr lang="en-IN" sz="1800" dirty="0">
                <a:effectLst/>
                <a:latin typeface="Calibri" panose="020F0502020204030204" pitchFamily="34" charset="0"/>
                <a:ea typeface="Calibri" panose="020F0502020204030204" pitchFamily="34" charset="0"/>
              </a:rPr>
              <a:t>, ls, rm, </a:t>
            </a:r>
            <a:r>
              <a:rPr lang="en-IN" sz="1800" dirty="0" err="1">
                <a:effectLst/>
                <a:latin typeface="Calibri" panose="020F0502020204030204" pitchFamily="34" charset="0"/>
                <a:ea typeface="Calibri" panose="020F0502020204030204" pitchFamily="34" charset="0"/>
              </a:rPr>
              <a:t>mkdir</a:t>
            </a:r>
            <a:r>
              <a:rPr lang="en-IN" sz="1800" dirty="0">
                <a:effectLst/>
                <a:latin typeface="Calibri" panose="020F0502020204030204" pitchFamily="34" charset="0"/>
                <a:ea typeface="Calibri" panose="020F0502020204030204" pitchFamily="34" charset="0"/>
              </a:rPr>
              <a:t>, </a:t>
            </a:r>
            <a:r>
              <a:rPr lang="en-IN" sz="1800" dirty="0" err="1">
                <a:effectLst/>
                <a:latin typeface="Calibri" panose="020F0502020204030204" pitchFamily="34" charset="0"/>
                <a:ea typeface="Calibri" panose="020F0502020204030204" pitchFamily="34" charset="0"/>
              </a:rPr>
              <a:t>rmdir</a:t>
            </a:r>
            <a:r>
              <a:rPr lang="en-IN" sz="1800" dirty="0">
                <a:effectLst/>
                <a:latin typeface="Calibri" panose="020F0502020204030204" pitchFamily="34" charset="0"/>
                <a:ea typeface="Calibri" panose="020F0502020204030204" pitchFamily="34" charset="0"/>
              </a:rPr>
              <a:t>, cd, cp, mv, </a:t>
            </a:r>
            <a:r>
              <a:rPr lang="en-IN" sz="1800" dirty="0" err="1">
                <a:effectLst/>
                <a:latin typeface="Calibri" panose="020F0502020204030204" pitchFamily="34" charset="0"/>
                <a:ea typeface="Calibri" panose="020F0502020204030204" pitchFamily="34" charset="0"/>
              </a:rPr>
              <a:t>wc</a:t>
            </a:r>
            <a:r>
              <a:rPr lang="en-IN" sz="1800" dirty="0">
                <a:effectLst/>
                <a:latin typeface="Calibri" panose="020F0502020204030204" pitchFamily="34" charset="0"/>
                <a:ea typeface="Calibri" panose="020F0502020204030204" pitchFamily="34" charset="0"/>
              </a:rPr>
              <a:t>, ls, </a:t>
            </a:r>
            <a:r>
              <a:rPr lang="en-IN" sz="1800" dirty="0" err="1">
                <a:effectLst/>
                <a:latin typeface="Calibri" panose="020F0502020204030204" pitchFamily="34" charset="0"/>
                <a:ea typeface="Calibri" panose="020F0502020204030204" pitchFamily="34" charset="0"/>
              </a:rPr>
              <a:t>cmp</a:t>
            </a:r>
            <a:r>
              <a:rPr lang="en-IN" sz="1800" dirty="0">
                <a:effectLst/>
                <a:latin typeface="Calibri" panose="020F0502020204030204" pitchFamily="34" charset="0"/>
                <a:ea typeface="Calibri" panose="020F0502020204030204" pitchFamily="34" charset="0"/>
              </a:rPr>
              <a:t>, comm, diff, od and The file attributes.</a:t>
            </a:r>
          </a:p>
          <a:p>
            <a:endParaRPr lang="en-IN" dirty="0"/>
          </a:p>
        </p:txBody>
      </p:sp>
    </p:spTree>
    <p:extLst>
      <p:ext uri="{BB962C8B-B14F-4D97-AF65-F5344CB8AC3E}">
        <p14:creationId xmlns:p14="http://schemas.microsoft.com/office/powerpoint/2010/main" val="28041172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EE24E-56D0-A0EB-3B0B-610B4E7624FB}"/>
              </a:ext>
            </a:extLst>
          </p:cNvPr>
          <p:cNvSpPr>
            <a:spLocks noGrp="1"/>
          </p:cNvSpPr>
          <p:nvPr>
            <p:ph type="title"/>
          </p:nvPr>
        </p:nvSpPr>
        <p:spPr/>
        <p:txBody>
          <a:bodyPr/>
          <a:lstStyle/>
          <a:p>
            <a:r>
              <a:rPr lang="en-US" dirty="0"/>
              <a:t>Hidden Files</a:t>
            </a:r>
            <a:endParaRPr lang="en-IN" dirty="0"/>
          </a:p>
        </p:txBody>
      </p:sp>
      <p:sp>
        <p:nvSpPr>
          <p:cNvPr id="3" name="Content Placeholder 2">
            <a:extLst>
              <a:ext uri="{FF2B5EF4-FFF2-40B4-BE49-F238E27FC236}">
                <a16:creationId xmlns:a16="http://schemas.microsoft.com/office/drawing/2014/main" id="{CA89752C-EBBE-AA51-C610-C7CA72B51DCE}"/>
              </a:ext>
            </a:extLst>
          </p:cNvPr>
          <p:cNvSpPr>
            <a:spLocks noGrp="1"/>
          </p:cNvSpPr>
          <p:nvPr>
            <p:ph idx="1"/>
          </p:nvPr>
        </p:nvSpPr>
        <p:spPr/>
        <p:txBody>
          <a:bodyPr>
            <a:normAutofit lnSpcReduction="10000"/>
          </a:bodyPr>
          <a:lstStyle/>
          <a:p>
            <a:r>
              <a:rPr lang="en-US" dirty="0" smtClean="0"/>
              <a:t>In Unix </a:t>
            </a:r>
            <a:r>
              <a:rPr lang="en-US" dirty="0"/>
              <a:t>An invisible file is one, the first character of which is the dot or the period character (.).</a:t>
            </a:r>
          </a:p>
          <a:p>
            <a:r>
              <a:rPr lang="en-US" dirty="0"/>
              <a:t> Unix programs (including the shell) use most of these files to store configuration information. Some common examples of the hidden files include the files </a:t>
            </a:r>
          </a:p>
          <a:p>
            <a:r>
              <a:rPr lang="en-US" dirty="0" smtClean="0"/>
              <a:t> </a:t>
            </a:r>
            <a:r>
              <a:rPr lang="en-US" dirty="0"/>
              <a:t>.profile − The Bourne shell ( </a:t>
            </a:r>
            <a:r>
              <a:rPr lang="en-US" dirty="0" err="1"/>
              <a:t>sh</a:t>
            </a:r>
            <a:r>
              <a:rPr lang="en-US" dirty="0"/>
              <a:t>) initialization script  </a:t>
            </a:r>
          </a:p>
          <a:p>
            <a:r>
              <a:rPr lang="en-US" dirty="0"/>
              <a:t>.</a:t>
            </a:r>
            <a:r>
              <a:rPr lang="en-US" dirty="0" err="1"/>
              <a:t>kshrc</a:t>
            </a:r>
            <a:r>
              <a:rPr lang="en-US" dirty="0"/>
              <a:t> − The Korn shell ( </a:t>
            </a:r>
            <a:r>
              <a:rPr lang="en-US" dirty="0" err="1"/>
              <a:t>ksh</a:t>
            </a:r>
            <a:r>
              <a:rPr lang="en-US" dirty="0"/>
              <a:t>) initialization script  </a:t>
            </a:r>
          </a:p>
          <a:p>
            <a:r>
              <a:rPr lang="en-US" dirty="0"/>
              <a:t>.</a:t>
            </a:r>
            <a:r>
              <a:rPr lang="en-US" dirty="0" err="1"/>
              <a:t>cshrc</a:t>
            </a:r>
            <a:r>
              <a:rPr lang="en-US" dirty="0"/>
              <a:t> − The C shell ( </a:t>
            </a:r>
            <a:r>
              <a:rPr lang="en-US" dirty="0" err="1"/>
              <a:t>csh</a:t>
            </a:r>
            <a:r>
              <a:rPr lang="en-US" dirty="0"/>
              <a:t>) initialization script </a:t>
            </a:r>
          </a:p>
          <a:p>
            <a:r>
              <a:rPr lang="en-US" dirty="0"/>
              <a:t> .</a:t>
            </a:r>
            <a:r>
              <a:rPr lang="en-US" dirty="0" err="1"/>
              <a:t>rhosts</a:t>
            </a:r>
            <a:r>
              <a:rPr lang="en-US" dirty="0"/>
              <a:t> − The remote shell configuration file</a:t>
            </a:r>
            <a:endParaRPr lang="en-IN" dirty="0"/>
          </a:p>
        </p:txBody>
      </p:sp>
    </p:spTree>
    <p:extLst>
      <p:ext uri="{BB962C8B-B14F-4D97-AF65-F5344CB8AC3E}">
        <p14:creationId xmlns:p14="http://schemas.microsoft.com/office/powerpoint/2010/main" val="415584778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0B68-CC49-6DEB-BED9-8E02ABF037A0}"/>
              </a:ext>
            </a:extLst>
          </p:cNvPr>
          <p:cNvSpPr>
            <a:spLocks noGrp="1"/>
          </p:cNvSpPr>
          <p:nvPr>
            <p:ph type="title"/>
          </p:nvPr>
        </p:nvSpPr>
        <p:spPr/>
        <p:txBody>
          <a:bodyPr/>
          <a:lstStyle/>
          <a:p>
            <a:r>
              <a:rPr lang="en-US" dirty="0" smtClean="0"/>
              <a:t>Current and parent directory</a:t>
            </a:r>
            <a:endParaRPr lang="en-IN" dirty="0"/>
          </a:p>
        </p:txBody>
      </p:sp>
      <p:sp>
        <p:nvSpPr>
          <p:cNvPr id="3" name="Content Placeholder 2">
            <a:extLst>
              <a:ext uri="{FF2B5EF4-FFF2-40B4-BE49-F238E27FC236}">
                <a16:creationId xmlns:a16="http://schemas.microsoft.com/office/drawing/2014/main" id="{F8DA6989-69AB-040E-A636-0B15E2646B77}"/>
              </a:ext>
            </a:extLst>
          </p:cNvPr>
          <p:cNvSpPr>
            <a:spLocks noGrp="1"/>
          </p:cNvSpPr>
          <p:nvPr>
            <p:ph idx="1"/>
          </p:nvPr>
        </p:nvSpPr>
        <p:spPr/>
        <p:txBody>
          <a:bodyPr/>
          <a:lstStyle/>
          <a:p>
            <a:r>
              <a:rPr lang="en-US" dirty="0"/>
              <a:t>Single dot (.) − This represents the current directory. </a:t>
            </a:r>
          </a:p>
          <a:p>
            <a:r>
              <a:rPr lang="en-US" dirty="0"/>
              <a:t> Double dot (..) − This represents the parent directory.</a:t>
            </a:r>
            <a:endParaRPr lang="en-IN" dirty="0"/>
          </a:p>
        </p:txBody>
      </p:sp>
    </p:spTree>
    <p:extLst>
      <p:ext uri="{BB962C8B-B14F-4D97-AF65-F5344CB8AC3E}">
        <p14:creationId xmlns:p14="http://schemas.microsoft.com/office/powerpoint/2010/main" val="344022136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AECE9-E384-1BE3-DA87-D65813538C1E}"/>
              </a:ext>
            </a:extLst>
          </p:cNvPr>
          <p:cNvSpPr>
            <a:spLocks noGrp="1"/>
          </p:cNvSpPr>
          <p:nvPr>
            <p:ph type="title"/>
          </p:nvPr>
        </p:nvSpPr>
        <p:spPr/>
        <p:txBody>
          <a:bodyPr/>
          <a:lstStyle/>
          <a:p>
            <a:r>
              <a:rPr lang="en-US" dirty="0"/>
              <a:t>Creating Files</a:t>
            </a:r>
            <a:endParaRPr lang="en-IN" dirty="0"/>
          </a:p>
        </p:txBody>
      </p:sp>
      <p:sp>
        <p:nvSpPr>
          <p:cNvPr id="3" name="Content Placeholder 2">
            <a:extLst>
              <a:ext uri="{FF2B5EF4-FFF2-40B4-BE49-F238E27FC236}">
                <a16:creationId xmlns:a16="http://schemas.microsoft.com/office/drawing/2014/main" id="{FA8E4862-BAEB-2B97-E8C8-57D31FCBF836}"/>
              </a:ext>
            </a:extLst>
          </p:cNvPr>
          <p:cNvSpPr>
            <a:spLocks noGrp="1"/>
          </p:cNvSpPr>
          <p:nvPr>
            <p:ph idx="1"/>
          </p:nvPr>
        </p:nvSpPr>
        <p:spPr/>
        <p:txBody>
          <a:bodyPr/>
          <a:lstStyle/>
          <a:p>
            <a:r>
              <a:rPr lang="en-US" dirty="0"/>
              <a:t>You can use the vi editor to create ordinary files on any Unix system. You simply need to give the following command −</a:t>
            </a:r>
          </a:p>
          <a:p>
            <a:r>
              <a:rPr lang="en-US" dirty="0"/>
              <a:t> $ vi filename</a:t>
            </a:r>
          </a:p>
          <a:p>
            <a:r>
              <a:rPr lang="en-US" dirty="0"/>
              <a:t>The above command will open a file with the given filename. Now, press the key </a:t>
            </a:r>
            <a:r>
              <a:rPr lang="en-US" dirty="0" err="1"/>
              <a:t>i</a:t>
            </a:r>
            <a:r>
              <a:rPr lang="en-US" dirty="0"/>
              <a:t> to come into the edit mode. Once you are in the edit mode, you can start writing your content in the file as in the following program – This is </a:t>
            </a:r>
            <a:r>
              <a:rPr lang="en-US" dirty="0" err="1"/>
              <a:t>unix</a:t>
            </a:r>
            <a:r>
              <a:rPr lang="en-US" dirty="0"/>
              <a:t> file....I created it for the first time.....</a:t>
            </a:r>
            <a:endParaRPr lang="en-IN" dirty="0"/>
          </a:p>
        </p:txBody>
      </p:sp>
    </p:spTree>
    <p:extLst>
      <p:ext uri="{BB962C8B-B14F-4D97-AF65-F5344CB8AC3E}">
        <p14:creationId xmlns:p14="http://schemas.microsoft.com/office/powerpoint/2010/main" val="34246380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8FAFE-C439-B1C8-74B0-19FBB31D45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E607C4-EF3C-F3B8-2644-A9A6B7E24336}"/>
              </a:ext>
            </a:extLst>
          </p:cNvPr>
          <p:cNvSpPr>
            <a:spLocks noGrp="1"/>
          </p:cNvSpPr>
          <p:nvPr>
            <p:ph idx="1"/>
          </p:nvPr>
        </p:nvSpPr>
        <p:spPr/>
        <p:txBody>
          <a:bodyPr/>
          <a:lstStyle/>
          <a:p>
            <a:pPr marL="0" indent="0">
              <a:buNone/>
            </a:pPr>
            <a:r>
              <a:rPr lang="en-US" dirty="0"/>
              <a:t>I'm going to save this content in this file. Unix Once you are done with the program, follow these steps − </a:t>
            </a:r>
          </a:p>
          <a:p>
            <a:pPr marL="0" indent="0">
              <a:buNone/>
            </a:pPr>
            <a:r>
              <a:rPr lang="en-US" dirty="0"/>
              <a:t> Press the key esc to come out of the edit mode. </a:t>
            </a:r>
          </a:p>
          <a:p>
            <a:pPr marL="0" indent="0">
              <a:buNone/>
            </a:pPr>
            <a:r>
              <a:rPr lang="en-US" dirty="0"/>
              <a:t> Press two keys Shift + Z together to come out of the file completely. </a:t>
            </a:r>
          </a:p>
          <a:p>
            <a:pPr marL="0" indent="0">
              <a:buNone/>
            </a:pPr>
            <a:r>
              <a:rPr lang="en-US" dirty="0"/>
              <a:t>You will now have a file created with filename in the current directory. </a:t>
            </a:r>
          </a:p>
          <a:p>
            <a:pPr marL="0" indent="0">
              <a:buNone/>
            </a:pPr>
            <a:r>
              <a:rPr lang="en-US" dirty="0"/>
              <a:t>$ vi filename</a:t>
            </a:r>
          </a:p>
          <a:p>
            <a:pPr marL="0" indent="0">
              <a:buNone/>
            </a:pPr>
            <a:r>
              <a:rPr lang="en-US" dirty="0"/>
              <a:t> $</a:t>
            </a:r>
            <a:endParaRPr lang="en-IN" dirty="0"/>
          </a:p>
        </p:txBody>
      </p:sp>
    </p:spTree>
    <p:extLst>
      <p:ext uri="{BB962C8B-B14F-4D97-AF65-F5344CB8AC3E}">
        <p14:creationId xmlns:p14="http://schemas.microsoft.com/office/powerpoint/2010/main" val="80767246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95CF8-2EBD-CB9E-CFEF-CF02817286C5}"/>
              </a:ext>
            </a:extLst>
          </p:cNvPr>
          <p:cNvSpPr>
            <a:spLocks noGrp="1"/>
          </p:cNvSpPr>
          <p:nvPr>
            <p:ph type="title"/>
          </p:nvPr>
        </p:nvSpPr>
        <p:spPr/>
        <p:txBody>
          <a:bodyPr/>
          <a:lstStyle/>
          <a:p>
            <a:r>
              <a:rPr lang="en-US" dirty="0"/>
              <a:t>Editing Files</a:t>
            </a:r>
            <a:endParaRPr lang="en-IN" dirty="0"/>
          </a:p>
        </p:txBody>
      </p:sp>
      <p:sp>
        <p:nvSpPr>
          <p:cNvPr id="3" name="Content Placeholder 2">
            <a:extLst>
              <a:ext uri="{FF2B5EF4-FFF2-40B4-BE49-F238E27FC236}">
                <a16:creationId xmlns:a16="http://schemas.microsoft.com/office/drawing/2014/main" id="{AFB0C797-5DEF-E4EC-2307-93A97265FAA5}"/>
              </a:ext>
            </a:extLst>
          </p:cNvPr>
          <p:cNvSpPr>
            <a:spLocks noGrp="1"/>
          </p:cNvSpPr>
          <p:nvPr>
            <p:ph idx="1"/>
          </p:nvPr>
        </p:nvSpPr>
        <p:spPr>
          <a:xfrm>
            <a:off x="1362269" y="1950098"/>
            <a:ext cx="9692585" cy="3516247"/>
          </a:xfrm>
        </p:spPr>
        <p:txBody>
          <a:bodyPr>
            <a:normAutofit fontScale="77500" lnSpcReduction="20000"/>
          </a:bodyPr>
          <a:lstStyle/>
          <a:p>
            <a:pPr marL="0" indent="0">
              <a:buNone/>
            </a:pPr>
            <a:r>
              <a:rPr lang="en-US" dirty="0"/>
              <a:t>You can edit an existing file using the vi editor. </a:t>
            </a:r>
          </a:p>
          <a:p>
            <a:pPr marL="0" indent="0">
              <a:buNone/>
            </a:pPr>
            <a:r>
              <a:rPr lang="en-US" dirty="0"/>
              <a:t>We will discuss in short how to open an existing file − </a:t>
            </a:r>
          </a:p>
          <a:p>
            <a:pPr marL="0" indent="0">
              <a:buNone/>
            </a:pPr>
            <a:r>
              <a:rPr lang="en-US" dirty="0"/>
              <a:t>$ vi filename</a:t>
            </a:r>
          </a:p>
          <a:p>
            <a:pPr marL="0" indent="0">
              <a:buNone/>
            </a:pPr>
            <a:r>
              <a:rPr lang="en-US" dirty="0"/>
              <a:t>Once the file is opened, you can come in the edit mode by pressing the key </a:t>
            </a:r>
            <a:r>
              <a:rPr lang="en-US" dirty="0" err="1"/>
              <a:t>i</a:t>
            </a:r>
            <a:r>
              <a:rPr lang="en-US" dirty="0"/>
              <a:t> and then you can proceed by editing the file. If you want to move here and there inside a file, then first you need to come out of the edit mode by pressing the key Esc. After this, you can use the following keys to move inside a file – </a:t>
            </a:r>
          </a:p>
          <a:p>
            <a:pPr marL="0" indent="0">
              <a:buNone/>
            </a:pPr>
            <a:r>
              <a:rPr lang="en-US" dirty="0"/>
              <a:t> l key to move to the right side. </a:t>
            </a:r>
          </a:p>
          <a:p>
            <a:pPr marL="0" indent="0">
              <a:buNone/>
            </a:pPr>
            <a:r>
              <a:rPr lang="en-US" dirty="0"/>
              <a:t> h key to move to the left side. </a:t>
            </a:r>
          </a:p>
          <a:p>
            <a:pPr marL="0" indent="0">
              <a:buNone/>
            </a:pPr>
            <a:r>
              <a:rPr lang="en-US" dirty="0"/>
              <a:t>k key to move upside in the file.</a:t>
            </a:r>
          </a:p>
          <a:p>
            <a:pPr marL="0" indent="0">
              <a:buNone/>
            </a:pPr>
            <a:r>
              <a:rPr lang="en-US" dirty="0"/>
              <a:t> j key to move downside in the file</a:t>
            </a:r>
            <a:endParaRPr lang="en-IN" dirty="0"/>
          </a:p>
        </p:txBody>
      </p:sp>
    </p:spTree>
    <p:extLst>
      <p:ext uri="{BB962C8B-B14F-4D97-AF65-F5344CB8AC3E}">
        <p14:creationId xmlns:p14="http://schemas.microsoft.com/office/powerpoint/2010/main" val="403758107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41137-7027-09DC-1797-972BB5737B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65776BF-143A-952B-8ECC-B2D97A5CA2DD}"/>
              </a:ext>
            </a:extLst>
          </p:cNvPr>
          <p:cNvSpPr>
            <a:spLocks noGrp="1"/>
          </p:cNvSpPr>
          <p:nvPr>
            <p:ph idx="1"/>
          </p:nvPr>
        </p:nvSpPr>
        <p:spPr/>
        <p:txBody>
          <a:bodyPr/>
          <a:lstStyle/>
          <a:p>
            <a:r>
              <a:rPr lang="en-US" dirty="0"/>
              <a:t>So using the above keys, you can position your cursor wherever you want to edit. Once you are positioned, then you can use the </a:t>
            </a:r>
            <a:r>
              <a:rPr lang="en-US" dirty="0" err="1"/>
              <a:t>i</a:t>
            </a:r>
            <a:r>
              <a:rPr lang="en-US" dirty="0"/>
              <a:t> key to come in the edit mode. Once you are done with the editing in your file, </a:t>
            </a:r>
          </a:p>
          <a:p>
            <a:r>
              <a:rPr lang="en-US" dirty="0"/>
              <a:t>press Esc and finally two keys Shift + ZZ together to come out of the file completely</a:t>
            </a:r>
            <a:endParaRPr lang="en-IN" dirty="0"/>
          </a:p>
        </p:txBody>
      </p:sp>
    </p:spTree>
    <p:extLst>
      <p:ext uri="{BB962C8B-B14F-4D97-AF65-F5344CB8AC3E}">
        <p14:creationId xmlns:p14="http://schemas.microsoft.com/office/powerpoint/2010/main" val="340974626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E563D-B246-D040-690B-37B059F594A8}"/>
              </a:ext>
            </a:extLst>
          </p:cNvPr>
          <p:cNvSpPr>
            <a:spLocks noGrp="1"/>
          </p:cNvSpPr>
          <p:nvPr>
            <p:ph type="title"/>
          </p:nvPr>
        </p:nvSpPr>
        <p:spPr/>
        <p:txBody>
          <a:bodyPr/>
          <a:lstStyle/>
          <a:p>
            <a:r>
              <a:rPr lang="en-US" dirty="0"/>
              <a:t>Display Content of a File</a:t>
            </a:r>
            <a:endParaRPr lang="en-IN" dirty="0"/>
          </a:p>
        </p:txBody>
      </p:sp>
      <p:sp>
        <p:nvSpPr>
          <p:cNvPr id="3" name="Content Placeholder 2">
            <a:extLst>
              <a:ext uri="{FF2B5EF4-FFF2-40B4-BE49-F238E27FC236}">
                <a16:creationId xmlns:a16="http://schemas.microsoft.com/office/drawing/2014/main" id="{24EFED91-F516-B1A7-143E-C64A16DCF838}"/>
              </a:ext>
            </a:extLst>
          </p:cNvPr>
          <p:cNvSpPr>
            <a:spLocks noGrp="1"/>
          </p:cNvSpPr>
          <p:nvPr>
            <p:ph idx="1"/>
          </p:nvPr>
        </p:nvSpPr>
        <p:spPr/>
        <p:txBody>
          <a:bodyPr>
            <a:normAutofit fontScale="85000" lnSpcReduction="10000"/>
          </a:bodyPr>
          <a:lstStyle/>
          <a:p>
            <a:r>
              <a:rPr lang="en-US" dirty="0"/>
              <a:t>You can use the cat command to see the content of a file. Following is a simple example to see the content of the above created file </a:t>
            </a:r>
          </a:p>
          <a:p>
            <a:r>
              <a:rPr lang="en-US" dirty="0"/>
              <a:t>− $ cat filename This is </a:t>
            </a:r>
            <a:r>
              <a:rPr lang="en-US" dirty="0" err="1"/>
              <a:t>unix</a:t>
            </a:r>
            <a:r>
              <a:rPr lang="en-US" dirty="0"/>
              <a:t> file....I created it for the first time..... I'm going to save this content in this file.</a:t>
            </a:r>
          </a:p>
          <a:p>
            <a:r>
              <a:rPr lang="en-US" dirty="0"/>
              <a:t>You can display the line numbers by using the -b option along with the cat command as follows – </a:t>
            </a:r>
            <a:endParaRPr lang="en-US" dirty="0" smtClean="0"/>
          </a:p>
          <a:p>
            <a:r>
              <a:rPr lang="en-US" dirty="0" smtClean="0"/>
              <a:t>$ </a:t>
            </a:r>
            <a:r>
              <a:rPr lang="en-US" dirty="0"/>
              <a:t>cat -b filename </a:t>
            </a:r>
          </a:p>
          <a:p>
            <a:r>
              <a:rPr lang="en-US" dirty="0"/>
              <a:t>1 This is </a:t>
            </a:r>
            <a:r>
              <a:rPr lang="en-US" dirty="0" err="1"/>
              <a:t>unix</a:t>
            </a:r>
            <a:r>
              <a:rPr lang="en-US" dirty="0"/>
              <a:t> file....I created it for the first time.....</a:t>
            </a:r>
          </a:p>
          <a:p>
            <a:r>
              <a:rPr lang="en-US" dirty="0"/>
              <a:t> 2 I'm going to save this content in this file. </a:t>
            </a:r>
          </a:p>
          <a:p>
            <a:r>
              <a:rPr lang="en-US" dirty="0"/>
              <a:t>$</a:t>
            </a:r>
            <a:endParaRPr lang="en-IN" dirty="0"/>
          </a:p>
        </p:txBody>
      </p:sp>
    </p:spTree>
    <p:extLst>
      <p:ext uri="{BB962C8B-B14F-4D97-AF65-F5344CB8AC3E}">
        <p14:creationId xmlns:p14="http://schemas.microsoft.com/office/powerpoint/2010/main" val="328631020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C204-322B-60D8-BB31-E0F354748831}"/>
              </a:ext>
            </a:extLst>
          </p:cNvPr>
          <p:cNvSpPr>
            <a:spLocks noGrp="1"/>
          </p:cNvSpPr>
          <p:nvPr>
            <p:ph type="title"/>
          </p:nvPr>
        </p:nvSpPr>
        <p:spPr>
          <a:xfrm>
            <a:off x="1451579" y="804519"/>
            <a:ext cx="9603275" cy="445783"/>
          </a:xfrm>
        </p:spPr>
        <p:txBody>
          <a:bodyPr>
            <a:normAutofit fontScale="90000"/>
          </a:bodyPr>
          <a:lstStyle/>
          <a:p>
            <a:r>
              <a:rPr lang="en-US" dirty="0"/>
              <a:t>Counting Words in a File</a:t>
            </a:r>
            <a:endParaRPr lang="en-IN" dirty="0"/>
          </a:p>
        </p:txBody>
      </p:sp>
      <p:sp>
        <p:nvSpPr>
          <p:cNvPr id="3" name="Content Placeholder 2">
            <a:extLst>
              <a:ext uri="{FF2B5EF4-FFF2-40B4-BE49-F238E27FC236}">
                <a16:creationId xmlns:a16="http://schemas.microsoft.com/office/drawing/2014/main" id="{0BD1B74F-0E12-B646-E45E-7A2FE9F8B701}"/>
              </a:ext>
            </a:extLst>
          </p:cNvPr>
          <p:cNvSpPr>
            <a:spLocks noGrp="1"/>
          </p:cNvSpPr>
          <p:nvPr>
            <p:ph idx="1"/>
          </p:nvPr>
        </p:nvSpPr>
        <p:spPr>
          <a:xfrm>
            <a:off x="1334279" y="1250302"/>
            <a:ext cx="9720576" cy="4216043"/>
          </a:xfrm>
        </p:spPr>
        <p:txBody>
          <a:bodyPr>
            <a:normAutofit fontScale="85000" lnSpcReduction="20000"/>
          </a:bodyPr>
          <a:lstStyle/>
          <a:p>
            <a:r>
              <a:rPr lang="en-US" dirty="0"/>
              <a:t>You can use the </a:t>
            </a:r>
            <a:r>
              <a:rPr lang="en-US" dirty="0" err="1"/>
              <a:t>wc</a:t>
            </a:r>
            <a:r>
              <a:rPr lang="en-US" dirty="0"/>
              <a:t> command to get a count of the total number of lines, words, and characters contained in a file. </a:t>
            </a:r>
          </a:p>
          <a:p>
            <a:r>
              <a:rPr lang="en-US" dirty="0"/>
              <a:t>Following is a simple example to see the information about the file created above −</a:t>
            </a:r>
          </a:p>
          <a:p>
            <a:r>
              <a:rPr lang="en-US" dirty="0"/>
              <a:t> $ </a:t>
            </a:r>
            <a:r>
              <a:rPr lang="en-US" dirty="0" err="1"/>
              <a:t>wc</a:t>
            </a:r>
            <a:r>
              <a:rPr lang="en-US" dirty="0"/>
              <a:t> filename </a:t>
            </a:r>
          </a:p>
          <a:p>
            <a:r>
              <a:rPr lang="en-US" dirty="0"/>
              <a:t>2 19 103 filename</a:t>
            </a:r>
          </a:p>
          <a:p>
            <a:r>
              <a:rPr lang="en-US" dirty="0"/>
              <a:t> $</a:t>
            </a:r>
          </a:p>
          <a:p>
            <a:r>
              <a:rPr lang="en-US" dirty="0"/>
              <a:t>Here is the detail of all the four columns −</a:t>
            </a:r>
          </a:p>
          <a:p>
            <a:r>
              <a:rPr lang="en-US" dirty="0"/>
              <a:t>  First Column: Represents the total number of lines in the file. </a:t>
            </a:r>
          </a:p>
          <a:p>
            <a:r>
              <a:rPr lang="en-US" dirty="0"/>
              <a:t> Second Column: Represents the total number of words in the file. </a:t>
            </a:r>
          </a:p>
          <a:p>
            <a:r>
              <a:rPr lang="en-US" dirty="0"/>
              <a:t> Third Column: Represents the total number of bytes in the file. This is the actual size of the file. </a:t>
            </a:r>
          </a:p>
          <a:p>
            <a:r>
              <a:rPr lang="en-US" dirty="0"/>
              <a:t> Fourth Column: Represents the file name.</a:t>
            </a:r>
            <a:endParaRPr lang="en-IN" dirty="0"/>
          </a:p>
        </p:txBody>
      </p:sp>
    </p:spTree>
    <p:extLst>
      <p:ext uri="{BB962C8B-B14F-4D97-AF65-F5344CB8AC3E}">
        <p14:creationId xmlns:p14="http://schemas.microsoft.com/office/powerpoint/2010/main" val="28481578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076E-7A56-6F1D-7850-9DB501A567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8E09CD-DD66-0E30-4E9D-9C274CB2281F}"/>
              </a:ext>
            </a:extLst>
          </p:cNvPr>
          <p:cNvSpPr>
            <a:spLocks noGrp="1"/>
          </p:cNvSpPr>
          <p:nvPr>
            <p:ph idx="1"/>
          </p:nvPr>
        </p:nvSpPr>
        <p:spPr/>
        <p:txBody>
          <a:bodyPr/>
          <a:lstStyle/>
          <a:p>
            <a:r>
              <a:rPr lang="en-US" dirty="0"/>
              <a:t>You can give multiple files and get information about those files at a time.</a:t>
            </a:r>
          </a:p>
          <a:p>
            <a:r>
              <a:rPr lang="en-US" dirty="0"/>
              <a:t> Following is simple syntax −</a:t>
            </a:r>
          </a:p>
          <a:p>
            <a:r>
              <a:rPr lang="en-US" dirty="0"/>
              <a:t> </a:t>
            </a:r>
            <a:r>
              <a:rPr lang="en-US" b="1" dirty="0"/>
              <a:t>$ </a:t>
            </a:r>
            <a:r>
              <a:rPr lang="en-US" b="1" dirty="0" err="1"/>
              <a:t>wc</a:t>
            </a:r>
            <a:r>
              <a:rPr lang="en-US" b="1" dirty="0"/>
              <a:t> filename1 filename2 filename3</a:t>
            </a:r>
          </a:p>
          <a:p>
            <a:r>
              <a:rPr lang="en-US" dirty="0"/>
              <a:t>Copying Files To make a copy of a file use the cp command. </a:t>
            </a:r>
          </a:p>
          <a:p>
            <a:r>
              <a:rPr lang="en-US" dirty="0"/>
              <a:t>The basic syntax of the command is − </a:t>
            </a:r>
          </a:p>
          <a:p>
            <a:r>
              <a:rPr lang="en-US" b="1" dirty="0"/>
              <a:t>$ cp </a:t>
            </a:r>
            <a:r>
              <a:rPr lang="en-US" b="1" dirty="0" err="1"/>
              <a:t>source_file</a:t>
            </a:r>
            <a:r>
              <a:rPr lang="en-US" b="1" dirty="0"/>
              <a:t> </a:t>
            </a:r>
            <a:r>
              <a:rPr lang="en-US" b="1" dirty="0" err="1"/>
              <a:t>destination_file</a:t>
            </a:r>
            <a:endParaRPr lang="en-IN" b="1" dirty="0"/>
          </a:p>
        </p:txBody>
      </p:sp>
    </p:spTree>
    <p:extLst>
      <p:ext uri="{BB962C8B-B14F-4D97-AF65-F5344CB8AC3E}">
        <p14:creationId xmlns:p14="http://schemas.microsoft.com/office/powerpoint/2010/main" val="255375009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31A40-40CE-80DA-F9FD-8D1F168C1A61}"/>
              </a:ext>
            </a:extLst>
          </p:cNvPr>
          <p:cNvSpPr>
            <a:spLocks noGrp="1"/>
          </p:cNvSpPr>
          <p:nvPr>
            <p:ph type="title"/>
          </p:nvPr>
        </p:nvSpPr>
        <p:spPr/>
        <p:txBody>
          <a:bodyPr/>
          <a:lstStyle/>
          <a:p>
            <a:r>
              <a:rPr lang="en-IN" dirty="0"/>
              <a:t>Cp and mv commands </a:t>
            </a:r>
          </a:p>
        </p:txBody>
      </p:sp>
      <p:sp>
        <p:nvSpPr>
          <p:cNvPr id="3" name="Content Placeholder 2">
            <a:extLst>
              <a:ext uri="{FF2B5EF4-FFF2-40B4-BE49-F238E27FC236}">
                <a16:creationId xmlns:a16="http://schemas.microsoft.com/office/drawing/2014/main" id="{FCADA54A-6FFA-7063-3944-9CD82652A37B}"/>
              </a:ext>
            </a:extLst>
          </p:cNvPr>
          <p:cNvSpPr>
            <a:spLocks noGrp="1"/>
          </p:cNvSpPr>
          <p:nvPr>
            <p:ph idx="1"/>
          </p:nvPr>
        </p:nvSpPr>
        <p:spPr/>
        <p:txBody>
          <a:bodyPr/>
          <a:lstStyle/>
          <a:p>
            <a:r>
              <a:rPr lang="en-US" dirty="0"/>
              <a:t>Following is the example to create a copy of the existing file filename. Unix </a:t>
            </a:r>
          </a:p>
          <a:p>
            <a:r>
              <a:rPr lang="en-US" dirty="0"/>
              <a:t>$ cp filename </a:t>
            </a:r>
            <a:r>
              <a:rPr lang="en-US" dirty="0" err="1"/>
              <a:t>copyfile</a:t>
            </a:r>
            <a:r>
              <a:rPr lang="en-US" dirty="0"/>
              <a:t> </a:t>
            </a:r>
          </a:p>
          <a:p>
            <a:r>
              <a:rPr lang="en-US" dirty="0"/>
              <a:t>$ </a:t>
            </a:r>
          </a:p>
          <a:p>
            <a:r>
              <a:rPr lang="en-US" dirty="0"/>
              <a:t>You will now find one more file </a:t>
            </a:r>
            <a:r>
              <a:rPr lang="en-US" dirty="0" err="1"/>
              <a:t>copyfile</a:t>
            </a:r>
            <a:r>
              <a:rPr lang="en-US" dirty="0"/>
              <a:t> in your current directory. </a:t>
            </a:r>
          </a:p>
          <a:p>
            <a:r>
              <a:rPr lang="en-US" dirty="0"/>
              <a:t>This file will exactly be the same as the original file filename.</a:t>
            </a:r>
            <a:endParaRPr lang="en-IN" dirty="0"/>
          </a:p>
        </p:txBody>
      </p:sp>
    </p:spTree>
    <p:extLst>
      <p:ext uri="{BB962C8B-B14F-4D97-AF65-F5344CB8AC3E}">
        <p14:creationId xmlns:p14="http://schemas.microsoft.com/office/powerpoint/2010/main" val="278631922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AC7EA-BCB2-180F-93EE-1267241B4C6A}"/>
              </a:ext>
            </a:extLst>
          </p:cNvPr>
          <p:cNvSpPr>
            <a:spLocks noGrp="1"/>
          </p:cNvSpPr>
          <p:nvPr>
            <p:ph type="title"/>
          </p:nvPr>
        </p:nvSpPr>
        <p:spPr/>
        <p:txBody>
          <a:bodyPr/>
          <a:lstStyle/>
          <a:p>
            <a:r>
              <a:rPr lang="en-IN" dirty="0"/>
              <a:t>Unix </a:t>
            </a:r>
            <a:r>
              <a:rPr lang="en-IN" dirty="0" err="1"/>
              <a:t>os</a:t>
            </a:r>
            <a:endParaRPr lang="en-IN" dirty="0"/>
          </a:p>
        </p:txBody>
      </p:sp>
      <p:sp>
        <p:nvSpPr>
          <p:cNvPr id="3" name="Content Placeholder 2">
            <a:extLst>
              <a:ext uri="{FF2B5EF4-FFF2-40B4-BE49-F238E27FC236}">
                <a16:creationId xmlns:a16="http://schemas.microsoft.com/office/drawing/2014/main" id="{3BE5CB92-9903-6207-8B83-9E601DBF83A1}"/>
              </a:ext>
            </a:extLst>
          </p:cNvPr>
          <p:cNvSpPr>
            <a:spLocks noGrp="1"/>
          </p:cNvSpPr>
          <p:nvPr>
            <p:ph idx="1"/>
          </p:nvPr>
        </p:nvSpPr>
        <p:spPr>
          <a:xfrm>
            <a:off x="1451579" y="1853754"/>
            <a:ext cx="9603275" cy="3612591"/>
          </a:xfrm>
        </p:spPr>
        <p:txBody>
          <a:bodyPr>
            <a:norm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The Unix operating system is a set of programs that act as a link between the computer and the user.</a:t>
            </a:r>
          </a:p>
          <a:p>
            <a:pPr algn="just"/>
            <a:r>
              <a:rPr lang="en-US" b="0" i="0" dirty="0">
                <a:solidFill>
                  <a:srgbClr val="000000"/>
                </a:solidFill>
                <a:effectLst/>
                <a:latin typeface="Times New Roman" panose="02020603050405020304" pitchFamily="18" charset="0"/>
                <a:cs typeface="Times New Roman" panose="02020603050405020304" pitchFamily="18" charset="0"/>
              </a:rPr>
              <a:t>The computer programs that allocate the system resources and coordinate all the details of the computer's internals is called the </a:t>
            </a:r>
            <a:r>
              <a:rPr lang="en-US" b="1" i="0" dirty="0">
                <a:solidFill>
                  <a:srgbClr val="000000"/>
                </a:solidFill>
                <a:effectLst/>
                <a:latin typeface="Times New Roman" panose="02020603050405020304" pitchFamily="18" charset="0"/>
                <a:cs typeface="Times New Roman" panose="02020603050405020304" pitchFamily="18" charset="0"/>
              </a:rPr>
              <a:t>operating system</a:t>
            </a:r>
            <a:r>
              <a:rPr lang="en-US" b="0" i="0" dirty="0">
                <a:solidFill>
                  <a:srgbClr val="000000"/>
                </a:solidFill>
                <a:effectLst/>
                <a:latin typeface="Times New Roman" panose="02020603050405020304" pitchFamily="18" charset="0"/>
                <a:cs typeface="Times New Roman" panose="02020603050405020304" pitchFamily="18" charset="0"/>
              </a:rPr>
              <a:t> or the </a:t>
            </a:r>
            <a:r>
              <a:rPr lang="en-US" b="1" i="0" dirty="0">
                <a:solidFill>
                  <a:srgbClr val="000000"/>
                </a:solidFill>
                <a:effectLst/>
                <a:latin typeface="Times New Roman" panose="02020603050405020304" pitchFamily="18" charset="0"/>
                <a:cs typeface="Times New Roman" panose="02020603050405020304" pitchFamily="18" charset="0"/>
              </a:rPr>
              <a:t>kernel</a:t>
            </a:r>
            <a:r>
              <a:rPr lang="en-US" b="0" i="0" dirty="0">
                <a:solidFill>
                  <a:srgbClr val="000000"/>
                </a:solidFill>
                <a:effectLst/>
                <a:latin typeface="Times New Roman" panose="02020603050405020304" pitchFamily="18" charset="0"/>
                <a:cs typeface="Times New Roman" panose="02020603050405020304" pitchFamily="18" charset="0"/>
              </a:rPr>
              <a:t>.</a:t>
            </a:r>
          </a:p>
          <a:p>
            <a:pPr algn="just"/>
            <a:r>
              <a:rPr lang="en-US" b="0" i="0" dirty="0">
                <a:solidFill>
                  <a:srgbClr val="000000"/>
                </a:solidFill>
                <a:effectLst/>
                <a:latin typeface="Times New Roman" panose="02020603050405020304" pitchFamily="18" charset="0"/>
                <a:cs typeface="Times New Roman" panose="02020603050405020304" pitchFamily="18" charset="0"/>
              </a:rPr>
              <a:t>Users communicate with the kernel through a program known as the </a:t>
            </a:r>
            <a:r>
              <a:rPr lang="en-US" b="1" i="0" dirty="0">
                <a:solidFill>
                  <a:srgbClr val="000000"/>
                </a:solidFill>
                <a:effectLst/>
                <a:latin typeface="Times New Roman" panose="02020603050405020304" pitchFamily="18" charset="0"/>
                <a:cs typeface="Times New Roman" panose="02020603050405020304" pitchFamily="18" charset="0"/>
              </a:rPr>
              <a:t>shell</a:t>
            </a:r>
            <a:r>
              <a:rPr lang="en-US" b="0" i="0" dirty="0">
                <a:solidFill>
                  <a:srgbClr val="000000"/>
                </a:solidFill>
                <a:effectLst/>
                <a:latin typeface="Times New Roman" panose="02020603050405020304" pitchFamily="18" charset="0"/>
                <a:cs typeface="Times New Roman" panose="02020603050405020304" pitchFamily="18" charset="0"/>
              </a:rPr>
              <a:t>. The shell is a command line interpreter; it translates commands entered by the user and converts them into a language that is understood by the kernel.</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366649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E874-4258-4CC3-5321-75A88632D187}"/>
              </a:ext>
            </a:extLst>
          </p:cNvPr>
          <p:cNvSpPr>
            <a:spLocks noGrp="1"/>
          </p:cNvSpPr>
          <p:nvPr>
            <p:ph type="title"/>
          </p:nvPr>
        </p:nvSpPr>
        <p:spPr/>
        <p:txBody>
          <a:bodyPr/>
          <a:lstStyle/>
          <a:p>
            <a:r>
              <a:rPr lang="en-US" dirty="0"/>
              <a:t>Renaming Files(mv commands)</a:t>
            </a:r>
            <a:endParaRPr lang="en-IN" dirty="0"/>
          </a:p>
        </p:txBody>
      </p:sp>
      <p:sp>
        <p:nvSpPr>
          <p:cNvPr id="3" name="Content Placeholder 2">
            <a:extLst>
              <a:ext uri="{FF2B5EF4-FFF2-40B4-BE49-F238E27FC236}">
                <a16:creationId xmlns:a16="http://schemas.microsoft.com/office/drawing/2014/main" id="{4EF6EA5A-65C2-DB00-B787-BC1F4CBB3145}"/>
              </a:ext>
            </a:extLst>
          </p:cNvPr>
          <p:cNvSpPr>
            <a:spLocks noGrp="1"/>
          </p:cNvSpPr>
          <p:nvPr>
            <p:ph idx="1"/>
          </p:nvPr>
        </p:nvSpPr>
        <p:spPr>
          <a:xfrm>
            <a:off x="1451579" y="2015732"/>
            <a:ext cx="9603275" cy="3769248"/>
          </a:xfrm>
        </p:spPr>
        <p:txBody>
          <a:bodyPr>
            <a:noAutofit/>
          </a:bodyPr>
          <a:lstStyle/>
          <a:p>
            <a:r>
              <a:rPr lang="en-US" dirty="0">
                <a:latin typeface="Times New Roman" panose="02020603050405020304" pitchFamily="18" charset="0"/>
                <a:cs typeface="Times New Roman" panose="02020603050405020304" pitchFamily="18" charset="0"/>
              </a:rPr>
              <a:t>To change the name of a file, use the mv command.</a:t>
            </a:r>
          </a:p>
          <a:p>
            <a:r>
              <a:rPr lang="en-US" dirty="0">
                <a:latin typeface="Times New Roman" panose="02020603050405020304" pitchFamily="18" charset="0"/>
                <a:cs typeface="Times New Roman" panose="02020603050405020304" pitchFamily="18" charset="0"/>
              </a:rPr>
              <a:t> Following is the basic syntax −</a:t>
            </a:r>
          </a:p>
          <a:p>
            <a:r>
              <a:rPr lang="en-US" dirty="0">
                <a:latin typeface="Times New Roman" panose="02020603050405020304" pitchFamily="18" charset="0"/>
                <a:cs typeface="Times New Roman" panose="02020603050405020304" pitchFamily="18" charset="0"/>
              </a:rPr>
              <a:t> $ mv </a:t>
            </a:r>
            <a:r>
              <a:rPr lang="en-US" dirty="0" err="1">
                <a:latin typeface="Times New Roman" panose="02020603050405020304" pitchFamily="18" charset="0"/>
                <a:cs typeface="Times New Roman" panose="02020603050405020304" pitchFamily="18" charset="0"/>
              </a:rPr>
              <a:t>old_file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new_file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The following program will rename the existing file filename to </a:t>
            </a:r>
            <a:r>
              <a:rPr lang="en-US" dirty="0" err="1">
                <a:latin typeface="Times New Roman" panose="02020603050405020304" pitchFamily="18" charset="0"/>
                <a:cs typeface="Times New Roman" panose="02020603050405020304" pitchFamily="18" charset="0"/>
              </a:rPr>
              <a:t>newfile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mv filename </a:t>
            </a:r>
            <a:r>
              <a:rPr lang="en-US" dirty="0" err="1">
                <a:latin typeface="Times New Roman" panose="02020603050405020304" pitchFamily="18" charset="0"/>
                <a:cs typeface="Times New Roman" panose="02020603050405020304" pitchFamily="18" charset="0"/>
              </a:rPr>
              <a:t>newfile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The mv command will move the existing file completely into the new file. In this case, you will find only </a:t>
            </a:r>
            <a:r>
              <a:rPr lang="en-US" dirty="0" err="1">
                <a:latin typeface="Times New Roman" panose="02020603050405020304" pitchFamily="18" charset="0"/>
                <a:cs typeface="Times New Roman" panose="02020603050405020304" pitchFamily="18" charset="0"/>
              </a:rPr>
              <a:t>newfile</a:t>
            </a:r>
            <a:r>
              <a:rPr lang="en-US" dirty="0">
                <a:latin typeface="Times New Roman" panose="02020603050405020304" pitchFamily="18" charset="0"/>
                <a:cs typeface="Times New Roman" panose="02020603050405020304" pitchFamily="18" charset="0"/>
              </a:rPr>
              <a:t> in your current directory.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951021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556B-41BC-9146-4D86-73CD01EFF937}"/>
              </a:ext>
            </a:extLst>
          </p:cNvPr>
          <p:cNvSpPr>
            <a:spLocks noGrp="1"/>
          </p:cNvSpPr>
          <p:nvPr>
            <p:ph type="title"/>
          </p:nvPr>
        </p:nvSpPr>
        <p:spPr>
          <a:xfrm>
            <a:off x="1451579" y="804520"/>
            <a:ext cx="9603275" cy="669718"/>
          </a:xfrm>
        </p:spPr>
        <p:txBody>
          <a:bodyPr/>
          <a:lstStyle/>
          <a:p>
            <a:r>
              <a:rPr lang="en-IN" dirty="0"/>
              <a:t>Deleting file </a:t>
            </a:r>
          </a:p>
        </p:txBody>
      </p:sp>
      <p:sp>
        <p:nvSpPr>
          <p:cNvPr id="3" name="Content Placeholder 2">
            <a:extLst>
              <a:ext uri="{FF2B5EF4-FFF2-40B4-BE49-F238E27FC236}">
                <a16:creationId xmlns:a16="http://schemas.microsoft.com/office/drawing/2014/main" id="{5FC6B12F-D5D0-408B-65DC-604E4A11BD3E}"/>
              </a:ext>
            </a:extLst>
          </p:cNvPr>
          <p:cNvSpPr>
            <a:spLocks noGrp="1"/>
          </p:cNvSpPr>
          <p:nvPr>
            <p:ph idx="1"/>
          </p:nvPr>
        </p:nvSpPr>
        <p:spPr>
          <a:xfrm>
            <a:off x="1137147" y="1399592"/>
            <a:ext cx="9917708" cy="4404049"/>
          </a:xfrm>
        </p:spPr>
        <p:txBody>
          <a:bodyPr>
            <a:normAutofit fontScale="92500" lnSpcReduction="10000"/>
          </a:bodyPr>
          <a:lstStyle/>
          <a:p>
            <a:r>
              <a:rPr lang="en-US" dirty="0"/>
              <a:t>Deleting Files To delete an existing file, use the rm command. </a:t>
            </a:r>
          </a:p>
          <a:p>
            <a:r>
              <a:rPr lang="en-US" dirty="0"/>
              <a:t>Following is the basic syntax −</a:t>
            </a:r>
          </a:p>
          <a:p>
            <a:r>
              <a:rPr lang="en-US" dirty="0"/>
              <a:t> $ rm filename </a:t>
            </a:r>
          </a:p>
          <a:p>
            <a:r>
              <a:rPr lang="en-US" b="1" dirty="0"/>
              <a:t>Caution: A file may contain useful information. It is always recommended to be careful while using this Delete command</a:t>
            </a:r>
            <a:r>
              <a:rPr lang="en-US" dirty="0"/>
              <a:t>. </a:t>
            </a:r>
          </a:p>
          <a:p>
            <a:r>
              <a:rPr lang="en-US" b="1" dirty="0"/>
              <a:t>It is better to use the -</a:t>
            </a:r>
            <a:r>
              <a:rPr lang="en-US" b="1" dirty="0" err="1"/>
              <a:t>i</a:t>
            </a:r>
            <a:r>
              <a:rPr lang="en-US" b="1" dirty="0"/>
              <a:t> option along with rm command. </a:t>
            </a:r>
          </a:p>
          <a:p>
            <a:r>
              <a:rPr lang="en-US" dirty="0"/>
              <a:t>Following is the example which shows how to completely remove the existing file filename. $ rm filename $ You can remove multiple files at a time with the command given below – </a:t>
            </a:r>
          </a:p>
          <a:p>
            <a:r>
              <a:rPr lang="en-US" dirty="0"/>
              <a:t>$ rm filename1 filename2 filename3</a:t>
            </a:r>
          </a:p>
          <a:p>
            <a:r>
              <a:rPr lang="en-US" dirty="0"/>
              <a:t> $</a:t>
            </a:r>
            <a:endParaRPr lang="en-IN" dirty="0"/>
          </a:p>
        </p:txBody>
      </p:sp>
    </p:spTree>
    <p:extLst>
      <p:ext uri="{BB962C8B-B14F-4D97-AF65-F5344CB8AC3E}">
        <p14:creationId xmlns:p14="http://schemas.microsoft.com/office/powerpoint/2010/main" val="39879165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CF19-85EB-06B1-768B-B716732F2D50}"/>
              </a:ext>
            </a:extLst>
          </p:cNvPr>
          <p:cNvSpPr>
            <a:spLocks noGrp="1"/>
          </p:cNvSpPr>
          <p:nvPr>
            <p:ph type="title"/>
          </p:nvPr>
        </p:nvSpPr>
        <p:spPr>
          <a:xfrm>
            <a:off x="1451579" y="804520"/>
            <a:ext cx="9603275" cy="697710"/>
          </a:xfrm>
        </p:spPr>
        <p:txBody>
          <a:bodyPr/>
          <a:lstStyle/>
          <a:p>
            <a:r>
              <a:rPr lang="en-US" dirty="0"/>
              <a:t>Standard Unix Streams</a:t>
            </a:r>
            <a:endParaRPr lang="en-IN" dirty="0"/>
          </a:p>
        </p:txBody>
      </p:sp>
      <p:sp>
        <p:nvSpPr>
          <p:cNvPr id="3" name="Content Placeholder 2">
            <a:extLst>
              <a:ext uri="{FF2B5EF4-FFF2-40B4-BE49-F238E27FC236}">
                <a16:creationId xmlns:a16="http://schemas.microsoft.com/office/drawing/2014/main" id="{42DBCCE7-21DD-BC01-4ABD-335283BD082F}"/>
              </a:ext>
            </a:extLst>
          </p:cNvPr>
          <p:cNvSpPr>
            <a:spLocks noGrp="1"/>
          </p:cNvSpPr>
          <p:nvPr>
            <p:ph idx="1"/>
          </p:nvPr>
        </p:nvSpPr>
        <p:spPr>
          <a:xfrm>
            <a:off x="1451579" y="1352940"/>
            <a:ext cx="9603275" cy="4113406"/>
          </a:xfrm>
        </p:spPr>
        <p:txBody>
          <a:bodyPr>
            <a:normAutofit fontScale="92500"/>
          </a:bodyPr>
          <a:lstStyle/>
          <a:p>
            <a:r>
              <a:rPr lang="en-US" dirty="0"/>
              <a:t>Unix Under normal circumstances, every Unix program has three streams (files) opened for it when it starts up −  </a:t>
            </a:r>
          </a:p>
          <a:p>
            <a:r>
              <a:rPr lang="en-US" dirty="0"/>
              <a:t>stdin − This is referred to as the standard input and the associated file descriptor is 0. This is also represented as STDIN. The Unix program will read the default input from STDIN.  </a:t>
            </a:r>
          </a:p>
          <a:p>
            <a:r>
              <a:rPr lang="en-US" dirty="0" err="1"/>
              <a:t>stdout</a:t>
            </a:r>
            <a:r>
              <a:rPr lang="en-US" dirty="0"/>
              <a:t> − This is referred to as the standard output and the associated file descriptor is 1. This is also represented as STDOUT. </a:t>
            </a:r>
          </a:p>
          <a:p>
            <a:r>
              <a:rPr lang="en-US" dirty="0"/>
              <a:t>The Unix program will write the default output at STDOUT </a:t>
            </a:r>
          </a:p>
          <a:p>
            <a:r>
              <a:rPr lang="en-US" dirty="0"/>
              <a:t> stderr − This is referred to as the standard error and the associated file descriptor is 2. This is also represented as STDERR. The Unix program will write all the error messages at STDERR.</a:t>
            </a:r>
            <a:endParaRPr lang="en-IN" dirty="0"/>
          </a:p>
        </p:txBody>
      </p:sp>
    </p:spTree>
    <p:extLst>
      <p:ext uri="{BB962C8B-B14F-4D97-AF65-F5344CB8AC3E}">
        <p14:creationId xmlns:p14="http://schemas.microsoft.com/office/powerpoint/2010/main" val="353883923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8963F-1967-B3E6-1BE7-B304CE5FBC28}"/>
              </a:ext>
            </a:extLst>
          </p:cNvPr>
          <p:cNvSpPr>
            <a:spLocks noGrp="1"/>
          </p:cNvSpPr>
          <p:nvPr>
            <p:ph type="title"/>
          </p:nvPr>
        </p:nvSpPr>
        <p:spPr/>
        <p:txBody>
          <a:bodyPr/>
          <a:lstStyle/>
          <a:p>
            <a:r>
              <a:rPr lang="fr-FR" dirty="0"/>
              <a:t>Unix — File Permission / Access Modes</a:t>
            </a:r>
            <a:endParaRPr lang="en-IN" dirty="0"/>
          </a:p>
        </p:txBody>
      </p:sp>
      <p:sp>
        <p:nvSpPr>
          <p:cNvPr id="3" name="Content Placeholder 2">
            <a:extLst>
              <a:ext uri="{FF2B5EF4-FFF2-40B4-BE49-F238E27FC236}">
                <a16:creationId xmlns:a16="http://schemas.microsoft.com/office/drawing/2014/main" id="{75741DE5-EBDA-E472-387C-FAA754A8A764}"/>
              </a:ext>
            </a:extLst>
          </p:cNvPr>
          <p:cNvSpPr>
            <a:spLocks noGrp="1"/>
          </p:cNvSpPr>
          <p:nvPr>
            <p:ph idx="1"/>
          </p:nvPr>
        </p:nvSpPr>
        <p:spPr/>
        <p:txBody>
          <a:bodyPr/>
          <a:lstStyle/>
          <a:p>
            <a:r>
              <a:rPr lang="en-US" dirty="0"/>
              <a:t>Every file in Unix has the following attributes – </a:t>
            </a:r>
          </a:p>
          <a:p>
            <a:r>
              <a:rPr lang="en-US" dirty="0"/>
              <a:t> Owner permissions − The owner's permissions determine what actions the owner of the file can perform on the file. </a:t>
            </a:r>
          </a:p>
          <a:p>
            <a:r>
              <a:rPr lang="en-US" dirty="0"/>
              <a:t> Group permissions − The group's permissions determine what actions a user, who is a member of the group that a file belongs to, can perform on the file. </a:t>
            </a:r>
          </a:p>
          <a:p>
            <a:r>
              <a:rPr lang="en-US" dirty="0"/>
              <a:t> Other (world) permissions − The permissions for others indicate what action all other users can perform on the file.</a:t>
            </a:r>
            <a:endParaRPr lang="en-IN" dirty="0"/>
          </a:p>
        </p:txBody>
      </p:sp>
    </p:spTree>
    <p:extLst>
      <p:ext uri="{BB962C8B-B14F-4D97-AF65-F5344CB8AC3E}">
        <p14:creationId xmlns:p14="http://schemas.microsoft.com/office/powerpoint/2010/main" val="56870832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15378-DA77-8593-F2E8-2C905887EE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FEF14FF-135A-702B-BADD-311BC4FB468A}"/>
              </a:ext>
            </a:extLst>
          </p:cNvPr>
          <p:cNvSpPr>
            <a:spLocks noGrp="1"/>
          </p:cNvSpPr>
          <p:nvPr>
            <p:ph idx="1"/>
          </p:nvPr>
        </p:nvSpPr>
        <p:spPr/>
        <p:txBody>
          <a:bodyPr/>
          <a:lstStyle/>
          <a:p>
            <a:r>
              <a:rPr lang="en-IN" dirty="0"/>
              <a:t>The Permission Indicators While using ls -l command, </a:t>
            </a:r>
          </a:p>
          <a:p>
            <a:r>
              <a:rPr lang="en-IN" dirty="0"/>
              <a:t>it displays various information related to file permission as follows −</a:t>
            </a:r>
          </a:p>
          <a:p>
            <a:r>
              <a:rPr lang="en-IN" dirty="0"/>
              <a:t> $ls -l  /home/</a:t>
            </a:r>
            <a:r>
              <a:rPr lang="en-IN" dirty="0" err="1"/>
              <a:t>amrood</a:t>
            </a:r>
            <a:r>
              <a:rPr lang="en-IN" dirty="0"/>
              <a:t> </a:t>
            </a:r>
          </a:p>
          <a:p>
            <a:r>
              <a:rPr lang="en-IN" dirty="0"/>
              <a:t>-</a:t>
            </a:r>
            <a:r>
              <a:rPr lang="en-IN" dirty="0" err="1"/>
              <a:t>rwxr-xr</a:t>
            </a:r>
            <a:r>
              <a:rPr lang="en-IN" dirty="0"/>
              <a:t>-- 1 </a:t>
            </a:r>
            <a:r>
              <a:rPr lang="en-IN" dirty="0" err="1"/>
              <a:t>amrood</a:t>
            </a:r>
            <a:r>
              <a:rPr lang="en-IN" dirty="0"/>
              <a:t> users 1024 Nov 2 00:10 </a:t>
            </a:r>
            <a:r>
              <a:rPr lang="en-IN" dirty="0" err="1"/>
              <a:t>myfile</a:t>
            </a:r>
            <a:endParaRPr lang="en-IN" dirty="0"/>
          </a:p>
          <a:p>
            <a:r>
              <a:rPr lang="en-IN" dirty="0"/>
              <a:t> </a:t>
            </a:r>
            <a:r>
              <a:rPr lang="en-IN" dirty="0" err="1"/>
              <a:t>drwxr-xr</a:t>
            </a:r>
            <a:r>
              <a:rPr lang="en-IN" dirty="0"/>
              <a:t>--- 1 </a:t>
            </a:r>
            <a:r>
              <a:rPr lang="en-IN" dirty="0" err="1"/>
              <a:t>amrood</a:t>
            </a:r>
            <a:r>
              <a:rPr lang="en-IN" dirty="0"/>
              <a:t> users 1024 Nov 2 00:10 </a:t>
            </a:r>
            <a:r>
              <a:rPr lang="en-IN" dirty="0" err="1"/>
              <a:t>mydir</a:t>
            </a:r>
            <a:endParaRPr lang="en-IN" dirty="0"/>
          </a:p>
        </p:txBody>
      </p:sp>
    </p:spTree>
    <p:extLst>
      <p:ext uri="{BB962C8B-B14F-4D97-AF65-F5344CB8AC3E}">
        <p14:creationId xmlns:p14="http://schemas.microsoft.com/office/powerpoint/2010/main" val="418816735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EA70E5-071D-0530-BFC8-6245C1D4B38D}"/>
              </a:ext>
            </a:extLst>
          </p:cNvPr>
          <p:cNvSpPr>
            <a:spLocks noGrp="1"/>
          </p:cNvSpPr>
          <p:nvPr>
            <p:ph idx="1"/>
          </p:nvPr>
        </p:nvSpPr>
        <p:spPr>
          <a:xfrm>
            <a:off x="1296955" y="1166328"/>
            <a:ext cx="9757899" cy="4300018"/>
          </a:xfrm>
        </p:spPr>
        <p:txBody>
          <a:bodyPr>
            <a:normAutofit fontScale="92500" lnSpcReduction="20000"/>
          </a:bodyPr>
          <a:lstStyle/>
          <a:p>
            <a:r>
              <a:rPr lang="en-US" dirty="0"/>
              <a:t>Here, the first column represents different access modes, i.e., the permission associated with a file or a directory. The permissions are broken into groups of threes, and each position in the group denotes a specific permission, in this order: </a:t>
            </a:r>
          </a:p>
          <a:p>
            <a:r>
              <a:rPr lang="en-US" dirty="0"/>
              <a:t>read (r), write (w), execute (x) − </a:t>
            </a:r>
          </a:p>
          <a:p>
            <a:r>
              <a:rPr lang="en-US" dirty="0"/>
              <a:t> The first three characters (2-4) represent the permissions for the file's owner. For example, -</a:t>
            </a:r>
            <a:r>
              <a:rPr lang="en-US" dirty="0" err="1"/>
              <a:t>rwxr-xr</a:t>
            </a:r>
            <a:r>
              <a:rPr lang="en-US" dirty="0"/>
              <a:t>-- represents that the owner has read (r), write (w) and execute (x) permission. </a:t>
            </a:r>
          </a:p>
          <a:p>
            <a:r>
              <a:rPr lang="en-US" dirty="0"/>
              <a:t> The second group of three characters (5-7) consists of the permissions for the group to which the file belongs. </a:t>
            </a:r>
          </a:p>
          <a:p>
            <a:r>
              <a:rPr lang="en-US" dirty="0"/>
              <a:t>For example, -</a:t>
            </a:r>
            <a:r>
              <a:rPr lang="en-US" dirty="0" err="1"/>
              <a:t>rwxr-xr</a:t>
            </a:r>
            <a:r>
              <a:rPr lang="en-US" dirty="0"/>
              <a:t>-- represents that the group has read (r) and execute (x) permission, but no write permission. </a:t>
            </a:r>
          </a:p>
          <a:p>
            <a:r>
              <a:rPr lang="en-US" dirty="0"/>
              <a:t> The last group of three characters (8-10) represents the permissions for everyone else. For example, -</a:t>
            </a:r>
            <a:r>
              <a:rPr lang="en-US" dirty="0" err="1"/>
              <a:t>rwxr-xr</a:t>
            </a:r>
            <a:r>
              <a:rPr lang="en-US" dirty="0"/>
              <a:t>-- represents that there is read (r) only permission.</a:t>
            </a:r>
            <a:endParaRPr lang="en-IN" dirty="0"/>
          </a:p>
        </p:txBody>
      </p:sp>
    </p:spTree>
    <p:extLst>
      <p:ext uri="{BB962C8B-B14F-4D97-AF65-F5344CB8AC3E}">
        <p14:creationId xmlns:p14="http://schemas.microsoft.com/office/powerpoint/2010/main" val="290240578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37B15-3D0C-D261-A474-90821F0FDDF4}"/>
              </a:ext>
            </a:extLst>
          </p:cNvPr>
          <p:cNvSpPr>
            <a:spLocks noGrp="1"/>
          </p:cNvSpPr>
          <p:nvPr>
            <p:ph type="title"/>
          </p:nvPr>
        </p:nvSpPr>
        <p:spPr/>
        <p:txBody>
          <a:bodyPr/>
          <a:lstStyle/>
          <a:p>
            <a:r>
              <a:rPr lang="en-US" dirty="0"/>
              <a:t>File Access Modes</a:t>
            </a:r>
            <a:endParaRPr lang="en-IN" dirty="0"/>
          </a:p>
        </p:txBody>
      </p:sp>
      <p:sp>
        <p:nvSpPr>
          <p:cNvPr id="3" name="Content Placeholder 2">
            <a:extLst>
              <a:ext uri="{FF2B5EF4-FFF2-40B4-BE49-F238E27FC236}">
                <a16:creationId xmlns:a16="http://schemas.microsoft.com/office/drawing/2014/main" id="{E12351FA-E523-BE70-CF46-B6360E8318BD}"/>
              </a:ext>
            </a:extLst>
          </p:cNvPr>
          <p:cNvSpPr>
            <a:spLocks noGrp="1"/>
          </p:cNvSpPr>
          <p:nvPr>
            <p:ph idx="1"/>
          </p:nvPr>
        </p:nvSpPr>
        <p:spPr/>
        <p:txBody>
          <a:bodyPr/>
          <a:lstStyle/>
          <a:p>
            <a:r>
              <a:rPr lang="en-US" dirty="0"/>
              <a:t>Unix The permissions of a file are the first line of defense in the security of a Unix system. </a:t>
            </a:r>
          </a:p>
          <a:p>
            <a:r>
              <a:rPr lang="en-US" dirty="0"/>
              <a:t>The basic building blocks of Unix permissions are the read, write, and execute permissions, which have been described below − </a:t>
            </a:r>
          </a:p>
          <a:p>
            <a:r>
              <a:rPr lang="en-US" dirty="0">
                <a:solidFill>
                  <a:srgbClr val="FF0000"/>
                </a:solidFill>
              </a:rPr>
              <a:t>Read </a:t>
            </a:r>
            <a:r>
              <a:rPr lang="en-US" dirty="0"/>
              <a:t>Grants the capability to read, i.e., view the contents of the file. </a:t>
            </a:r>
          </a:p>
          <a:p>
            <a:r>
              <a:rPr lang="en-US" dirty="0">
                <a:solidFill>
                  <a:srgbClr val="FF0000"/>
                </a:solidFill>
              </a:rPr>
              <a:t>Write</a:t>
            </a:r>
            <a:r>
              <a:rPr lang="en-US" dirty="0"/>
              <a:t> Grants the capability to modify, or remove the content of the file. </a:t>
            </a:r>
          </a:p>
          <a:p>
            <a:r>
              <a:rPr lang="en-US" dirty="0">
                <a:solidFill>
                  <a:srgbClr val="FF0000"/>
                </a:solidFill>
              </a:rPr>
              <a:t>Execute</a:t>
            </a:r>
            <a:r>
              <a:rPr lang="en-US" dirty="0"/>
              <a:t> User with execute permissions can run a file as a program.</a:t>
            </a:r>
            <a:endParaRPr lang="en-IN" dirty="0"/>
          </a:p>
        </p:txBody>
      </p:sp>
    </p:spTree>
    <p:extLst>
      <p:ext uri="{BB962C8B-B14F-4D97-AF65-F5344CB8AC3E}">
        <p14:creationId xmlns:p14="http://schemas.microsoft.com/office/powerpoint/2010/main" val="113767938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CCE6-9492-EFC7-068F-601A941EDC51}"/>
              </a:ext>
            </a:extLst>
          </p:cNvPr>
          <p:cNvSpPr>
            <a:spLocks noGrp="1"/>
          </p:cNvSpPr>
          <p:nvPr>
            <p:ph type="title"/>
          </p:nvPr>
        </p:nvSpPr>
        <p:spPr/>
        <p:txBody>
          <a:bodyPr/>
          <a:lstStyle/>
          <a:p>
            <a:r>
              <a:rPr lang="en-US" dirty="0"/>
              <a:t>Directory Access Modes</a:t>
            </a:r>
            <a:endParaRPr lang="en-IN" dirty="0"/>
          </a:p>
        </p:txBody>
      </p:sp>
      <p:sp>
        <p:nvSpPr>
          <p:cNvPr id="3" name="Content Placeholder 2">
            <a:extLst>
              <a:ext uri="{FF2B5EF4-FFF2-40B4-BE49-F238E27FC236}">
                <a16:creationId xmlns:a16="http://schemas.microsoft.com/office/drawing/2014/main" id="{6FB23663-516A-2F48-C2CB-950493A13917}"/>
              </a:ext>
            </a:extLst>
          </p:cNvPr>
          <p:cNvSpPr>
            <a:spLocks noGrp="1"/>
          </p:cNvSpPr>
          <p:nvPr>
            <p:ph idx="1"/>
          </p:nvPr>
        </p:nvSpPr>
        <p:spPr/>
        <p:txBody>
          <a:bodyPr/>
          <a:lstStyle/>
          <a:p>
            <a:r>
              <a:rPr lang="en-US" dirty="0"/>
              <a:t>Directory access modes are listed and organized in the same manner as any other file. There are a few differences that need to be mentioned: </a:t>
            </a:r>
          </a:p>
          <a:p>
            <a:r>
              <a:rPr lang="en-US" dirty="0">
                <a:solidFill>
                  <a:schemeClr val="accent3">
                    <a:lumMod val="75000"/>
                  </a:schemeClr>
                </a:solidFill>
              </a:rPr>
              <a:t>Read Access </a:t>
            </a:r>
            <a:r>
              <a:rPr lang="en-US" dirty="0"/>
              <a:t>to a directory means that the user can read the contents. The user can look at the filenames inside the directory. </a:t>
            </a:r>
          </a:p>
          <a:p>
            <a:r>
              <a:rPr lang="en-US" dirty="0">
                <a:solidFill>
                  <a:schemeClr val="accent3">
                    <a:lumMod val="75000"/>
                  </a:schemeClr>
                </a:solidFill>
              </a:rPr>
              <a:t>Write Access </a:t>
            </a:r>
            <a:r>
              <a:rPr lang="en-US" dirty="0"/>
              <a:t>means that the user can add or delete files from the directory. </a:t>
            </a:r>
          </a:p>
          <a:p>
            <a:r>
              <a:rPr lang="en-US" dirty="0">
                <a:solidFill>
                  <a:schemeClr val="accent3">
                    <a:lumMod val="75000"/>
                  </a:schemeClr>
                </a:solidFill>
              </a:rPr>
              <a:t>Execute</a:t>
            </a:r>
            <a:r>
              <a:rPr lang="en-US" dirty="0"/>
              <a:t> Executing a directory doesn't really make sense, so think of this as a traverse permission. A user must have execute access to the bin directory in order to execute the ls or the cd command.</a:t>
            </a:r>
            <a:endParaRPr lang="en-IN" dirty="0"/>
          </a:p>
        </p:txBody>
      </p:sp>
    </p:spTree>
    <p:extLst>
      <p:ext uri="{BB962C8B-B14F-4D97-AF65-F5344CB8AC3E}">
        <p14:creationId xmlns:p14="http://schemas.microsoft.com/office/powerpoint/2010/main" val="395635206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6C354-E8F5-3CFF-A468-9BCEE5C391E4}"/>
              </a:ext>
            </a:extLst>
          </p:cNvPr>
          <p:cNvSpPr>
            <a:spLocks noGrp="1"/>
          </p:cNvSpPr>
          <p:nvPr>
            <p:ph type="title"/>
          </p:nvPr>
        </p:nvSpPr>
        <p:spPr/>
        <p:txBody>
          <a:bodyPr/>
          <a:lstStyle/>
          <a:p>
            <a:r>
              <a:rPr lang="en-US" dirty="0"/>
              <a:t>Changing Permissions</a:t>
            </a:r>
            <a:endParaRPr lang="en-IN" dirty="0"/>
          </a:p>
        </p:txBody>
      </p:sp>
      <p:sp>
        <p:nvSpPr>
          <p:cNvPr id="3" name="Content Placeholder 2">
            <a:extLst>
              <a:ext uri="{FF2B5EF4-FFF2-40B4-BE49-F238E27FC236}">
                <a16:creationId xmlns:a16="http://schemas.microsoft.com/office/drawing/2014/main" id="{C9DDFA45-162A-6941-CB62-2622225D28D3}"/>
              </a:ext>
            </a:extLst>
          </p:cNvPr>
          <p:cNvSpPr>
            <a:spLocks noGrp="1"/>
          </p:cNvSpPr>
          <p:nvPr>
            <p:ph idx="1"/>
          </p:nvPr>
        </p:nvSpPr>
        <p:spPr/>
        <p:txBody>
          <a:bodyPr/>
          <a:lstStyle/>
          <a:p>
            <a:r>
              <a:rPr lang="en-US" dirty="0"/>
              <a:t>To change the file or the directory permissions, you use the </a:t>
            </a:r>
            <a:r>
              <a:rPr lang="en-US" dirty="0" err="1"/>
              <a:t>chmod</a:t>
            </a:r>
            <a:r>
              <a:rPr lang="en-US" dirty="0"/>
              <a:t> (change mode) command. There are two ways to use </a:t>
            </a:r>
            <a:r>
              <a:rPr lang="en-US" dirty="0" err="1"/>
              <a:t>chmod</a:t>
            </a:r>
            <a:r>
              <a:rPr lang="en-US" dirty="0"/>
              <a:t> — the symbolic mode and the absolute mode.</a:t>
            </a:r>
          </a:p>
          <a:p>
            <a:endParaRPr lang="en-US" dirty="0"/>
          </a:p>
          <a:p>
            <a:r>
              <a:rPr lang="en-US" dirty="0"/>
              <a:t>The easiest way for a beginner to modify file or directory permissions is to use the symbolic mode. With symbolic permissions you can add, delete, or specify the permission set you want by using the operators in the following table.</a:t>
            </a:r>
            <a:endParaRPr lang="en-IN" dirty="0"/>
          </a:p>
        </p:txBody>
      </p:sp>
    </p:spTree>
    <p:extLst>
      <p:ext uri="{BB962C8B-B14F-4D97-AF65-F5344CB8AC3E}">
        <p14:creationId xmlns:p14="http://schemas.microsoft.com/office/powerpoint/2010/main" val="273367561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4B7EA-3686-B4C6-194C-90BD38487260}"/>
              </a:ext>
            </a:extLst>
          </p:cNvPr>
          <p:cNvSpPr>
            <a:spLocks noGrp="1"/>
          </p:cNvSpPr>
          <p:nvPr>
            <p:ph type="title"/>
          </p:nvPr>
        </p:nvSpPr>
        <p:spPr/>
        <p:txBody>
          <a:bodyPr/>
          <a:lstStyle/>
          <a:p>
            <a:r>
              <a:rPr lang="en-US" dirty="0" err="1"/>
              <a:t>chmod</a:t>
            </a:r>
            <a:r>
              <a:rPr lang="en-US" dirty="0"/>
              <a:t> Operator Description </a:t>
            </a:r>
            <a:br>
              <a:rPr lang="en-US" dirty="0"/>
            </a:br>
            <a:endParaRPr lang="en-IN" dirty="0"/>
          </a:p>
        </p:txBody>
      </p:sp>
      <p:sp>
        <p:nvSpPr>
          <p:cNvPr id="3" name="Content Placeholder 2">
            <a:extLst>
              <a:ext uri="{FF2B5EF4-FFF2-40B4-BE49-F238E27FC236}">
                <a16:creationId xmlns:a16="http://schemas.microsoft.com/office/drawing/2014/main" id="{B6DBE450-98C9-D67A-51B9-B248045EDC4C}"/>
              </a:ext>
            </a:extLst>
          </p:cNvPr>
          <p:cNvSpPr>
            <a:spLocks noGrp="1"/>
          </p:cNvSpPr>
          <p:nvPr>
            <p:ph idx="1"/>
          </p:nvPr>
        </p:nvSpPr>
        <p:spPr/>
        <p:txBody>
          <a:bodyPr/>
          <a:lstStyle/>
          <a:p>
            <a:r>
              <a:rPr lang="en-US" dirty="0"/>
              <a:t>+ 	Adds the designated permission(s) to a file or directory. </a:t>
            </a:r>
          </a:p>
          <a:p>
            <a:r>
              <a:rPr lang="en-US" dirty="0"/>
              <a:t>-	 Removes the designated permission(s) from a file or directory. </a:t>
            </a:r>
          </a:p>
          <a:p>
            <a:r>
              <a:rPr lang="en-US" dirty="0"/>
              <a:t>= 	Sets the designated permission(s).</a:t>
            </a:r>
            <a:endParaRPr lang="en-IN" dirty="0"/>
          </a:p>
        </p:txBody>
      </p:sp>
    </p:spTree>
    <p:extLst>
      <p:ext uri="{BB962C8B-B14F-4D97-AF65-F5344CB8AC3E}">
        <p14:creationId xmlns:p14="http://schemas.microsoft.com/office/powerpoint/2010/main" val="77147898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CD3A-5EEC-67D3-8E3C-4B117919FE9F}"/>
              </a:ext>
            </a:extLst>
          </p:cNvPr>
          <p:cNvSpPr>
            <a:spLocks noGrp="1"/>
          </p:cNvSpPr>
          <p:nvPr>
            <p:ph type="title"/>
          </p:nvPr>
        </p:nvSpPr>
        <p:spPr/>
        <p:txBody>
          <a:bodyPr/>
          <a:lstStyle/>
          <a:p>
            <a:r>
              <a:rPr lang="en-IN" dirty="0"/>
              <a:t>Unix full form</a:t>
            </a:r>
          </a:p>
        </p:txBody>
      </p:sp>
      <p:sp>
        <p:nvSpPr>
          <p:cNvPr id="3" name="Content Placeholder 2">
            <a:extLst>
              <a:ext uri="{FF2B5EF4-FFF2-40B4-BE49-F238E27FC236}">
                <a16:creationId xmlns:a16="http://schemas.microsoft.com/office/drawing/2014/main" id="{8D72C3C9-24DE-525C-E1BA-074BF62EE3A4}"/>
              </a:ext>
            </a:extLst>
          </p:cNvPr>
          <p:cNvSpPr>
            <a:spLocks noGrp="1"/>
          </p:cNvSpPr>
          <p:nvPr>
            <p:ph idx="1"/>
          </p:nvPr>
        </p:nvSpPr>
        <p:spPr/>
        <p:txBody>
          <a:bodyPr>
            <a:normAutofit fontScale="92500" lnSpcReduction="20000"/>
          </a:bodyPr>
          <a:lstStyle/>
          <a:p>
            <a:r>
              <a:rPr lang="en-US" b="0" i="0" dirty="0">
                <a:solidFill>
                  <a:srgbClr val="4D5156"/>
                </a:solidFill>
                <a:effectLst/>
                <a:latin typeface="Google Sans"/>
              </a:rPr>
              <a:t>The Full Form of UNIX (also referred to as UNICS) is </a:t>
            </a:r>
          </a:p>
          <a:p>
            <a:r>
              <a:rPr lang="en-US" b="0" i="0" dirty="0" err="1">
                <a:solidFill>
                  <a:srgbClr val="040C28"/>
                </a:solidFill>
                <a:effectLst/>
                <a:latin typeface="Google Sans"/>
              </a:rPr>
              <a:t>UNiplexed</a:t>
            </a:r>
            <a:r>
              <a:rPr lang="en-US" b="0" i="0" dirty="0">
                <a:solidFill>
                  <a:srgbClr val="040C28"/>
                </a:solidFill>
                <a:effectLst/>
                <a:latin typeface="Google Sans"/>
              </a:rPr>
              <a:t> Information Computing System</a:t>
            </a:r>
            <a:r>
              <a:rPr lang="en-US" b="0" i="0" dirty="0">
                <a:solidFill>
                  <a:srgbClr val="4D5156"/>
                </a:solidFill>
                <a:effectLst/>
                <a:latin typeface="Google Sans"/>
              </a:rPr>
              <a:t>. </a:t>
            </a:r>
          </a:p>
          <a:p>
            <a:r>
              <a:rPr lang="en-US" b="0" i="0" dirty="0">
                <a:solidFill>
                  <a:srgbClr val="4D5156"/>
                </a:solidFill>
                <a:effectLst/>
                <a:latin typeface="Google Sans"/>
              </a:rPr>
              <a:t>A highly popular and multitasking Operating system, launched in 1969, UNIX is powerful.</a:t>
            </a:r>
          </a:p>
          <a:p>
            <a:r>
              <a:rPr lang="en-US" b="0" i="0" dirty="0">
                <a:solidFill>
                  <a:srgbClr val="4D5156"/>
                </a:solidFill>
                <a:effectLst/>
                <a:latin typeface="Google Sans"/>
              </a:rPr>
              <a:t>Proprietary Unix operating systems (and Unix-like variants) run on a wide variety of digital architectures, and are commonly used on </a:t>
            </a:r>
            <a:r>
              <a:rPr lang="en-US" b="0" i="0" dirty="0">
                <a:solidFill>
                  <a:srgbClr val="040C28"/>
                </a:solidFill>
                <a:effectLst/>
                <a:latin typeface="Google Sans"/>
              </a:rPr>
              <a:t>web servers, mainframes, and supercomputers</a:t>
            </a:r>
            <a:r>
              <a:rPr lang="en-US" b="0" i="0" dirty="0">
                <a:solidFill>
                  <a:srgbClr val="4D5156"/>
                </a:solidFill>
                <a:effectLst/>
                <a:latin typeface="Google Sans"/>
              </a:rPr>
              <a:t>. In recent years, smartphones, tablets, and personal computers running versions or variants of Unix have become increasingly popular.</a:t>
            </a:r>
            <a:endParaRPr lang="en-US" dirty="0">
              <a:solidFill>
                <a:srgbClr val="4D5156"/>
              </a:solidFill>
              <a:latin typeface="Google Sans"/>
            </a:endParaRPr>
          </a:p>
          <a:p>
            <a:r>
              <a:rPr lang="en-US" b="0" i="0" dirty="0">
                <a:solidFill>
                  <a:srgbClr val="4D5156"/>
                </a:solidFill>
                <a:effectLst/>
                <a:latin typeface="Google Sans"/>
              </a:rPr>
              <a:t>Some examples of </a:t>
            </a:r>
            <a:r>
              <a:rPr lang="en-US" b="0" i="0" dirty="0" err="1">
                <a:solidFill>
                  <a:srgbClr val="4D5156"/>
                </a:solidFill>
                <a:effectLst/>
                <a:latin typeface="Google Sans"/>
              </a:rPr>
              <a:t>unix</a:t>
            </a:r>
            <a:r>
              <a:rPr lang="en-US" b="0" i="0" dirty="0">
                <a:solidFill>
                  <a:srgbClr val="4D5156"/>
                </a:solidFill>
                <a:effectLst/>
                <a:latin typeface="Google Sans"/>
              </a:rPr>
              <a:t> are </a:t>
            </a:r>
            <a:r>
              <a:rPr lang="en-US" b="0" i="0" dirty="0">
                <a:solidFill>
                  <a:srgbClr val="040C28"/>
                </a:solidFill>
                <a:effectLst/>
                <a:latin typeface="Google Sans"/>
              </a:rPr>
              <a:t>IBM AIX, Darwin, Solaris, HP-UX, macOS X</a:t>
            </a:r>
            <a:r>
              <a:rPr lang="en-US" b="0" i="0" dirty="0">
                <a:solidFill>
                  <a:srgbClr val="4D5156"/>
                </a:solidFill>
                <a:effectLst/>
                <a:latin typeface="Google Sans"/>
              </a:rPr>
              <a:t>, </a:t>
            </a:r>
            <a:endParaRPr lang="en-IN" dirty="0"/>
          </a:p>
        </p:txBody>
      </p:sp>
    </p:spTree>
    <p:extLst>
      <p:ext uri="{BB962C8B-B14F-4D97-AF65-F5344CB8AC3E}">
        <p14:creationId xmlns:p14="http://schemas.microsoft.com/office/powerpoint/2010/main" val="283605166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2EB05-E18B-EFDC-64E4-BD52A4C57F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3F3A68-B6B8-A091-7537-D8359AD0133A}"/>
              </a:ext>
            </a:extLst>
          </p:cNvPr>
          <p:cNvSpPr>
            <a:spLocks noGrp="1"/>
          </p:cNvSpPr>
          <p:nvPr>
            <p:ph idx="1"/>
          </p:nvPr>
        </p:nvSpPr>
        <p:spPr/>
        <p:txBody>
          <a:bodyPr/>
          <a:lstStyle/>
          <a:p>
            <a:r>
              <a:rPr lang="en-US" dirty="0"/>
              <a:t>Here's an example using </a:t>
            </a:r>
            <a:r>
              <a:rPr lang="en-US" dirty="0" err="1" smtClean="0"/>
              <a:t>testfile</a:t>
            </a:r>
            <a:r>
              <a:rPr lang="en-US" dirty="0" smtClean="0"/>
              <a:t>. Running</a:t>
            </a:r>
          </a:p>
          <a:p>
            <a:r>
              <a:rPr lang="en-US" dirty="0" smtClean="0"/>
              <a:t> </a:t>
            </a:r>
            <a:r>
              <a:rPr lang="en-US" dirty="0"/>
              <a:t>ls -1 on the </a:t>
            </a:r>
            <a:r>
              <a:rPr lang="en-US" dirty="0" err="1"/>
              <a:t>testfile</a:t>
            </a:r>
            <a:r>
              <a:rPr lang="en-US" dirty="0"/>
              <a:t> shows that the file's permissions are as follows </a:t>
            </a:r>
            <a:r>
              <a:rPr lang="en-US" dirty="0" smtClean="0"/>
              <a:t>–</a:t>
            </a:r>
          </a:p>
          <a:p>
            <a:r>
              <a:rPr lang="en-US" dirty="0" smtClean="0"/>
              <a:t> </a:t>
            </a:r>
            <a:r>
              <a:rPr lang="en-US" dirty="0"/>
              <a:t>$ls -l </a:t>
            </a:r>
            <a:r>
              <a:rPr lang="en-US" dirty="0" err="1" smtClean="0"/>
              <a:t>testfile</a:t>
            </a:r>
            <a:endParaRPr lang="en-US" dirty="0" smtClean="0"/>
          </a:p>
          <a:p>
            <a:r>
              <a:rPr lang="en-US" dirty="0" smtClean="0"/>
              <a:t> </a:t>
            </a:r>
            <a:r>
              <a:rPr lang="en-US" dirty="0"/>
              <a:t>-</a:t>
            </a:r>
            <a:r>
              <a:rPr lang="en-US" dirty="0" err="1"/>
              <a:t>rwxrwxr</a:t>
            </a:r>
            <a:r>
              <a:rPr lang="en-US" dirty="0"/>
              <a:t>-- 1 </a:t>
            </a:r>
            <a:r>
              <a:rPr lang="en-US" dirty="0" err="1"/>
              <a:t>amrood</a:t>
            </a:r>
            <a:r>
              <a:rPr lang="en-US" dirty="0"/>
              <a:t> users 1024 Nov 2 00:10 </a:t>
            </a:r>
            <a:r>
              <a:rPr lang="en-US" dirty="0" err="1"/>
              <a:t>testfile</a:t>
            </a:r>
            <a:endParaRPr lang="en-IN" dirty="0"/>
          </a:p>
        </p:txBody>
      </p:sp>
    </p:spTree>
    <p:extLst>
      <p:ext uri="{BB962C8B-B14F-4D97-AF65-F5344CB8AC3E}">
        <p14:creationId xmlns:p14="http://schemas.microsoft.com/office/powerpoint/2010/main" val="293517560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D7F90-F77B-A54B-D002-61550F64D02F}"/>
              </a:ext>
            </a:extLst>
          </p:cNvPr>
          <p:cNvSpPr>
            <a:spLocks noGrp="1"/>
          </p:cNvSpPr>
          <p:nvPr>
            <p:ph type="title"/>
          </p:nvPr>
        </p:nvSpPr>
        <p:spPr/>
        <p:txBody>
          <a:bodyPr/>
          <a:lstStyle/>
          <a:p>
            <a:r>
              <a:rPr lang="en-US" dirty="0" smtClean="0"/>
              <a:t>To give permissions</a:t>
            </a:r>
            <a:endParaRPr lang="en-IN" dirty="0"/>
          </a:p>
        </p:txBody>
      </p:sp>
      <p:sp>
        <p:nvSpPr>
          <p:cNvPr id="3" name="Content Placeholder 2">
            <a:extLst>
              <a:ext uri="{FF2B5EF4-FFF2-40B4-BE49-F238E27FC236}">
                <a16:creationId xmlns:a16="http://schemas.microsoft.com/office/drawing/2014/main" id="{F8F65C88-95D9-DDB8-C310-D69AB34D59B3}"/>
              </a:ext>
            </a:extLst>
          </p:cNvPr>
          <p:cNvSpPr>
            <a:spLocks noGrp="1"/>
          </p:cNvSpPr>
          <p:nvPr>
            <p:ph idx="1"/>
          </p:nvPr>
        </p:nvSpPr>
        <p:spPr/>
        <p:txBody>
          <a:bodyPr/>
          <a:lstStyle/>
          <a:p>
            <a:r>
              <a:rPr lang="en-IN" dirty="0"/>
              <a:t>Then each example </a:t>
            </a:r>
            <a:r>
              <a:rPr lang="en-IN" dirty="0" err="1"/>
              <a:t>chmod</a:t>
            </a:r>
            <a:r>
              <a:rPr lang="en-IN" dirty="0"/>
              <a:t> command from the preceding table is run on the </a:t>
            </a:r>
            <a:r>
              <a:rPr lang="en-IN" dirty="0" err="1"/>
              <a:t>testfile</a:t>
            </a:r>
            <a:r>
              <a:rPr lang="en-IN" dirty="0"/>
              <a:t>, followed by </a:t>
            </a:r>
          </a:p>
          <a:p>
            <a:r>
              <a:rPr lang="en-IN" dirty="0"/>
              <a:t>ls –l, so you can see the permission changes – </a:t>
            </a:r>
          </a:p>
          <a:p>
            <a:r>
              <a:rPr lang="en-IN" dirty="0"/>
              <a:t>$</a:t>
            </a:r>
            <a:r>
              <a:rPr lang="en-IN" dirty="0" err="1"/>
              <a:t>chmod</a:t>
            </a:r>
            <a:r>
              <a:rPr lang="en-IN" dirty="0"/>
              <a:t> </a:t>
            </a:r>
            <a:r>
              <a:rPr lang="en-IN" dirty="0" err="1"/>
              <a:t>o+wx</a:t>
            </a:r>
            <a:r>
              <a:rPr lang="en-IN" dirty="0"/>
              <a:t> </a:t>
            </a:r>
            <a:r>
              <a:rPr lang="en-IN" dirty="0" err="1"/>
              <a:t>testfile</a:t>
            </a:r>
            <a:r>
              <a:rPr lang="en-IN" dirty="0"/>
              <a:t> </a:t>
            </a:r>
          </a:p>
          <a:p>
            <a:r>
              <a:rPr lang="en-IN" dirty="0"/>
              <a:t>$ls -l </a:t>
            </a:r>
            <a:r>
              <a:rPr lang="en-IN" dirty="0" err="1"/>
              <a:t>testfile</a:t>
            </a:r>
            <a:r>
              <a:rPr lang="en-IN" dirty="0"/>
              <a:t> -</a:t>
            </a:r>
            <a:r>
              <a:rPr lang="en-IN" dirty="0" err="1"/>
              <a:t>rwxrwxrwx</a:t>
            </a:r>
            <a:r>
              <a:rPr lang="en-IN" dirty="0"/>
              <a:t> 1 </a:t>
            </a:r>
            <a:r>
              <a:rPr lang="en-IN" dirty="0" err="1"/>
              <a:t>amrood</a:t>
            </a:r>
            <a:r>
              <a:rPr lang="en-IN" dirty="0"/>
              <a:t> users 1024 Nov 2 00:10 </a:t>
            </a:r>
            <a:r>
              <a:rPr lang="en-IN" dirty="0" err="1"/>
              <a:t>testfile</a:t>
            </a:r>
            <a:r>
              <a:rPr lang="en-IN" dirty="0"/>
              <a:t> </a:t>
            </a:r>
          </a:p>
          <a:p>
            <a:r>
              <a:rPr lang="en-IN" dirty="0"/>
              <a:t>$</a:t>
            </a:r>
            <a:r>
              <a:rPr lang="en-IN" dirty="0" err="1"/>
              <a:t>chmod</a:t>
            </a:r>
            <a:r>
              <a:rPr lang="en-IN" dirty="0"/>
              <a:t> u-x </a:t>
            </a:r>
            <a:r>
              <a:rPr lang="en-IN" dirty="0" err="1"/>
              <a:t>testfile</a:t>
            </a:r>
            <a:r>
              <a:rPr lang="en-IN" dirty="0"/>
              <a:t> $ls -l </a:t>
            </a:r>
            <a:r>
              <a:rPr lang="en-IN" dirty="0" err="1"/>
              <a:t>testfile</a:t>
            </a:r>
            <a:r>
              <a:rPr lang="en-IN" dirty="0"/>
              <a:t> -</a:t>
            </a:r>
            <a:r>
              <a:rPr lang="en-IN" dirty="0" err="1"/>
              <a:t>rw-rwxrwx</a:t>
            </a:r>
            <a:r>
              <a:rPr lang="en-IN" dirty="0"/>
              <a:t> 1 </a:t>
            </a:r>
            <a:r>
              <a:rPr lang="en-IN" dirty="0" err="1"/>
              <a:t>amrood</a:t>
            </a:r>
            <a:r>
              <a:rPr lang="en-IN" dirty="0"/>
              <a:t> users 1024 Nov 2 00:10 </a:t>
            </a:r>
            <a:r>
              <a:rPr lang="en-IN" dirty="0" err="1"/>
              <a:t>testfile</a:t>
            </a:r>
            <a:r>
              <a:rPr lang="en-IN" dirty="0"/>
              <a:t> $</a:t>
            </a:r>
            <a:r>
              <a:rPr lang="en-IN" dirty="0" err="1"/>
              <a:t>chmod</a:t>
            </a:r>
            <a:r>
              <a:rPr lang="en-IN" dirty="0"/>
              <a:t> g=</a:t>
            </a:r>
            <a:r>
              <a:rPr lang="en-IN" dirty="0" err="1"/>
              <a:t>rx</a:t>
            </a:r>
            <a:r>
              <a:rPr lang="en-IN" dirty="0"/>
              <a:t> </a:t>
            </a:r>
            <a:r>
              <a:rPr lang="en-IN" dirty="0" err="1"/>
              <a:t>testfile</a:t>
            </a:r>
            <a:r>
              <a:rPr lang="en-IN" dirty="0"/>
              <a:t> $ls -l </a:t>
            </a:r>
            <a:r>
              <a:rPr lang="en-IN" dirty="0" err="1"/>
              <a:t>testfile</a:t>
            </a:r>
            <a:r>
              <a:rPr lang="en-IN" dirty="0"/>
              <a:t> -</a:t>
            </a:r>
            <a:r>
              <a:rPr lang="en-IN" dirty="0" err="1"/>
              <a:t>rw</a:t>
            </a:r>
            <a:r>
              <a:rPr lang="en-IN" dirty="0"/>
              <a:t>-r-</a:t>
            </a:r>
            <a:r>
              <a:rPr lang="en-IN" dirty="0" err="1"/>
              <a:t>xrwx</a:t>
            </a:r>
            <a:r>
              <a:rPr lang="en-IN" dirty="0"/>
              <a:t> 1 </a:t>
            </a:r>
            <a:r>
              <a:rPr lang="en-IN" dirty="0" err="1"/>
              <a:t>amrood</a:t>
            </a:r>
            <a:r>
              <a:rPr lang="en-IN" dirty="0"/>
              <a:t> users 1024 Nov 2 00:10 </a:t>
            </a:r>
            <a:r>
              <a:rPr lang="en-IN" dirty="0" err="1"/>
              <a:t>testfile</a:t>
            </a:r>
            <a:endParaRPr lang="en-IN" dirty="0"/>
          </a:p>
        </p:txBody>
      </p:sp>
    </p:spTree>
    <p:extLst>
      <p:ext uri="{BB962C8B-B14F-4D97-AF65-F5344CB8AC3E}">
        <p14:creationId xmlns:p14="http://schemas.microsoft.com/office/powerpoint/2010/main" val="237948467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0981-F90B-6237-DF26-BCAC314765BB}"/>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C3BC5D0A-AE34-73A5-E8BB-9EB2A4C1480D}"/>
              </a:ext>
            </a:extLst>
          </p:cNvPr>
          <p:cNvSpPr>
            <a:spLocks noGrp="1"/>
          </p:cNvSpPr>
          <p:nvPr>
            <p:ph idx="1"/>
          </p:nvPr>
        </p:nvSpPr>
        <p:spPr/>
        <p:txBody>
          <a:bodyPr/>
          <a:lstStyle/>
          <a:p>
            <a:r>
              <a:rPr lang="en-IN" dirty="0"/>
              <a:t>Here's how you can combine these commands on a single line: </a:t>
            </a:r>
          </a:p>
          <a:p>
            <a:r>
              <a:rPr lang="en-IN" dirty="0"/>
              <a:t>$</a:t>
            </a:r>
            <a:r>
              <a:rPr lang="en-IN" dirty="0" err="1"/>
              <a:t>chmod</a:t>
            </a:r>
            <a:r>
              <a:rPr lang="en-IN" dirty="0"/>
              <a:t> </a:t>
            </a:r>
            <a:r>
              <a:rPr lang="en-IN" dirty="0" err="1"/>
              <a:t>o+wx</a:t>
            </a:r>
            <a:r>
              <a:rPr lang="en-IN" dirty="0" smtClean="0"/>
              <a:t>, u-x, g=</a:t>
            </a:r>
            <a:r>
              <a:rPr lang="en-IN" dirty="0" err="1" smtClean="0"/>
              <a:t>rx</a:t>
            </a:r>
            <a:r>
              <a:rPr lang="en-IN" dirty="0" smtClean="0"/>
              <a:t> </a:t>
            </a:r>
            <a:r>
              <a:rPr lang="en-IN" dirty="0" err="1"/>
              <a:t>testfile</a:t>
            </a:r>
            <a:r>
              <a:rPr lang="en-IN" dirty="0"/>
              <a:t> </a:t>
            </a:r>
          </a:p>
          <a:p>
            <a:r>
              <a:rPr lang="en-IN" dirty="0"/>
              <a:t>$ls -l </a:t>
            </a:r>
            <a:r>
              <a:rPr lang="en-IN" dirty="0" err="1"/>
              <a:t>testfile</a:t>
            </a:r>
            <a:r>
              <a:rPr lang="en-IN" dirty="0"/>
              <a:t> </a:t>
            </a:r>
          </a:p>
          <a:p>
            <a:r>
              <a:rPr lang="en-IN" dirty="0"/>
              <a:t>-</a:t>
            </a:r>
            <a:r>
              <a:rPr lang="en-IN" dirty="0" err="1"/>
              <a:t>rw</a:t>
            </a:r>
            <a:r>
              <a:rPr lang="en-IN" dirty="0"/>
              <a:t>-r-</a:t>
            </a:r>
            <a:r>
              <a:rPr lang="en-IN" dirty="0" err="1"/>
              <a:t>xrwx</a:t>
            </a:r>
            <a:r>
              <a:rPr lang="en-IN" dirty="0"/>
              <a:t> 1 </a:t>
            </a:r>
            <a:r>
              <a:rPr lang="en-IN" dirty="0" err="1"/>
              <a:t>amrood</a:t>
            </a:r>
            <a:r>
              <a:rPr lang="en-IN" dirty="0"/>
              <a:t> users 1024 Nov 2 00:10 </a:t>
            </a:r>
            <a:r>
              <a:rPr lang="en-IN" dirty="0" err="1"/>
              <a:t>testfile</a:t>
            </a:r>
            <a:endParaRPr lang="en-IN" dirty="0"/>
          </a:p>
        </p:txBody>
      </p:sp>
    </p:spTree>
    <p:extLst>
      <p:ext uri="{BB962C8B-B14F-4D97-AF65-F5344CB8AC3E}">
        <p14:creationId xmlns:p14="http://schemas.microsoft.com/office/powerpoint/2010/main" val="397012517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01248-97C8-E1B1-F859-A7631E1835B6}"/>
              </a:ext>
            </a:extLst>
          </p:cNvPr>
          <p:cNvSpPr>
            <a:spLocks noGrp="1"/>
          </p:cNvSpPr>
          <p:nvPr>
            <p:ph type="title"/>
          </p:nvPr>
        </p:nvSpPr>
        <p:spPr>
          <a:xfrm>
            <a:off x="1451579" y="804519"/>
            <a:ext cx="9603275" cy="716371"/>
          </a:xfrm>
        </p:spPr>
        <p:txBody>
          <a:bodyPr/>
          <a:lstStyle/>
          <a:p>
            <a:r>
              <a:rPr lang="en-US" dirty="0"/>
              <a:t>Using </a:t>
            </a:r>
            <a:r>
              <a:rPr lang="en-US" dirty="0" err="1"/>
              <a:t>chmod</a:t>
            </a:r>
            <a:r>
              <a:rPr lang="en-US" dirty="0"/>
              <a:t> with Absolute Permissions</a:t>
            </a:r>
            <a:endParaRPr lang="en-IN" dirty="0"/>
          </a:p>
        </p:txBody>
      </p:sp>
      <p:sp>
        <p:nvSpPr>
          <p:cNvPr id="3" name="Content Placeholder 2">
            <a:extLst>
              <a:ext uri="{FF2B5EF4-FFF2-40B4-BE49-F238E27FC236}">
                <a16:creationId xmlns:a16="http://schemas.microsoft.com/office/drawing/2014/main" id="{DDBCA542-D4F0-16CB-D189-4937B14F5F63}"/>
              </a:ext>
            </a:extLst>
          </p:cNvPr>
          <p:cNvSpPr>
            <a:spLocks noGrp="1"/>
          </p:cNvSpPr>
          <p:nvPr>
            <p:ph idx="1"/>
          </p:nvPr>
        </p:nvSpPr>
        <p:spPr/>
        <p:txBody>
          <a:bodyPr/>
          <a:lstStyle/>
          <a:p>
            <a:r>
              <a:rPr lang="en-US" dirty="0"/>
              <a:t>The second way to modify permissions with the </a:t>
            </a:r>
            <a:r>
              <a:rPr lang="en-US" dirty="0" err="1"/>
              <a:t>chmod</a:t>
            </a:r>
            <a:r>
              <a:rPr lang="en-US" dirty="0"/>
              <a:t> command is to use a number to specify each set of permissions for the file.</a:t>
            </a:r>
          </a:p>
          <a:p>
            <a:r>
              <a:rPr lang="en-US" dirty="0"/>
              <a:t> Each permission is assigned a value, as the following table shows, and the total of each set of permissions provides a number for that set. </a:t>
            </a:r>
            <a:endParaRPr lang="en-IN" dirty="0"/>
          </a:p>
        </p:txBody>
      </p:sp>
    </p:spTree>
    <p:extLst>
      <p:ext uri="{BB962C8B-B14F-4D97-AF65-F5344CB8AC3E}">
        <p14:creationId xmlns:p14="http://schemas.microsoft.com/office/powerpoint/2010/main" val="301050313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715D9B-7D7F-76E9-5858-4EE513CB9EE7}"/>
              </a:ext>
            </a:extLst>
          </p:cNvPr>
          <p:cNvSpPr>
            <a:spLocks noGrp="1"/>
          </p:cNvSpPr>
          <p:nvPr>
            <p:ph idx="1"/>
          </p:nvPr>
        </p:nvSpPr>
        <p:spPr>
          <a:xfrm>
            <a:off x="1380931" y="429208"/>
            <a:ext cx="9673923" cy="5037137"/>
          </a:xfrm>
        </p:spPr>
        <p:txBody>
          <a:bodyPr/>
          <a:lstStyle/>
          <a:p>
            <a:r>
              <a:rPr lang="en-US" dirty="0"/>
              <a:t>Number Octal Permission Representation Ref </a:t>
            </a:r>
          </a:p>
          <a:p>
            <a:r>
              <a:rPr lang="en-US" dirty="0"/>
              <a:t>0 	No permission 			--- </a:t>
            </a:r>
          </a:p>
          <a:p>
            <a:r>
              <a:rPr lang="en-US" dirty="0"/>
              <a:t>1 	Execute permission 		--x </a:t>
            </a:r>
          </a:p>
          <a:p>
            <a:r>
              <a:rPr lang="en-US" dirty="0"/>
              <a:t>2 	Write permission 		-w- </a:t>
            </a:r>
          </a:p>
          <a:p>
            <a:r>
              <a:rPr lang="en-US" dirty="0"/>
              <a:t>3	 Execute and write permission: 	1 (execute) + 2 (write) = 3 -</a:t>
            </a:r>
            <a:r>
              <a:rPr lang="en-US" dirty="0" err="1"/>
              <a:t>wx</a:t>
            </a:r>
            <a:r>
              <a:rPr lang="en-US" dirty="0"/>
              <a:t> </a:t>
            </a:r>
          </a:p>
          <a:p>
            <a:r>
              <a:rPr lang="en-US" dirty="0"/>
              <a:t>4 	Read permission		 	r-- </a:t>
            </a:r>
          </a:p>
          <a:p>
            <a:r>
              <a:rPr lang="en-US" dirty="0"/>
              <a:t>5 	Read and execute permission:	 4 (read) + 1 (execute) = 5 r-x </a:t>
            </a:r>
          </a:p>
          <a:p>
            <a:r>
              <a:rPr lang="en-US" dirty="0"/>
              <a:t>6	 Read and write permission: 	4 (read) + 2 (write) = 6 </a:t>
            </a:r>
            <a:r>
              <a:rPr lang="en-US" dirty="0" err="1"/>
              <a:t>rw</a:t>
            </a:r>
            <a:r>
              <a:rPr lang="en-US" dirty="0"/>
              <a:t>- </a:t>
            </a:r>
          </a:p>
          <a:p>
            <a:r>
              <a:rPr lang="en-US" dirty="0"/>
              <a:t>7 	All permissions: 			4 (read) + 2 (write) + 1 (execute) = 7 </a:t>
            </a:r>
            <a:r>
              <a:rPr lang="en-US" dirty="0" err="1"/>
              <a:t>rwx</a:t>
            </a:r>
            <a:endParaRPr lang="en-IN" dirty="0"/>
          </a:p>
        </p:txBody>
      </p:sp>
    </p:spTree>
    <p:extLst>
      <p:ext uri="{BB962C8B-B14F-4D97-AF65-F5344CB8AC3E}">
        <p14:creationId xmlns:p14="http://schemas.microsoft.com/office/powerpoint/2010/main" val="368629583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DF8F-E785-7861-58DD-2580C2B8B133}"/>
              </a:ext>
            </a:extLst>
          </p:cNvPr>
          <p:cNvSpPr>
            <a:spLocks noGrp="1"/>
          </p:cNvSpPr>
          <p:nvPr>
            <p:ph type="title"/>
          </p:nvPr>
        </p:nvSpPr>
        <p:spPr/>
        <p:txBody>
          <a:bodyPr/>
          <a:lstStyle/>
          <a:p>
            <a:r>
              <a:rPr lang="en-US" dirty="0"/>
              <a:t>Here's an example using the </a:t>
            </a:r>
            <a:r>
              <a:rPr lang="en-US" dirty="0" err="1"/>
              <a:t>testfile</a:t>
            </a:r>
            <a:endParaRPr lang="en-IN" dirty="0"/>
          </a:p>
        </p:txBody>
      </p:sp>
      <p:sp>
        <p:nvSpPr>
          <p:cNvPr id="3" name="Content Placeholder 2">
            <a:extLst>
              <a:ext uri="{FF2B5EF4-FFF2-40B4-BE49-F238E27FC236}">
                <a16:creationId xmlns:a16="http://schemas.microsoft.com/office/drawing/2014/main" id="{07952A2B-D390-B23E-069C-0B79A7B2C491}"/>
              </a:ext>
            </a:extLst>
          </p:cNvPr>
          <p:cNvSpPr>
            <a:spLocks noGrp="1"/>
          </p:cNvSpPr>
          <p:nvPr>
            <p:ph idx="1"/>
          </p:nvPr>
        </p:nvSpPr>
        <p:spPr>
          <a:xfrm>
            <a:off x="1451579" y="1390262"/>
            <a:ext cx="9603275" cy="4076084"/>
          </a:xfrm>
        </p:spPr>
        <p:txBody>
          <a:bodyPr>
            <a:normAutofit lnSpcReduction="10000"/>
          </a:bodyPr>
          <a:lstStyle/>
          <a:p>
            <a:pPr marL="0" indent="0">
              <a:buNone/>
            </a:pPr>
            <a:r>
              <a:rPr lang="en-US" dirty="0"/>
              <a:t>. Running ls -1 on the </a:t>
            </a:r>
            <a:r>
              <a:rPr lang="en-US" dirty="0" err="1"/>
              <a:t>testfile</a:t>
            </a:r>
            <a:r>
              <a:rPr lang="en-US" dirty="0"/>
              <a:t> shows that the file's permissions are as follows – </a:t>
            </a:r>
          </a:p>
          <a:p>
            <a:pPr marL="0" indent="0">
              <a:buNone/>
            </a:pPr>
            <a:r>
              <a:rPr lang="en-US" dirty="0"/>
              <a:t>$ls -l </a:t>
            </a:r>
            <a:r>
              <a:rPr lang="en-US" dirty="0" err="1"/>
              <a:t>testfile</a:t>
            </a:r>
            <a:r>
              <a:rPr lang="en-US" dirty="0"/>
              <a:t> </a:t>
            </a:r>
          </a:p>
          <a:p>
            <a:pPr marL="0" indent="0">
              <a:buNone/>
            </a:pPr>
            <a:r>
              <a:rPr lang="en-US" dirty="0"/>
              <a:t>-</a:t>
            </a:r>
            <a:r>
              <a:rPr lang="en-US" dirty="0" err="1"/>
              <a:t>rwxrwxr</a:t>
            </a:r>
            <a:r>
              <a:rPr lang="en-US" dirty="0"/>
              <a:t>-- 1 </a:t>
            </a:r>
            <a:r>
              <a:rPr lang="en-US" dirty="0" err="1"/>
              <a:t>amrood</a:t>
            </a:r>
            <a:r>
              <a:rPr lang="en-US" dirty="0"/>
              <a:t> users 1024 Nov 2 00:10 </a:t>
            </a:r>
            <a:r>
              <a:rPr lang="en-US" dirty="0" err="1"/>
              <a:t>testfile</a:t>
            </a:r>
            <a:r>
              <a:rPr lang="en-US" dirty="0"/>
              <a:t> </a:t>
            </a:r>
          </a:p>
          <a:p>
            <a:pPr marL="0" indent="0">
              <a:buNone/>
            </a:pPr>
            <a:r>
              <a:rPr lang="en-US" dirty="0"/>
              <a:t>Then each example </a:t>
            </a:r>
            <a:r>
              <a:rPr lang="en-US" dirty="0" err="1"/>
              <a:t>chmod</a:t>
            </a:r>
            <a:r>
              <a:rPr lang="en-US" dirty="0"/>
              <a:t> command from the preceding table is run on the </a:t>
            </a:r>
            <a:r>
              <a:rPr lang="en-US" dirty="0" err="1"/>
              <a:t>testfile</a:t>
            </a:r>
            <a:r>
              <a:rPr lang="en-US" dirty="0"/>
              <a:t>, followed by ls –l, so you can see the permission changes – </a:t>
            </a:r>
          </a:p>
          <a:p>
            <a:pPr marL="0" indent="0">
              <a:buNone/>
            </a:pPr>
            <a:r>
              <a:rPr lang="en-US" dirty="0"/>
              <a:t>$ </a:t>
            </a:r>
            <a:r>
              <a:rPr lang="en-US" dirty="0" err="1"/>
              <a:t>chmod</a:t>
            </a:r>
            <a:r>
              <a:rPr lang="en-US" dirty="0"/>
              <a:t> 755 </a:t>
            </a:r>
            <a:r>
              <a:rPr lang="en-US" dirty="0" err="1"/>
              <a:t>testfile</a:t>
            </a:r>
            <a:r>
              <a:rPr lang="en-US" dirty="0"/>
              <a:t> </a:t>
            </a:r>
          </a:p>
          <a:p>
            <a:pPr marL="0" indent="0">
              <a:buNone/>
            </a:pPr>
            <a:r>
              <a:rPr lang="en-US" dirty="0"/>
              <a:t>$ls -l </a:t>
            </a:r>
            <a:r>
              <a:rPr lang="en-US" dirty="0" err="1"/>
              <a:t>testfile</a:t>
            </a:r>
            <a:r>
              <a:rPr lang="en-US" dirty="0"/>
              <a:t> </a:t>
            </a:r>
          </a:p>
          <a:p>
            <a:pPr marL="0" indent="0">
              <a:buNone/>
            </a:pPr>
            <a:r>
              <a:rPr lang="en-US" dirty="0"/>
              <a:t>-</a:t>
            </a:r>
            <a:r>
              <a:rPr lang="en-US" dirty="0" err="1"/>
              <a:t>rwxr</a:t>
            </a:r>
            <a:r>
              <a:rPr lang="en-US" dirty="0"/>
              <a:t>-</a:t>
            </a:r>
            <a:r>
              <a:rPr lang="en-US" dirty="0" err="1"/>
              <a:t>xr</a:t>
            </a:r>
            <a:r>
              <a:rPr lang="en-US" dirty="0"/>
              <a:t>-x 1 </a:t>
            </a:r>
            <a:r>
              <a:rPr lang="en-US" dirty="0" err="1"/>
              <a:t>amrood</a:t>
            </a:r>
            <a:r>
              <a:rPr lang="en-US" dirty="0"/>
              <a:t> users 1024 Nov 2 00:10 </a:t>
            </a:r>
            <a:r>
              <a:rPr lang="en-US" dirty="0" err="1"/>
              <a:t>testfile</a:t>
            </a:r>
            <a:r>
              <a:rPr lang="en-US" dirty="0"/>
              <a:t> </a:t>
            </a:r>
          </a:p>
          <a:p>
            <a:pPr marL="0" indent="0">
              <a:buNone/>
            </a:pPr>
            <a:r>
              <a:rPr lang="en-US" dirty="0"/>
              <a:t>$</a:t>
            </a:r>
            <a:r>
              <a:rPr lang="en-US" dirty="0" err="1"/>
              <a:t>chmod</a:t>
            </a:r>
            <a:r>
              <a:rPr lang="en-US" dirty="0"/>
              <a:t> 743 </a:t>
            </a:r>
            <a:r>
              <a:rPr lang="en-US" dirty="0" err="1"/>
              <a:t>testfile</a:t>
            </a:r>
            <a:endParaRPr lang="en-IN" dirty="0"/>
          </a:p>
        </p:txBody>
      </p:sp>
    </p:spTree>
    <p:extLst>
      <p:ext uri="{BB962C8B-B14F-4D97-AF65-F5344CB8AC3E}">
        <p14:creationId xmlns:p14="http://schemas.microsoft.com/office/powerpoint/2010/main" val="252018488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F97A2-BB3F-45D1-EC1F-DBA0D1B5F820}"/>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EF621C21-3EC7-C478-76D2-1044BBE0F544}"/>
              </a:ext>
            </a:extLst>
          </p:cNvPr>
          <p:cNvSpPr>
            <a:spLocks noGrp="1"/>
          </p:cNvSpPr>
          <p:nvPr>
            <p:ph idx="1"/>
          </p:nvPr>
        </p:nvSpPr>
        <p:spPr/>
        <p:txBody>
          <a:bodyPr/>
          <a:lstStyle/>
          <a:p>
            <a:r>
              <a:rPr lang="en-IN" dirty="0"/>
              <a:t>$ls -l </a:t>
            </a:r>
            <a:r>
              <a:rPr lang="en-IN" dirty="0" err="1"/>
              <a:t>testfile</a:t>
            </a:r>
            <a:r>
              <a:rPr lang="en-IN" dirty="0"/>
              <a:t> </a:t>
            </a:r>
          </a:p>
          <a:p>
            <a:r>
              <a:rPr lang="en-IN" dirty="0"/>
              <a:t>-</a:t>
            </a:r>
            <a:r>
              <a:rPr lang="en-IN" dirty="0" err="1"/>
              <a:t>rwxr</a:t>
            </a:r>
            <a:r>
              <a:rPr lang="en-IN" dirty="0"/>
              <a:t>---</a:t>
            </a:r>
            <a:r>
              <a:rPr lang="en-IN" dirty="0" err="1"/>
              <a:t>wx</a:t>
            </a:r>
            <a:r>
              <a:rPr lang="en-IN" dirty="0"/>
              <a:t> 1 </a:t>
            </a:r>
            <a:r>
              <a:rPr lang="en-IN" dirty="0" err="1"/>
              <a:t>amrood</a:t>
            </a:r>
            <a:r>
              <a:rPr lang="en-IN" dirty="0"/>
              <a:t> users 1024 Nov 2 00:10 </a:t>
            </a:r>
            <a:r>
              <a:rPr lang="en-IN" dirty="0" err="1"/>
              <a:t>testfile</a:t>
            </a:r>
            <a:r>
              <a:rPr lang="en-IN" dirty="0"/>
              <a:t> </a:t>
            </a:r>
          </a:p>
          <a:p>
            <a:r>
              <a:rPr lang="en-IN" dirty="0"/>
              <a:t>$</a:t>
            </a:r>
            <a:r>
              <a:rPr lang="en-IN" dirty="0" err="1"/>
              <a:t>chmod</a:t>
            </a:r>
            <a:r>
              <a:rPr lang="en-IN" dirty="0"/>
              <a:t> 043 </a:t>
            </a:r>
            <a:r>
              <a:rPr lang="en-IN" dirty="0" err="1"/>
              <a:t>testfile</a:t>
            </a:r>
            <a:r>
              <a:rPr lang="en-IN" dirty="0"/>
              <a:t> </a:t>
            </a:r>
          </a:p>
          <a:p>
            <a:r>
              <a:rPr lang="en-IN" dirty="0"/>
              <a:t>$ls -l </a:t>
            </a:r>
            <a:r>
              <a:rPr lang="en-IN" dirty="0" err="1"/>
              <a:t>testfile</a:t>
            </a:r>
            <a:r>
              <a:rPr lang="en-IN" dirty="0"/>
              <a:t> </a:t>
            </a:r>
          </a:p>
          <a:p>
            <a:r>
              <a:rPr lang="en-IN" dirty="0"/>
              <a:t>----r---</a:t>
            </a:r>
            <a:r>
              <a:rPr lang="en-IN" dirty="0" err="1"/>
              <a:t>wx</a:t>
            </a:r>
            <a:r>
              <a:rPr lang="en-IN" dirty="0"/>
              <a:t> 1 </a:t>
            </a:r>
            <a:r>
              <a:rPr lang="en-IN" dirty="0" err="1"/>
              <a:t>amrood</a:t>
            </a:r>
            <a:r>
              <a:rPr lang="en-IN" dirty="0"/>
              <a:t> users 1024 Nov 2 00:10 </a:t>
            </a:r>
            <a:r>
              <a:rPr lang="en-IN" dirty="0" err="1"/>
              <a:t>testfile</a:t>
            </a:r>
            <a:endParaRPr lang="en-IN" dirty="0"/>
          </a:p>
        </p:txBody>
      </p:sp>
    </p:spTree>
    <p:extLst>
      <p:ext uri="{BB962C8B-B14F-4D97-AF65-F5344CB8AC3E}">
        <p14:creationId xmlns:p14="http://schemas.microsoft.com/office/powerpoint/2010/main" val="374573986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058DB-0BFC-DEA8-BF6A-37553CC7E6FB}"/>
              </a:ext>
            </a:extLst>
          </p:cNvPr>
          <p:cNvSpPr>
            <a:spLocks noGrp="1"/>
          </p:cNvSpPr>
          <p:nvPr>
            <p:ph type="title"/>
          </p:nvPr>
        </p:nvSpPr>
        <p:spPr/>
        <p:txBody>
          <a:bodyPr/>
          <a:lstStyle/>
          <a:p>
            <a:r>
              <a:rPr lang="en-US" dirty="0"/>
              <a:t>Changing Owners and Groups</a:t>
            </a:r>
            <a:endParaRPr lang="en-IN" dirty="0"/>
          </a:p>
        </p:txBody>
      </p:sp>
      <p:sp>
        <p:nvSpPr>
          <p:cNvPr id="3" name="Content Placeholder 2">
            <a:extLst>
              <a:ext uri="{FF2B5EF4-FFF2-40B4-BE49-F238E27FC236}">
                <a16:creationId xmlns:a16="http://schemas.microsoft.com/office/drawing/2014/main" id="{B572D1A5-A2F5-E87B-8E8C-EEDE1A697BBA}"/>
              </a:ext>
            </a:extLst>
          </p:cNvPr>
          <p:cNvSpPr>
            <a:spLocks noGrp="1"/>
          </p:cNvSpPr>
          <p:nvPr>
            <p:ph idx="1"/>
          </p:nvPr>
        </p:nvSpPr>
        <p:spPr/>
        <p:txBody>
          <a:bodyPr/>
          <a:lstStyle/>
          <a:p>
            <a:r>
              <a:rPr lang="en-US" dirty="0"/>
              <a:t>While creating an account on Unix, it assigns a owner ID and a group ID to each user. All the permissions mentioned above are also assigned based on the Owner and the Groups. Two commands are available to change the owner and the group of files − </a:t>
            </a:r>
          </a:p>
          <a:p>
            <a:r>
              <a:rPr lang="en-US" dirty="0"/>
              <a:t> </a:t>
            </a:r>
            <a:r>
              <a:rPr lang="en-US" dirty="0" err="1"/>
              <a:t>chown</a:t>
            </a:r>
            <a:r>
              <a:rPr lang="en-US" dirty="0"/>
              <a:t> − The </a:t>
            </a:r>
            <a:r>
              <a:rPr lang="en-US" dirty="0" err="1"/>
              <a:t>chown</a:t>
            </a:r>
            <a:r>
              <a:rPr lang="en-US" dirty="0"/>
              <a:t> command stands for "change owner" and is used to change the owner of a file. </a:t>
            </a:r>
          </a:p>
          <a:p>
            <a:r>
              <a:rPr lang="en-US" dirty="0"/>
              <a:t> </a:t>
            </a:r>
            <a:r>
              <a:rPr lang="en-US" dirty="0" err="1"/>
              <a:t>chgrp</a:t>
            </a:r>
            <a:r>
              <a:rPr lang="en-US" dirty="0"/>
              <a:t> − The </a:t>
            </a:r>
            <a:r>
              <a:rPr lang="en-US" dirty="0" err="1"/>
              <a:t>chgrp</a:t>
            </a:r>
            <a:r>
              <a:rPr lang="en-US" dirty="0"/>
              <a:t> command stands for "change group" and is used to change the group of a file.</a:t>
            </a:r>
            <a:endParaRPr lang="en-IN" dirty="0"/>
          </a:p>
        </p:txBody>
      </p:sp>
    </p:spTree>
    <p:extLst>
      <p:ext uri="{BB962C8B-B14F-4D97-AF65-F5344CB8AC3E}">
        <p14:creationId xmlns:p14="http://schemas.microsoft.com/office/powerpoint/2010/main" val="289330220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85D7-CCC2-A425-8929-7B846DCC0D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085C88-D54F-99CF-66D0-0B4393701E1D}"/>
              </a:ext>
            </a:extLst>
          </p:cNvPr>
          <p:cNvSpPr>
            <a:spLocks noGrp="1"/>
          </p:cNvSpPr>
          <p:nvPr>
            <p:ph idx="1"/>
          </p:nvPr>
        </p:nvSpPr>
        <p:spPr/>
        <p:txBody>
          <a:bodyPr>
            <a:normAutofit fontScale="92500" lnSpcReduction="10000"/>
          </a:bodyPr>
          <a:lstStyle/>
          <a:p>
            <a:pPr marL="0" indent="0">
              <a:buNone/>
            </a:pPr>
            <a:r>
              <a:rPr lang="en-US" dirty="0"/>
              <a:t>Changing Ownership The </a:t>
            </a:r>
            <a:r>
              <a:rPr lang="en-US" dirty="0" err="1"/>
              <a:t>chown</a:t>
            </a:r>
            <a:r>
              <a:rPr lang="en-US" dirty="0"/>
              <a:t> command changes the ownership of a file. </a:t>
            </a:r>
          </a:p>
          <a:p>
            <a:pPr marL="0" indent="0">
              <a:buNone/>
            </a:pPr>
            <a:r>
              <a:rPr lang="en-US" dirty="0"/>
              <a:t>The basic syntax is as follows −</a:t>
            </a:r>
          </a:p>
          <a:p>
            <a:pPr marL="0" indent="0">
              <a:buNone/>
            </a:pPr>
            <a:r>
              <a:rPr lang="en-US" dirty="0"/>
              <a:t> $ </a:t>
            </a:r>
            <a:r>
              <a:rPr lang="en-US" dirty="0" err="1"/>
              <a:t>chown</a:t>
            </a:r>
            <a:r>
              <a:rPr lang="en-US" dirty="0"/>
              <a:t> user </a:t>
            </a:r>
            <a:r>
              <a:rPr lang="en-US" dirty="0" err="1"/>
              <a:t>filelist</a:t>
            </a:r>
            <a:r>
              <a:rPr lang="en-US" dirty="0"/>
              <a:t> </a:t>
            </a:r>
          </a:p>
          <a:p>
            <a:pPr marL="0" indent="0">
              <a:buNone/>
            </a:pPr>
            <a:r>
              <a:rPr lang="en-US" dirty="0"/>
              <a:t>The value of the user can be either the name of a user on the system or the user id (</a:t>
            </a:r>
            <a:r>
              <a:rPr lang="en-US" dirty="0" err="1"/>
              <a:t>uid</a:t>
            </a:r>
            <a:r>
              <a:rPr lang="en-US" dirty="0"/>
              <a:t>) of a user on the system. </a:t>
            </a:r>
          </a:p>
          <a:p>
            <a:pPr marL="0" indent="0">
              <a:buNone/>
            </a:pPr>
            <a:r>
              <a:rPr lang="en-US" dirty="0"/>
              <a:t>The following example will help you understand the concept − </a:t>
            </a:r>
          </a:p>
          <a:p>
            <a:pPr marL="0" indent="0">
              <a:buNone/>
            </a:pPr>
            <a:r>
              <a:rPr lang="en-US" dirty="0"/>
              <a:t>$ </a:t>
            </a:r>
            <a:r>
              <a:rPr lang="en-US" dirty="0" err="1"/>
              <a:t>chown</a:t>
            </a:r>
            <a:r>
              <a:rPr lang="en-US" dirty="0"/>
              <a:t> </a:t>
            </a:r>
            <a:r>
              <a:rPr lang="en-US" dirty="0" err="1"/>
              <a:t>amrood</a:t>
            </a:r>
            <a:r>
              <a:rPr lang="en-US" dirty="0"/>
              <a:t> </a:t>
            </a:r>
            <a:r>
              <a:rPr lang="en-US" dirty="0" err="1"/>
              <a:t>testfile</a:t>
            </a:r>
            <a:r>
              <a:rPr lang="en-US" dirty="0"/>
              <a:t> $</a:t>
            </a:r>
          </a:p>
          <a:p>
            <a:pPr marL="0" indent="0">
              <a:buNone/>
            </a:pPr>
            <a:r>
              <a:rPr lang="en-US" dirty="0"/>
              <a:t> Changes the owner of the given file to the user </a:t>
            </a:r>
            <a:r>
              <a:rPr lang="en-US" dirty="0" err="1"/>
              <a:t>amrood</a:t>
            </a:r>
            <a:r>
              <a:rPr lang="en-US" dirty="0"/>
              <a:t>.</a:t>
            </a:r>
            <a:endParaRPr lang="en-IN" dirty="0"/>
          </a:p>
        </p:txBody>
      </p:sp>
    </p:spTree>
    <p:extLst>
      <p:ext uri="{BB962C8B-B14F-4D97-AF65-F5344CB8AC3E}">
        <p14:creationId xmlns:p14="http://schemas.microsoft.com/office/powerpoint/2010/main" val="107134614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DC0D2-89AD-D45A-79A3-995D4653FE74}"/>
              </a:ext>
            </a:extLst>
          </p:cNvPr>
          <p:cNvSpPr>
            <a:spLocks noGrp="1"/>
          </p:cNvSpPr>
          <p:nvPr>
            <p:ph type="title"/>
          </p:nvPr>
        </p:nvSpPr>
        <p:spPr/>
        <p:txBody>
          <a:bodyPr/>
          <a:lstStyle/>
          <a:p>
            <a:r>
              <a:rPr lang="en-US" dirty="0"/>
              <a:t>Changing Group Ownership</a:t>
            </a:r>
            <a:endParaRPr lang="en-IN" dirty="0"/>
          </a:p>
        </p:txBody>
      </p:sp>
      <p:sp>
        <p:nvSpPr>
          <p:cNvPr id="3" name="Content Placeholder 2">
            <a:extLst>
              <a:ext uri="{FF2B5EF4-FFF2-40B4-BE49-F238E27FC236}">
                <a16:creationId xmlns:a16="http://schemas.microsoft.com/office/drawing/2014/main" id="{1FA811C2-A162-6E58-77AA-D204400104FB}"/>
              </a:ext>
            </a:extLst>
          </p:cNvPr>
          <p:cNvSpPr>
            <a:spLocks noGrp="1"/>
          </p:cNvSpPr>
          <p:nvPr>
            <p:ph idx="1"/>
          </p:nvPr>
        </p:nvSpPr>
        <p:spPr/>
        <p:txBody>
          <a:bodyPr>
            <a:normAutofit fontScale="85000" lnSpcReduction="20000"/>
          </a:bodyPr>
          <a:lstStyle/>
          <a:p>
            <a:r>
              <a:rPr lang="en-US" dirty="0"/>
              <a:t>The </a:t>
            </a:r>
            <a:r>
              <a:rPr lang="en-US" dirty="0" err="1"/>
              <a:t>chgrp</a:t>
            </a:r>
            <a:r>
              <a:rPr lang="en-US" dirty="0"/>
              <a:t> command changes the group ownership of a file. </a:t>
            </a:r>
          </a:p>
          <a:p>
            <a:r>
              <a:rPr lang="en-US" dirty="0"/>
              <a:t>The basic syntax is as follows:</a:t>
            </a:r>
          </a:p>
          <a:p>
            <a:r>
              <a:rPr lang="en-US" dirty="0"/>
              <a:t>$ </a:t>
            </a:r>
            <a:r>
              <a:rPr lang="en-US" dirty="0" err="1"/>
              <a:t>chgrp</a:t>
            </a:r>
            <a:r>
              <a:rPr lang="en-US" dirty="0"/>
              <a:t> group </a:t>
            </a:r>
            <a:r>
              <a:rPr lang="en-US" dirty="0" err="1"/>
              <a:t>filelist</a:t>
            </a:r>
            <a:r>
              <a:rPr lang="en-US" dirty="0"/>
              <a:t> </a:t>
            </a:r>
          </a:p>
          <a:p>
            <a:r>
              <a:rPr lang="en-US" dirty="0"/>
              <a:t>The value of group can be the name of a group on the system or the group ID (GID) of a group on the system. </a:t>
            </a:r>
          </a:p>
          <a:p>
            <a:r>
              <a:rPr lang="en-US" dirty="0"/>
              <a:t>Following example helps you understand the concept: </a:t>
            </a:r>
          </a:p>
          <a:p>
            <a:r>
              <a:rPr lang="en-US" dirty="0"/>
              <a:t>$ </a:t>
            </a:r>
            <a:r>
              <a:rPr lang="en-US" dirty="0" err="1"/>
              <a:t>chgrp</a:t>
            </a:r>
            <a:r>
              <a:rPr lang="en-US" dirty="0"/>
              <a:t> special </a:t>
            </a:r>
            <a:r>
              <a:rPr lang="en-US" dirty="0" err="1"/>
              <a:t>testfile</a:t>
            </a:r>
            <a:r>
              <a:rPr lang="en-US" dirty="0"/>
              <a:t> </a:t>
            </a:r>
          </a:p>
          <a:p>
            <a:r>
              <a:rPr lang="en-US" dirty="0"/>
              <a:t>$ </a:t>
            </a:r>
          </a:p>
          <a:p>
            <a:r>
              <a:rPr lang="en-US" dirty="0"/>
              <a:t>Changes the group of the given file to special group.</a:t>
            </a:r>
            <a:endParaRPr lang="en-IN" dirty="0"/>
          </a:p>
        </p:txBody>
      </p:sp>
    </p:spTree>
    <p:extLst>
      <p:ext uri="{BB962C8B-B14F-4D97-AF65-F5344CB8AC3E}">
        <p14:creationId xmlns:p14="http://schemas.microsoft.com/office/powerpoint/2010/main" val="401886581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95D5E6-1FF1-675B-480D-B3F50430EB43}"/>
              </a:ext>
            </a:extLst>
          </p:cNvPr>
          <p:cNvSpPr>
            <a:spLocks noGrp="1"/>
          </p:cNvSpPr>
          <p:nvPr>
            <p:ph idx="1"/>
          </p:nvPr>
        </p:nvSpPr>
        <p:spPr>
          <a:xfrm>
            <a:off x="1474237" y="774442"/>
            <a:ext cx="9580617" cy="4691904"/>
          </a:xfrm>
        </p:spPr>
        <p:txBody>
          <a:bodyPr>
            <a:normAutofit/>
          </a:bodyPr>
          <a:lstStyle/>
          <a:p>
            <a:pPr algn="ctr"/>
            <a:r>
              <a:rPr lang="en-IN" sz="2800" dirty="0"/>
              <a:t>Unix history</a:t>
            </a:r>
          </a:p>
        </p:txBody>
      </p:sp>
      <p:sp>
        <p:nvSpPr>
          <p:cNvPr id="5" name="TextBox 4">
            <a:extLst>
              <a:ext uri="{FF2B5EF4-FFF2-40B4-BE49-F238E27FC236}">
                <a16:creationId xmlns:a16="http://schemas.microsoft.com/office/drawing/2014/main" id="{147BA673-DC21-E6A2-8456-DB8B08E558FD}"/>
              </a:ext>
            </a:extLst>
          </p:cNvPr>
          <p:cNvSpPr txBox="1"/>
          <p:nvPr/>
        </p:nvSpPr>
        <p:spPr>
          <a:xfrm>
            <a:off x="1892926" y="2309877"/>
            <a:ext cx="9079873" cy="2554545"/>
          </a:xfrm>
          <a:prstGeom prst="rect">
            <a:avLst/>
          </a:prstGeom>
          <a:noFill/>
        </p:spPr>
        <p:txBody>
          <a:bodyPr wrap="square">
            <a:spAutoFit/>
          </a:bodyPr>
          <a:lstStyle/>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Unix was originally developed in 1969 by a group of AT&amp;T employees Ken Thompson, Dennis Ritchie, Douglas McIlroy, and Joe </a:t>
            </a:r>
            <a:r>
              <a:rPr lang="en-US" sz="2000" b="0" i="0" dirty="0" err="1">
                <a:solidFill>
                  <a:srgbClr val="000000"/>
                </a:solidFill>
                <a:effectLst/>
                <a:latin typeface="Times New Roman" panose="02020603050405020304" pitchFamily="18" charset="0"/>
                <a:cs typeface="Times New Roman" panose="02020603050405020304" pitchFamily="18" charset="0"/>
              </a:rPr>
              <a:t>Ossanna</a:t>
            </a:r>
            <a:r>
              <a:rPr lang="en-US" sz="2000" b="0" i="0" dirty="0">
                <a:solidFill>
                  <a:srgbClr val="000000"/>
                </a:solidFill>
                <a:effectLst/>
                <a:latin typeface="Times New Roman" panose="02020603050405020304" pitchFamily="18" charset="0"/>
                <a:cs typeface="Times New Roman" panose="02020603050405020304" pitchFamily="18" charset="0"/>
              </a:rPr>
              <a:t> at Bell Labs.</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There are various Unix variants available in the market. Solaris Unix, AIX, HP Unix and BSD are a few examples. Linux is also a flavor of Unix which is freely available.</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Several people can use a Unix computer at the same time; hence Unix is called a multiuser system.</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 user can also run multiple programs at the same time; hence Unix is a multitasking environment</a:t>
            </a:r>
          </a:p>
        </p:txBody>
      </p:sp>
    </p:spTree>
    <p:extLst>
      <p:ext uri="{BB962C8B-B14F-4D97-AF65-F5344CB8AC3E}">
        <p14:creationId xmlns:p14="http://schemas.microsoft.com/office/powerpoint/2010/main" val="399275803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8CE44-595B-3A8B-45A6-CBC6399358BB}"/>
              </a:ext>
            </a:extLst>
          </p:cNvPr>
          <p:cNvSpPr>
            <a:spLocks noGrp="1"/>
          </p:cNvSpPr>
          <p:nvPr>
            <p:ph type="title"/>
          </p:nvPr>
        </p:nvSpPr>
        <p:spPr>
          <a:xfrm>
            <a:off x="1451579" y="804520"/>
            <a:ext cx="9603275" cy="587136"/>
          </a:xfrm>
        </p:spPr>
        <p:txBody>
          <a:bodyPr/>
          <a:lstStyle/>
          <a:p>
            <a:r>
              <a:rPr lang="en-US" dirty="0"/>
              <a:t>SUID and SGID File Permission</a:t>
            </a:r>
            <a:endParaRPr lang="en-IN" dirty="0"/>
          </a:p>
        </p:txBody>
      </p:sp>
      <p:sp>
        <p:nvSpPr>
          <p:cNvPr id="3" name="Content Placeholder 2">
            <a:extLst>
              <a:ext uri="{FF2B5EF4-FFF2-40B4-BE49-F238E27FC236}">
                <a16:creationId xmlns:a16="http://schemas.microsoft.com/office/drawing/2014/main" id="{A9E28830-C94B-CADD-A6E1-FB2E94FD63A5}"/>
              </a:ext>
            </a:extLst>
          </p:cNvPr>
          <p:cNvSpPr>
            <a:spLocks noGrp="1"/>
          </p:cNvSpPr>
          <p:nvPr>
            <p:ph idx="1"/>
          </p:nvPr>
        </p:nvSpPr>
        <p:spPr>
          <a:xfrm>
            <a:off x="1451579" y="1391656"/>
            <a:ext cx="9603275" cy="4074689"/>
          </a:xfrm>
        </p:spPr>
        <p:txBody>
          <a:bodyPr>
            <a:normAutofit fontScale="92500" lnSpcReduction="20000"/>
          </a:bodyPr>
          <a:lstStyle/>
          <a:p>
            <a:r>
              <a:rPr lang="en-US" dirty="0"/>
              <a:t>Often when a command is executed, it will have to be executed with special privileges in order to accomplish its task.</a:t>
            </a:r>
          </a:p>
          <a:p>
            <a:r>
              <a:rPr lang="en-US" dirty="0"/>
              <a:t> As an example, when you change your password with the passwd command, your new password is stored in the file /</a:t>
            </a:r>
            <a:r>
              <a:rPr lang="en-US" dirty="0" err="1"/>
              <a:t>etc</a:t>
            </a:r>
            <a:r>
              <a:rPr lang="en-US" dirty="0"/>
              <a:t>/shadow. </a:t>
            </a:r>
          </a:p>
          <a:p>
            <a:r>
              <a:rPr lang="en-US" dirty="0"/>
              <a:t>As a regular user, you do not have read or write access to this file for security reasons, but when you change your password, you need to have the write permission to this file. This means that the passwd program has to give you additional permissions so that you can write to the file /</a:t>
            </a:r>
            <a:r>
              <a:rPr lang="en-US" dirty="0" err="1"/>
              <a:t>etc</a:t>
            </a:r>
            <a:r>
              <a:rPr lang="en-US" dirty="0"/>
              <a:t>/shadow. Additional permissions are given to programs via a mechanism known as the </a:t>
            </a:r>
          </a:p>
          <a:p>
            <a:r>
              <a:rPr lang="en-US" dirty="0"/>
              <a:t>Set User ID (SUID) and </a:t>
            </a:r>
          </a:p>
          <a:p>
            <a:r>
              <a:rPr lang="en-US" dirty="0"/>
              <a:t>Set Group ID (SGID) bits.</a:t>
            </a:r>
            <a:endParaRPr lang="en-IN" dirty="0"/>
          </a:p>
        </p:txBody>
      </p:sp>
    </p:spTree>
    <p:extLst>
      <p:ext uri="{BB962C8B-B14F-4D97-AF65-F5344CB8AC3E}">
        <p14:creationId xmlns:p14="http://schemas.microsoft.com/office/powerpoint/2010/main" val="115423779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7E3F1-3C21-10C2-C9C2-72C231E84A15}"/>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56C44355-70F6-5B35-9BFA-0793D14EED2F}"/>
              </a:ext>
            </a:extLst>
          </p:cNvPr>
          <p:cNvSpPr>
            <a:spLocks noGrp="1"/>
          </p:cNvSpPr>
          <p:nvPr>
            <p:ph idx="1"/>
          </p:nvPr>
        </p:nvSpPr>
        <p:spPr/>
        <p:txBody>
          <a:bodyPr/>
          <a:lstStyle/>
          <a:p>
            <a:r>
              <a:rPr lang="en-US" dirty="0"/>
              <a:t>When you execute a program that has the SUID bit enabled, you inherit the permissions of that program's owner. Programs that do not have the SUID bit set are run with the permissions of the user who started the program. This is the case with SGID as well. Normally, programs execute with your group permissions, but instead your group will be changed just for this program to the group owner of the program. </a:t>
            </a:r>
          </a:p>
          <a:p>
            <a:r>
              <a:rPr lang="en-US" dirty="0"/>
              <a:t>The SUID and SGID bits will appear as the letter "s" if the permission is available. The SUID "s" bit will be located in the permission bits where the owners’ execute permission normally resides.</a:t>
            </a:r>
            <a:endParaRPr lang="en-IN" dirty="0"/>
          </a:p>
        </p:txBody>
      </p:sp>
    </p:spTree>
    <p:extLst>
      <p:ext uri="{BB962C8B-B14F-4D97-AF65-F5344CB8AC3E}">
        <p14:creationId xmlns:p14="http://schemas.microsoft.com/office/powerpoint/2010/main" val="197947261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E08D9-46D6-4776-300A-40932094EA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4FD7A7-FE17-5177-3039-004DFA8F22A9}"/>
              </a:ext>
            </a:extLst>
          </p:cNvPr>
          <p:cNvSpPr>
            <a:spLocks noGrp="1"/>
          </p:cNvSpPr>
          <p:nvPr>
            <p:ph idx="1"/>
          </p:nvPr>
        </p:nvSpPr>
        <p:spPr/>
        <p:txBody>
          <a:bodyPr/>
          <a:lstStyle/>
          <a:p>
            <a:r>
              <a:rPr lang="en-US" dirty="0"/>
              <a:t>For example, the command – </a:t>
            </a:r>
          </a:p>
          <a:p>
            <a:r>
              <a:rPr lang="en-US" dirty="0"/>
              <a:t>$ ls -l /</a:t>
            </a:r>
            <a:r>
              <a:rPr lang="en-US" dirty="0" err="1"/>
              <a:t>usr</a:t>
            </a:r>
            <a:r>
              <a:rPr lang="en-US" dirty="0"/>
              <a:t>/bin/passwd </a:t>
            </a:r>
          </a:p>
          <a:p>
            <a:r>
              <a:rPr lang="en-US" dirty="0"/>
              <a:t>-r-</a:t>
            </a:r>
            <a:r>
              <a:rPr lang="en-US" dirty="0" err="1"/>
              <a:t>sr</a:t>
            </a:r>
            <a:r>
              <a:rPr lang="en-US" dirty="0"/>
              <a:t>-</a:t>
            </a:r>
            <a:r>
              <a:rPr lang="en-US" dirty="0" err="1"/>
              <a:t>xr</a:t>
            </a:r>
            <a:r>
              <a:rPr lang="en-US" dirty="0"/>
              <a:t>-x 1 root bin 19031 Feb 7 13:47 /</a:t>
            </a:r>
            <a:r>
              <a:rPr lang="en-US" dirty="0" err="1"/>
              <a:t>usr</a:t>
            </a:r>
            <a:r>
              <a:rPr lang="en-US" dirty="0"/>
              <a:t>/bin/passwd*</a:t>
            </a:r>
          </a:p>
          <a:p>
            <a:r>
              <a:rPr lang="en-US" dirty="0"/>
              <a:t> $</a:t>
            </a:r>
            <a:endParaRPr lang="en-IN" dirty="0"/>
          </a:p>
        </p:txBody>
      </p:sp>
    </p:spTree>
    <p:extLst>
      <p:ext uri="{BB962C8B-B14F-4D97-AF65-F5344CB8AC3E}">
        <p14:creationId xmlns:p14="http://schemas.microsoft.com/office/powerpoint/2010/main" val="169034492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F16F5-D1B0-F246-0B00-0BB11832DD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5E9CA3-5239-CF3D-5360-499671BA6166}"/>
              </a:ext>
            </a:extLst>
          </p:cNvPr>
          <p:cNvSpPr>
            <a:spLocks noGrp="1"/>
          </p:cNvSpPr>
          <p:nvPr>
            <p:ph idx="1"/>
          </p:nvPr>
        </p:nvSpPr>
        <p:spPr/>
        <p:txBody>
          <a:bodyPr/>
          <a:lstStyle/>
          <a:p>
            <a:r>
              <a:rPr lang="en-US" dirty="0"/>
              <a:t>Shows that the SUID bit is set and that the command is owned by the root. A capital letter S in the execute position instead of a lowercase s indicates that the execute bit is not set. If the sticky bit is enabled on the directory, files can only be removed if you are one of the following users − </a:t>
            </a:r>
          </a:p>
          <a:p>
            <a:r>
              <a:rPr lang="en-US" dirty="0"/>
              <a:t> The owner of the sticky directory </a:t>
            </a:r>
          </a:p>
          <a:p>
            <a:r>
              <a:rPr lang="en-US" dirty="0"/>
              <a:t> The owner of the file being removed  The super user, root</a:t>
            </a:r>
            <a:endParaRPr lang="en-IN" dirty="0"/>
          </a:p>
        </p:txBody>
      </p:sp>
    </p:spTree>
    <p:extLst>
      <p:ext uri="{BB962C8B-B14F-4D97-AF65-F5344CB8AC3E}">
        <p14:creationId xmlns:p14="http://schemas.microsoft.com/office/powerpoint/2010/main" val="110482888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4E43C-A8F8-E0F0-2ED5-C4787746A0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A7DC9C-E3F6-8873-BF74-27D10A612F8E}"/>
              </a:ext>
            </a:extLst>
          </p:cNvPr>
          <p:cNvSpPr>
            <a:spLocks noGrp="1"/>
          </p:cNvSpPr>
          <p:nvPr>
            <p:ph idx="1"/>
          </p:nvPr>
        </p:nvSpPr>
        <p:spPr/>
        <p:txBody>
          <a:bodyPr/>
          <a:lstStyle/>
          <a:p>
            <a:r>
              <a:rPr lang="en-US" dirty="0"/>
              <a:t>To set the SUID and SGID bits for any directory try the following command −</a:t>
            </a:r>
          </a:p>
          <a:p>
            <a:r>
              <a:rPr lang="en-US" dirty="0"/>
              <a:t> $ </a:t>
            </a:r>
            <a:r>
              <a:rPr lang="en-US" dirty="0" err="1"/>
              <a:t>chmod</a:t>
            </a:r>
            <a:r>
              <a:rPr lang="en-US" dirty="0"/>
              <a:t> </a:t>
            </a:r>
            <a:r>
              <a:rPr lang="en-US" dirty="0" err="1"/>
              <a:t>ug+s</a:t>
            </a:r>
            <a:r>
              <a:rPr lang="en-US" dirty="0"/>
              <a:t> </a:t>
            </a:r>
            <a:r>
              <a:rPr lang="en-US" dirty="0" err="1"/>
              <a:t>dirname</a:t>
            </a:r>
            <a:endParaRPr lang="en-US" dirty="0"/>
          </a:p>
          <a:p>
            <a:r>
              <a:rPr lang="en-US" dirty="0"/>
              <a:t> $ ls -l </a:t>
            </a:r>
          </a:p>
          <a:p>
            <a:r>
              <a:rPr lang="en-US" dirty="0" err="1"/>
              <a:t>drwsr</a:t>
            </a:r>
            <a:r>
              <a:rPr lang="en-US" dirty="0"/>
              <a:t>-</a:t>
            </a:r>
            <a:r>
              <a:rPr lang="en-US" dirty="0" err="1"/>
              <a:t>sr</a:t>
            </a:r>
            <a:r>
              <a:rPr lang="en-US" dirty="0"/>
              <a:t>-x 2 root </a:t>
            </a:r>
            <a:r>
              <a:rPr lang="en-US" dirty="0" err="1"/>
              <a:t>root</a:t>
            </a:r>
            <a:r>
              <a:rPr lang="en-US" dirty="0"/>
              <a:t> 4096 Jun 19 06:45 </a:t>
            </a:r>
            <a:r>
              <a:rPr lang="en-US" dirty="0" err="1"/>
              <a:t>dirname</a:t>
            </a:r>
            <a:r>
              <a:rPr lang="en-US"/>
              <a:t> </a:t>
            </a:r>
          </a:p>
          <a:p>
            <a:r>
              <a:rPr lang="en-US"/>
              <a:t>$</a:t>
            </a:r>
            <a:endParaRPr lang="en-IN" dirty="0"/>
          </a:p>
        </p:txBody>
      </p:sp>
    </p:spTree>
    <p:extLst>
      <p:ext uri="{BB962C8B-B14F-4D97-AF65-F5344CB8AC3E}">
        <p14:creationId xmlns:p14="http://schemas.microsoft.com/office/powerpoint/2010/main" val="178783599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59F5E-182B-592A-E1E8-91AB3577EA0F}"/>
              </a:ext>
            </a:extLst>
          </p:cNvPr>
          <p:cNvSpPr>
            <a:spLocks noGrp="1"/>
          </p:cNvSpPr>
          <p:nvPr>
            <p:ph type="title"/>
          </p:nvPr>
        </p:nvSpPr>
        <p:spPr>
          <a:xfrm>
            <a:off x="1451579" y="804520"/>
            <a:ext cx="9603275" cy="587718"/>
          </a:xfrm>
        </p:spPr>
        <p:txBody>
          <a:bodyPr/>
          <a:lstStyle/>
          <a:p>
            <a:r>
              <a:rPr lang="en-IN" dirty="0"/>
              <a:t>Unix architecture</a:t>
            </a:r>
          </a:p>
        </p:txBody>
      </p:sp>
      <p:pic>
        <p:nvPicPr>
          <p:cNvPr id="1026" name="Picture 2" descr="Unix Architecture">
            <a:extLst>
              <a:ext uri="{FF2B5EF4-FFF2-40B4-BE49-F238E27FC236}">
                <a16:creationId xmlns:a16="http://schemas.microsoft.com/office/drawing/2014/main" id="{F9E5CF31-F55E-AE84-DB7D-B7E485A458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9770" y="1511558"/>
            <a:ext cx="6951307" cy="4541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98480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5B9F-5D92-39FB-E306-AB2288ADC39B}"/>
              </a:ext>
            </a:extLst>
          </p:cNvPr>
          <p:cNvSpPr>
            <a:spLocks noGrp="1"/>
          </p:cNvSpPr>
          <p:nvPr>
            <p:ph type="title"/>
          </p:nvPr>
        </p:nvSpPr>
        <p:spPr/>
        <p:txBody>
          <a:bodyPr/>
          <a:lstStyle/>
          <a:p>
            <a:r>
              <a:rPr lang="en-IN" dirty="0"/>
              <a:t>Unix architecture explanation</a:t>
            </a:r>
          </a:p>
        </p:txBody>
      </p:sp>
      <p:sp>
        <p:nvSpPr>
          <p:cNvPr id="3" name="Content Placeholder 2">
            <a:extLst>
              <a:ext uri="{FF2B5EF4-FFF2-40B4-BE49-F238E27FC236}">
                <a16:creationId xmlns:a16="http://schemas.microsoft.com/office/drawing/2014/main" id="{691E6B69-5158-1FED-7B09-67E87054FBC5}"/>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000000"/>
                </a:solidFill>
                <a:effectLst/>
                <a:latin typeface="inherit"/>
              </a:rPr>
              <a:t>Kernel</a:t>
            </a:r>
            <a:r>
              <a:rPr lang="en-US" b="0" i="0" dirty="0">
                <a:solidFill>
                  <a:srgbClr val="000000"/>
                </a:solidFill>
                <a:effectLst/>
                <a:latin typeface="Verdana" panose="020B0604030504040204" pitchFamily="34" charset="0"/>
              </a:rPr>
              <a:t> − The kernel is the heart of the operating system. It interacts with the hardware and most of the tasks like memory management, task scheduling and file management.</a:t>
            </a:r>
          </a:p>
          <a:p>
            <a:pPr algn="l">
              <a:buFont typeface="Arial" panose="020B0604020202020204" pitchFamily="34" charset="0"/>
              <a:buChar char="•"/>
            </a:pPr>
            <a:r>
              <a:rPr lang="en-US" b="1" i="0" dirty="0">
                <a:solidFill>
                  <a:srgbClr val="000000"/>
                </a:solidFill>
                <a:effectLst/>
                <a:latin typeface="inherit"/>
              </a:rPr>
              <a:t>Shell</a:t>
            </a:r>
            <a:r>
              <a:rPr lang="en-US" b="0" i="0" dirty="0">
                <a:solidFill>
                  <a:srgbClr val="000000"/>
                </a:solidFill>
                <a:effectLst/>
                <a:latin typeface="Verdana" panose="020B0604030504040204" pitchFamily="34" charset="0"/>
              </a:rPr>
              <a:t> − The shell is the utility that processes your requests. When you type in a command at your terminal, the shell interprets the command and calls the program that you want. The shell uses standard syntax for all commands. C Shell, </a:t>
            </a:r>
            <a:r>
              <a:rPr lang="en-US" b="0" i="0" dirty="0" err="1">
                <a:solidFill>
                  <a:srgbClr val="000000"/>
                </a:solidFill>
                <a:effectLst/>
                <a:latin typeface="Verdana" panose="020B0604030504040204" pitchFamily="34" charset="0"/>
              </a:rPr>
              <a:t>Bourne</a:t>
            </a:r>
            <a:r>
              <a:rPr lang="en-US" b="0" i="0" dirty="0">
                <a:solidFill>
                  <a:srgbClr val="000000"/>
                </a:solidFill>
                <a:effectLst/>
                <a:latin typeface="Verdana" panose="020B0604030504040204" pitchFamily="34" charset="0"/>
              </a:rPr>
              <a:t> Shell and Korn Shell are the most famous shells which are available with most of the Unix variants.</a:t>
            </a:r>
          </a:p>
          <a:p>
            <a:endParaRPr lang="en-IN" dirty="0"/>
          </a:p>
        </p:txBody>
      </p:sp>
    </p:spTree>
    <p:extLst>
      <p:ext uri="{BB962C8B-B14F-4D97-AF65-F5344CB8AC3E}">
        <p14:creationId xmlns:p14="http://schemas.microsoft.com/office/powerpoint/2010/main" val="330356978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8013-F7E3-E871-9396-0BE5AF68F9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D51A62E-D712-BF3A-5F06-0C0711962153}"/>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solidFill>
                  <a:srgbClr val="000000"/>
                </a:solidFill>
                <a:effectLst/>
                <a:latin typeface="inherit"/>
              </a:rPr>
              <a:t>Commands and Utilities</a:t>
            </a:r>
            <a:r>
              <a:rPr lang="en-US" b="0" i="0" dirty="0">
                <a:solidFill>
                  <a:srgbClr val="000000"/>
                </a:solidFill>
                <a:effectLst/>
                <a:latin typeface="Verdana" panose="020B0604030504040204" pitchFamily="34" charset="0"/>
              </a:rPr>
              <a:t> − There are various commands and utilities which you can make use of in your day to day activities. </a:t>
            </a:r>
            <a:r>
              <a:rPr lang="en-US" b="1" i="0" dirty="0">
                <a:solidFill>
                  <a:srgbClr val="000000"/>
                </a:solidFill>
                <a:effectLst/>
                <a:latin typeface="inherit"/>
              </a:rPr>
              <a:t>cp</a:t>
            </a:r>
            <a:r>
              <a:rPr lang="en-US" b="0" i="0" dirty="0">
                <a:solidFill>
                  <a:srgbClr val="000000"/>
                </a:solidFill>
                <a:effectLst/>
                <a:latin typeface="Verdana" panose="020B0604030504040204" pitchFamily="34" charset="0"/>
              </a:rPr>
              <a:t>, </a:t>
            </a:r>
            <a:r>
              <a:rPr lang="en-US" b="1" i="0" dirty="0">
                <a:solidFill>
                  <a:srgbClr val="000000"/>
                </a:solidFill>
                <a:effectLst/>
                <a:latin typeface="inherit"/>
              </a:rPr>
              <a:t>mv</a:t>
            </a:r>
            <a:r>
              <a:rPr lang="en-US" b="0" i="0" dirty="0">
                <a:solidFill>
                  <a:srgbClr val="000000"/>
                </a:solidFill>
                <a:effectLst/>
                <a:latin typeface="Verdana" panose="020B0604030504040204" pitchFamily="34" charset="0"/>
              </a:rPr>
              <a:t>, </a:t>
            </a:r>
            <a:r>
              <a:rPr lang="en-US" b="1" i="0" dirty="0">
                <a:solidFill>
                  <a:srgbClr val="000000"/>
                </a:solidFill>
                <a:effectLst/>
                <a:latin typeface="inherit"/>
              </a:rPr>
              <a:t>cat</a:t>
            </a:r>
            <a:r>
              <a:rPr lang="en-US" b="0" i="0" dirty="0">
                <a:solidFill>
                  <a:srgbClr val="000000"/>
                </a:solidFill>
                <a:effectLst/>
                <a:latin typeface="Verdana" panose="020B0604030504040204" pitchFamily="34" charset="0"/>
              </a:rPr>
              <a:t> and </a:t>
            </a:r>
            <a:r>
              <a:rPr lang="en-US" b="1" i="0" dirty="0">
                <a:solidFill>
                  <a:srgbClr val="000000"/>
                </a:solidFill>
                <a:effectLst/>
                <a:latin typeface="inherit"/>
              </a:rPr>
              <a:t>grep</a:t>
            </a:r>
            <a:r>
              <a:rPr lang="en-US" b="0" i="0" dirty="0">
                <a:solidFill>
                  <a:srgbClr val="000000"/>
                </a:solidFill>
                <a:effectLst/>
                <a:latin typeface="Verdana" panose="020B0604030504040204" pitchFamily="34" charset="0"/>
              </a:rPr>
              <a:t>, etc. are few examples of commands and utilities. There are over 250 standard commands plus numerous others provided through 3</a:t>
            </a:r>
            <a:r>
              <a:rPr lang="en-US" b="0" i="0" baseline="30000" dirty="0">
                <a:solidFill>
                  <a:srgbClr val="000000"/>
                </a:solidFill>
                <a:effectLst/>
                <a:latin typeface="Verdana" panose="020B0604030504040204" pitchFamily="34" charset="0"/>
              </a:rPr>
              <a:t>rd</a:t>
            </a:r>
            <a:r>
              <a:rPr lang="en-US" b="0" i="0" dirty="0">
                <a:solidFill>
                  <a:srgbClr val="000000"/>
                </a:solidFill>
                <a:effectLst/>
                <a:latin typeface="Verdana" panose="020B0604030504040204" pitchFamily="34" charset="0"/>
              </a:rPr>
              <a:t> party software. All the commands come along with various options.</a:t>
            </a:r>
          </a:p>
          <a:p>
            <a:pPr algn="l">
              <a:buFont typeface="Arial" panose="020B0604020202020204" pitchFamily="34" charset="0"/>
              <a:buChar char="•"/>
            </a:pPr>
            <a:r>
              <a:rPr lang="en-US" b="1" i="0" dirty="0">
                <a:solidFill>
                  <a:srgbClr val="000000"/>
                </a:solidFill>
                <a:effectLst/>
                <a:latin typeface="inherit"/>
              </a:rPr>
              <a:t>Files and Directories</a:t>
            </a:r>
            <a:r>
              <a:rPr lang="en-US" b="0" i="0" dirty="0">
                <a:solidFill>
                  <a:srgbClr val="000000"/>
                </a:solidFill>
                <a:effectLst/>
                <a:latin typeface="Verdana" panose="020B0604030504040204" pitchFamily="34" charset="0"/>
              </a:rPr>
              <a:t> − All the data of Unix is organized into files. All files are then organized into directories. These directories are further organized into a tree-like structure called the </a:t>
            </a:r>
            <a:r>
              <a:rPr lang="en-US" b="1" i="0" dirty="0">
                <a:solidFill>
                  <a:srgbClr val="000000"/>
                </a:solidFill>
                <a:effectLst/>
                <a:latin typeface="inherit"/>
              </a:rPr>
              <a:t>filesystem</a:t>
            </a:r>
            <a:r>
              <a:rPr lang="en-US" b="0" i="0" dirty="0">
                <a:solidFill>
                  <a:srgbClr val="000000"/>
                </a:solidFill>
                <a:effectLst/>
                <a:latin typeface="Verdana" panose="020B0604030504040204" pitchFamily="34" charset="0"/>
              </a:rPr>
              <a:t>.</a:t>
            </a:r>
          </a:p>
          <a:p>
            <a:endParaRPr lang="en-IN" dirty="0"/>
          </a:p>
        </p:txBody>
      </p:sp>
    </p:spTree>
    <p:extLst>
      <p:ext uri="{BB962C8B-B14F-4D97-AF65-F5344CB8AC3E}">
        <p14:creationId xmlns:p14="http://schemas.microsoft.com/office/powerpoint/2010/main" val="55181597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2B99378-01C9-8B93-80CA-417E5700683C}"/>
              </a:ext>
            </a:extLst>
          </p:cNvPr>
          <p:cNvSpPr>
            <a:spLocks noGrp="1" noChangeArrowheads="1"/>
          </p:cNvSpPr>
          <p:nvPr>
            <p:ph idx="1"/>
          </p:nvPr>
        </p:nvSpPr>
        <p:spPr bwMode="auto">
          <a:xfrm>
            <a:off x="1483567" y="1455681"/>
            <a:ext cx="856684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Login Unix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When you first connect to a Unix system, you usually see a prompt such as the following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login: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BBBDA83A-B4BF-CF7A-E922-A98A12C4A9CC}"/>
              </a:ext>
            </a:extLst>
          </p:cNvPr>
          <p:cNvSpPr>
            <a:spLocks noChangeArrowheads="1"/>
          </p:cNvSpPr>
          <p:nvPr/>
        </p:nvSpPr>
        <p:spPr bwMode="auto">
          <a:xfrm>
            <a:off x="1810139" y="3248713"/>
            <a:ext cx="836022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login :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amrood</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amrood’s</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password: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Last login: Sun Jun 14 09:32:32 20</a:t>
            </a:r>
            <a:r>
              <a:rPr lang="en-US" altLang="en-US" sz="2400" dirty="0">
                <a:solidFill>
                  <a:srgbClr val="000000"/>
                </a:solidFill>
                <a:latin typeface="Times New Roman" panose="02020603050405020304" pitchFamily="18" charset="0"/>
                <a:cs typeface="Times New Roman" panose="02020603050405020304" pitchFamily="18" charset="0"/>
              </a:rPr>
              <a:t>23</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from 62.61.164.73 $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DB3B1C23-2046-8200-28D1-5C56503F15D9}"/>
              </a:ext>
            </a:extLst>
          </p:cNvPr>
          <p:cNvSpPr txBox="1"/>
          <p:nvPr/>
        </p:nvSpPr>
        <p:spPr>
          <a:xfrm>
            <a:off x="1903445" y="4576865"/>
            <a:ext cx="6102220" cy="923330"/>
          </a:xfrm>
          <a:prstGeom prst="rect">
            <a:avLst/>
          </a:prstGeom>
          <a:noFill/>
        </p:spPr>
        <p:txBody>
          <a:bodyPr wrap="square">
            <a:spAutoFit/>
          </a:bodyPr>
          <a:lstStyle/>
          <a:p>
            <a:r>
              <a:rPr lang="en-US" b="0" i="0" dirty="0">
                <a:solidFill>
                  <a:srgbClr val="000000"/>
                </a:solidFill>
                <a:effectLst/>
                <a:latin typeface="Verdana" panose="020B0604030504040204" pitchFamily="34" charset="0"/>
              </a:rPr>
              <a:t>You will be provided with a command prompt (sometime called the </a:t>
            </a:r>
            <a:r>
              <a:rPr lang="en-US" b="1" i="0" dirty="0">
                <a:solidFill>
                  <a:srgbClr val="000000"/>
                </a:solidFill>
                <a:effectLst/>
                <a:latin typeface="Verdana" panose="020B0604030504040204" pitchFamily="34" charset="0"/>
              </a:rPr>
              <a:t>$</a:t>
            </a:r>
            <a:r>
              <a:rPr lang="en-US" b="0" i="0" dirty="0">
                <a:solidFill>
                  <a:srgbClr val="000000"/>
                </a:solidFill>
                <a:effectLst/>
                <a:latin typeface="Verdana" panose="020B0604030504040204" pitchFamily="34" charset="0"/>
              </a:rPr>
              <a:t> prompt ) where you type all your commands</a:t>
            </a:r>
            <a:endParaRPr lang="en-IN" dirty="0"/>
          </a:p>
        </p:txBody>
      </p:sp>
    </p:spTree>
    <p:extLst>
      <p:ext uri="{BB962C8B-B14F-4D97-AF65-F5344CB8AC3E}">
        <p14:creationId xmlns:p14="http://schemas.microsoft.com/office/powerpoint/2010/main" val="403149263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205</TotalTime>
  <Words>3767</Words>
  <Application>Microsoft Office PowerPoint</Application>
  <PresentationFormat>Widescreen</PresentationFormat>
  <Paragraphs>307</Paragraphs>
  <Slides>54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Gill Sans MT</vt:lpstr>
      <vt:lpstr>Google Sans</vt:lpstr>
      <vt:lpstr>inherit</vt:lpstr>
      <vt:lpstr>Times New Roman</vt:lpstr>
      <vt:lpstr>Verdana</vt:lpstr>
      <vt:lpstr>Gallery</vt:lpstr>
      <vt:lpstr>Unix and shell programming</vt:lpstr>
      <vt:lpstr>Unit-i</vt:lpstr>
      <vt:lpstr>Unix os</vt:lpstr>
      <vt:lpstr>Unix full form</vt:lpstr>
      <vt:lpstr>PowerPoint Presentation</vt:lpstr>
      <vt:lpstr>Unix architecture</vt:lpstr>
      <vt:lpstr>Unix architecture explanation</vt:lpstr>
      <vt:lpstr>PowerPoint Presentation</vt:lpstr>
      <vt:lpstr>PowerPoint Presentation</vt:lpstr>
      <vt:lpstr>Change Password </vt:lpstr>
      <vt:lpstr>Change of password</vt:lpstr>
      <vt:lpstr>in Unix, there are three basic types of files − </vt:lpstr>
      <vt:lpstr>Listing files</vt:lpstr>
      <vt:lpstr>PowerPoint Presentation</vt:lpstr>
      <vt:lpstr>PowerPoint Presentation</vt:lpstr>
      <vt:lpstr>PowerPoint Presentation</vt:lpstr>
      <vt:lpstr>Listing files</vt:lpstr>
      <vt:lpstr>PowerPoint Presentation</vt:lpstr>
      <vt:lpstr>Metacharacters</vt:lpstr>
      <vt:lpstr>Hidden Files</vt:lpstr>
      <vt:lpstr>Current and parent directory</vt:lpstr>
      <vt:lpstr>Creating Files</vt:lpstr>
      <vt:lpstr>PowerPoint Presentation</vt:lpstr>
      <vt:lpstr>Editing Files</vt:lpstr>
      <vt:lpstr>PowerPoint Presentation</vt:lpstr>
      <vt:lpstr>Display Content of a File</vt:lpstr>
      <vt:lpstr>Counting Words in a File</vt:lpstr>
      <vt:lpstr>PowerPoint Presentation</vt:lpstr>
      <vt:lpstr>Cp and mv commands </vt:lpstr>
      <vt:lpstr>Renaming Files(mv commands)</vt:lpstr>
      <vt:lpstr>Deleting file </vt:lpstr>
      <vt:lpstr>Standard Unix Streams</vt:lpstr>
      <vt:lpstr>Unix — File Permission / Access Modes</vt:lpstr>
      <vt:lpstr>PowerPoint Presentation</vt:lpstr>
      <vt:lpstr>PowerPoint Presentation</vt:lpstr>
      <vt:lpstr>File Access Modes</vt:lpstr>
      <vt:lpstr>Directory Access Modes</vt:lpstr>
      <vt:lpstr>Changing Permissions</vt:lpstr>
      <vt:lpstr>chmod Operator Description  </vt:lpstr>
      <vt:lpstr>PowerPoint Presentation</vt:lpstr>
      <vt:lpstr>To give permissions</vt:lpstr>
      <vt:lpstr>continued</vt:lpstr>
      <vt:lpstr>Using chmod with Absolute Permissions</vt:lpstr>
      <vt:lpstr>PowerPoint Presentation</vt:lpstr>
      <vt:lpstr>Here's an example using the testfile</vt:lpstr>
      <vt:lpstr>continued</vt:lpstr>
      <vt:lpstr>Changing Owners and Groups</vt:lpstr>
      <vt:lpstr>PowerPoint Presentation</vt:lpstr>
      <vt:lpstr>Changing Group Ownership</vt:lpstr>
      <vt:lpstr>SUID and SGID File Permission</vt:lpstr>
      <vt:lpstr>continued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and shell programming</dc:title>
  <dc:creator>Komala R</dc:creator>
  <cp:lastModifiedBy>Admin</cp:lastModifiedBy>
  <cp:revision>62</cp:revision>
  <dcterms:created xsi:type="dcterms:W3CDTF">2024-02-14T18:04:31Z</dcterms:created>
  <dcterms:modified xsi:type="dcterms:W3CDTF">2024-02-26T04:15:28Z</dcterms:modified>
</cp:coreProperties>
</file>