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64" r:id="rId3"/>
    <p:sldId id="265" r:id="rId4"/>
    <p:sldId id="263" r:id="rId5"/>
    <p:sldId id="266" r:id="rId6"/>
    <p:sldId id="261" r:id="rId7"/>
    <p:sldId id="268" r:id="rId8"/>
    <p:sldId id="269" r:id="rId9"/>
    <p:sldId id="270" r:id="rId10"/>
    <p:sldId id="271" r:id="rId11"/>
    <p:sldId id="272" r:id="rId12"/>
    <p:sldId id="274" r:id="rId13"/>
    <p:sldId id="273" r:id="rId14"/>
    <p:sldId id="267" r:id="rId15"/>
    <p:sldId id="275" r:id="rId16"/>
    <p:sldId id="276" r:id="rId17"/>
    <p:sldId id="277" r:id="rId18"/>
    <p:sldId id="281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ram Ramesh" initials="SR" lastIdx="1" clrIdx="0">
    <p:extLst>
      <p:ext uri="{19B8F6BF-5375-455C-9EA6-DF929625EA0E}">
        <p15:presenceInfo xmlns:p15="http://schemas.microsoft.com/office/powerpoint/2012/main" userId="aaf78dd0023de2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shadri Kalkunte Ramachandra" userId="S::sheshadrik@iisc.ac.in::fa97b793-3048-4b33-ab9a-01c41d57b5fa" providerId="AD" clId="Web-{4C974E8E-0EDE-4AE4-8C6B-CF39F22C5632}"/>
    <pc:docChg chg="modSld">
      <pc:chgData name="Sheshadri Kalkunte Ramachandra" userId="S::sheshadrik@iisc.ac.in::fa97b793-3048-4b33-ab9a-01c41d57b5fa" providerId="AD" clId="Web-{4C974E8E-0EDE-4AE4-8C6B-CF39F22C5632}" dt="2018-12-07T12:38:40.153" v="21" actId="20577"/>
      <pc:docMkLst>
        <pc:docMk/>
      </pc:docMkLst>
      <pc:sldChg chg="modSp">
        <pc:chgData name="Sheshadri Kalkunte Ramachandra" userId="S::sheshadrik@iisc.ac.in::fa97b793-3048-4b33-ab9a-01c41d57b5fa" providerId="AD" clId="Web-{4C974E8E-0EDE-4AE4-8C6B-CF39F22C5632}" dt="2018-12-07T12:38:40.153" v="20" actId="20577"/>
        <pc:sldMkLst>
          <pc:docMk/>
          <pc:sldMk cId="2608676079" sldId="258"/>
        </pc:sldMkLst>
        <pc:spChg chg="mod">
          <ac:chgData name="Sheshadri Kalkunte Ramachandra" userId="S::sheshadrik@iisc.ac.in::fa97b793-3048-4b33-ab9a-01c41d57b5fa" providerId="AD" clId="Web-{4C974E8E-0EDE-4AE4-8C6B-CF39F22C5632}" dt="2018-12-07T12:38:40.153" v="20" actId="20577"/>
          <ac:spMkLst>
            <pc:docMk/>
            <pc:sldMk cId="2608676079" sldId="258"/>
            <ac:spMk id="3" creationId="{3D42F25C-F7C5-4016-88B7-FEC0AF31C8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25274-37D4-4A72-9B29-6574698FC8CA}" type="datetimeFigureOut">
              <a:rPr lang="en-IN" smtClean="0"/>
              <a:t>10-04-2019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F29A0-8788-45C0-A8F6-028E3BFFD0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deed.en_US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creativecommons.org/licenses/by/4.0/deed.en_US" TargetMode="External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 userDrawn="1"/>
        </p:nvSpPr>
        <p:spPr>
          <a:xfrm>
            <a:off x="278492" y="1121801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-68715" y="1121801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973605" y="1121801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2381021" y="884837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2019441" y="884837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1659540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1322217" y="884837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973605" y="884837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278492" y="884837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-68715" y="884837"/>
            <a:ext cx="360000" cy="27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3094125" y="621750"/>
            <a:ext cx="360000" cy="27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2737573" y="621750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2381021" y="621750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2019441" y="621750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169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137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 b="1" spc="300">
                <a:solidFill>
                  <a:schemeClr val="accent2"/>
                </a:solidFill>
                <a:latin typeface="Economica" panose="0200050604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929436" y="18008"/>
            <a:ext cx="307656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>
              <a:lnSpc>
                <a:spcPts val="1800"/>
              </a:lnSpc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Indian Institute of Science</a:t>
            </a:r>
          </a:p>
          <a:p>
            <a:pPr>
              <a:lnSpc>
                <a:spcPts val="1400"/>
              </a:lnSpc>
              <a:spcAft>
                <a:spcPts val="300"/>
              </a:spcAft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Bangalore, India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  <a:spcAft>
                <a:spcPts val="200"/>
              </a:spcAft>
            </a:pPr>
            <a:r>
              <a:rPr lang="hi-IN" sz="1000" b="1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भारतीय विज्ञान संस्थान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200"/>
              </a:lnSpc>
            </a:pPr>
            <a:r>
              <a:rPr lang="hi-IN" sz="1000" dirty="0" err="1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बंगलौर</a:t>
            </a:r>
            <a:r>
              <a:rPr lang="en-US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,</a:t>
            </a:r>
            <a:r>
              <a:rPr lang="hi-IN" sz="10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</a:rPr>
              <a:t> भारत</a:t>
            </a:r>
            <a:endParaRPr lang="en-US" sz="11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800" dirty="0">
                <a:solidFill>
                  <a:schemeClr val="accent1">
                    <a:lumMod val="75000"/>
                  </a:schemeClr>
                </a:solidFill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US" sz="1000" dirty="0">
              <a:solidFill>
                <a:schemeClr val="accent1">
                  <a:lumMod val="75000"/>
                </a:schemeClr>
              </a:solidFill>
              <a:latin typeface="Arvo" panose="02000000000000000000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21" name="Picture 20" descr="http://www.iisc.ernet.in/fa/images/IIsc_logo.jpg"/>
          <p:cNvPicPr/>
          <p:nvPr/>
        </p:nvPicPr>
        <p:blipFill>
          <a:blip r:embed="rId2" cstate="print">
            <a:duotone>
              <a:srgbClr val="9C6A6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79782"/>
            <a:ext cx="91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iisc.ernet.in/fa/images/IIsc_logo.jpg"/>
          <p:cNvPicPr/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" y="58266"/>
            <a:ext cx="912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 userDrawn="1"/>
        </p:nvSpPr>
        <p:spPr>
          <a:xfrm>
            <a:off x="4159623" y="0"/>
            <a:ext cx="8032375" cy="360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00" b="1" i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Computational</a:t>
            </a:r>
            <a:r>
              <a:rPr lang="en-US" sz="2100" b="1" i="0" baseline="0" dirty="0">
                <a:solidFill>
                  <a:schemeClr val="bg1"/>
                </a:solidFill>
                <a:effectLst/>
                <a:latin typeface="Economica" panose="02000506040000020004" pitchFamily="2" charset="0"/>
                <a:ea typeface="Calibri" panose="020F0502020204030204" pitchFamily="34" charset="0"/>
                <a:cs typeface="Mangal" panose="02040503050203030202" pitchFamily="18" charset="0"/>
              </a:rPr>
              <a:t> and Data Sciences</a:t>
            </a:r>
            <a:endParaRPr lang="en-US" sz="2100" b="1" i="0" dirty="0">
              <a:solidFill>
                <a:schemeClr val="bg1"/>
              </a:solidFill>
              <a:effectLst/>
              <a:latin typeface="Economica" panose="02000506040000020004" pitchFamily="2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3781" y="354958"/>
            <a:ext cx="360000" cy="2700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3450313" y="354958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3094125" y="354958"/>
            <a:ext cx="360000" cy="27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2737573" y="354958"/>
            <a:ext cx="360000" cy="270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625699" y="1121801"/>
            <a:ext cx="36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625699" y="884837"/>
            <a:ext cx="360000" cy="2700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hlinkClick r:id="rId3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+mn-lt"/>
            </a:endParaRPr>
          </a:p>
        </p:txBody>
      </p:sp>
      <p:pic>
        <p:nvPicPr>
          <p:cNvPr id="41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>
            <a:grpSpLocks noChangeAspect="1"/>
          </p:cNvGrpSpPr>
          <p:nvPr userDrawn="1"/>
        </p:nvGrpSpPr>
        <p:grpSpPr>
          <a:xfrm>
            <a:off x="9672165" y="5901000"/>
            <a:ext cx="2392345" cy="915514"/>
            <a:chOff x="3802302" y="177382"/>
            <a:chExt cx="3050323" cy="1556416"/>
          </a:xfrm>
        </p:grpSpPr>
        <p:sp>
          <p:nvSpPr>
            <p:cNvPr id="45" name="object 19"/>
            <p:cNvSpPr/>
            <p:nvPr/>
          </p:nvSpPr>
          <p:spPr>
            <a:xfrm>
              <a:off x="3930990" y="1669208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46" name="Group 45"/>
            <p:cNvGrpSpPr>
              <a:grpSpLocks noChangeAspect="1"/>
            </p:cNvGrpSpPr>
            <p:nvPr/>
          </p:nvGrpSpPr>
          <p:grpSpPr>
            <a:xfrm>
              <a:off x="3927903" y="264369"/>
              <a:ext cx="1003096" cy="1080000"/>
              <a:chOff x="598488" y="432211"/>
              <a:chExt cx="2120668" cy="2283253"/>
            </a:xfrm>
          </p:grpSpPr>
          <p:sp>
            <p:nvSpPr>
              <p:cNvPr id="50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3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4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5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6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7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4933088" y="177382"/>
              <a:ext cx="1754063" cy="13080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solidFill>
                    <a:srgbClr val="005E9F"/>
                  </a:solidFill>
                  <a:latin typeface="Cousine" panose="02070409020205020404" pitchFamily="49" charset="0"/>
                </a:rPr>
                <a:t>CDS</a:t>
              </a:r>
              <a:endParaRPr lang="en-US" sz="1000" dirty="0"/>
            </a:p>
          </p:txBody>
        </p:sp>
        <p:sp>
          <p:nvSpPr>
            <p:cNvPr id="48" name="object 19"/>
            <p:cNvSpPr/>
            <p:nvPr/>
          </p:nvSpPr>
          <p:spPr>
            <a:xfrm>
              <a:off x="3924561" y="1396776"/>
              <a:ext cx="2921635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rgbClr val="005D9E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02302" y="1341373"/>
              <a:ext cx="2394615" cy="3924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rgbClr val="005D9E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rgbClr val="005D9E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rgbClr val="005D9E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rgbClr val="005D9E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rgbClr val="005D9E"/>
                  </a:solidFill>
                  <a:latin typeface="Economica"/>
                  <a:cs typeface="Economica"/>
                </a:rPr>
                <a:t>iences</a:t>
              </a:r>
              <a:endParaRPr lang="en-IN" sz="900" dirty="0">
                <a:latin typeface="Economica"/>
                <a:cs typeface="Econom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03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9" name="Picture 28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Rectangle 29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21" name="Group 20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22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3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4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5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2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8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9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0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1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2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3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4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5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750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B904D-AEBE-49C7-950D-3C17536E0839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0" name="Rectangle 2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32" name="Picture 3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" name="Rectangle 3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3" name="Picture 42"/>
            <p:cNvPicPr>
              <a:picLocks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81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B85D-438A-4D76-BCB7-AE9121A73C56}" type="datetime5">
              <a:rPr lang="en-US" smtClean="0"/>
              <a:t>10-Apr-19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1" y="-3516"/>
            <a:ext cx="12192001" cy="360000"/>
            <a:chOff x="-1" y="-3516"/>
            <a:chExt cx="9144001" cy="360000"/>
          </a:xfrm>
        </p:grpSpPr>
        <p:sp>
          <p:nvSpPr>
            <p:cNvPr id="20" name="Rectangle 19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86000">
                  <a:schemeClr val="accent2">
                    <a:lumMod val="60000"/>
                    <a:lumOff val="40000"/>
                  </a:schemeClr>
                </a:gs>
                <a:gs pos="5400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22" name="Picture 21" descr="http://www.iisc.ernet.in/fa/images/IIsc_logo.jpg"/>
            <p:cNvPicPr>
              <a:picLocks/>
            </p:cNvPicPr>
            <p:nvPr userDrawn="1"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Rectangle 22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chemeClr val="bg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grpSp>
          <p:nvGrpSpPr>
            <p:cNvPr id="44" name="Group 43"/>
            <p:cNvGrpSpPr>
              <a:grpSpLocks noChangeAspect="1"/>
            </p:cNvGrpSpPr>
            <p:nvPr userDrawn="1"/>
          </p:nvGrpSpPr>
          <p:grpSpPr>
            <a:xfrm>
              <a:off x="380015" y="-3516"/>
              <a:ext cx="334365" cy="360000"/>
              <a:chOff x="598488" y="432211"/>
              <a:chExt cx="2120668" cy="2283253"/>
            </a:xfrm>
          </p:grpSpPr>
          <p:sp>
            <p:nvSpPr>
              <p:cNvPr id="45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5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6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2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448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1"/>
          <p:cNvSpPr>
            <a:spLocks noChangeArrowheads="1"/>
          </p:cNvSpPr>
          <p:nvPr userDrawn="1"/>
        </p:nvSpPr>
        <p:spPr bwMode="auto">
          <a:xfrm>
            <a:off x="1222636" y="6224523"/>
            <a:ext cx="10176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©Department of Computational and Data Science, IISc, 2016</a:t>
            </a:r>
            <a:b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</a:b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</a:rPr>
              <a:t>This work is licensed under a </a:t>
            </a:r>
            <a:r>
              <a:rPr lang="en-IN" sz="1200" i="1" dirty="0">
                <a:solidFill>
                  <a:schemeClr val="tx1">
                    <a:lumMod val="65000"/>
                  </a:schemeClr>
                </a:solidFill>
                <a:latin typeface="+mn-lt"/>
                <a:hlinkClick r:id="rId2"/>
              </a:rPr>
              <a:t>Creative Commons Attribution 4.0 International License</a:t>
            </a:r>
            <a:r>
              <a:rPr kumimoji="0" lang="en-US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IN" sz="1200" b="0" i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latin typeface="+mn-lt"/>
              </a:rPr>
              <a:t>Copyright for external content used with attribution is retained by their original authors</a:t>
            </a:r>
            <a:endParaRPr kumimoji="0" lang="en-US" sz="1200" b="0" i="1" u="none" strike="noStrike" cap="none" normalizeH="0" baseline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latin typeface="+mn-lt"/>
            </a:endParaRPr>
          </a:p>
        </p:txBody>
      </p:sp>
      <p:pic>
        <p:nvPicPr>
          <p:cNvPr id="56" name="Picture 2" descr="Creative Commons License"/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5" y="6400052"/>
            <a:ext cx="11176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-1" y="-5899"/>
            <a:ext cx="12192001" cy="362383"/>
            <a:chOff x="-1" y="-5899"/>
            <a:chExt cx="9144001" cy="362383"/>
          </a:xfrm>
        </p:grpSpPr>
        <p:sp>
          <p:nvSpPr>
            <p:cNvPr id="34" name="Rectangle 33"/>
            <p:cNvSpPr/>
            <p:nvPr userDrawn="1"/>
          </p:nvSpPr>
          <p:spPr>
            <a:xfrm>
              <a:off x="3203371" y="-3516"/>
              <a:ext cx="5940629" cy="360000"/>
            </a:xfrm>
            <a:prstGeom prst="rect">
              <a:avLst/>
            </a:prstGeom>
            <a:gradFill flip="none" rotWithShape="1">
              <a:gsLst>
                <a:gs pos="0">
                  <a:srgbClr val="5ECCF3"/>
                </a:gs>
                <a:gs pos="100000">
                  <a:srgbClr val="4E67C8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r" defTabSz="914400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Economica" panose="02000506040000020004" pitchFamily="2" charset="0"/>
                  <a:ea typeface="Calibri" panose="020F0502020204030204" pitchFamily="34" charset="0"/>
                  <a:cs typeface="Mangal" panose="02040503050203030202" pitchFamily="18" charset="0"/>
                </a:rPr>
                <a:t>CDS.IISc.ac.in  |  Department of Computational and Data Sciences</a:t>
              </a: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-1" y="-3516"/>
              <a:ext cx="3537377" cy="360000"/>
            </a:xfrm>
            <a:prstGeom prst="rect">
              <a:avLst/>
            </a:prstGeom>
            <a:gradFill flip="none" rotWithShape="1">
              <a:gsLst>
                <a:gs pos="0">
                  <a:srgbClr val="5ECCF3">
                    <a:lumMod val="20000"/>
                    <a:lumOff val="80000"/>
                  </a:srgbClr>
                </a:gs>
                <a:gs pos="86000">
                  <a:srgbClr val="5ECCF3">
                    <a:lumMod val="60000"/>
                    <a:lumOff val="40000"/>
                  </a:srgbClr>
                </a:gs>
                <a:gs pos="54000">
                  <a:srgbClr val="5ECCF3">
                    <a:lumMod val="40000"/>
                    <a:lumOff val="60000"/>
                  </a:srgbClr>
                </a:gs>
                <a:gs pos="100000">
                  <a:srgbClr val="5ECCF3"/>
                </a:gs>
              </a:gsLst>
              <a:lin ang="0" scaled="1"/>
              <a:tileRect/>
            </a:gra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http://www.iisc.ernet.in/fa/images/IIsc_logo.jpg"/>
            <p:cNvPicPr>
              <a:picLocks/>
            </p:cNvPicPr>
            <p:nvPr userDrawn="1"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rgbClr val="4E67C8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5" y="-351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Rectangle 36"/>
            <p:cNvSpPr/>
            <p:nvPr userDrawn="1"/>
          </p:nvSpPr>
          <p:spPr>
            <a:xfrm>
              <a:off x="2849718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37"/>
            <p:cNvSpPr/>
            <p:nvPr userDrawn="1"/>
          </p:nvSpPr>
          <p:spPr>
            <a:xfrm>
              <a:off x="2496066" y="-3516"/>
              <a:ext cx="360000" cy="360000"/>
            </a:xfrm>
            <a:prstGeom prst="rect">
              <a:avLst/>
            </a:prstGeom>
            <a:solidFill>
              <a:srgbClr val="A7EA52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2142413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9"/>
            <p:cNvSpPr/>
            <p:nvPr userDrawn="1"/>
          </p:nvSpPr>
          <p:spPr>
            <a:xfrm>
              <a:off x="1788760" y="-3516"/>
              <a:ext cx="360000" cy="360000"/>
            </a:xfrm>
            <a:prstGeom prst="rect">
              <a:avLst/>
            </a:prstGeom>
            <a:solidFill>
              <a:srgbClr val="5ECCF3">
                <a:lumMod val="60000"/>
                <a:lumOff val="4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1" name="Rectangle 40"/>
            <p:cNvSpPr/>
            <p:nvPr userDrawn="1"/>
          </p:nvSpPr>
          <p:spPr>
            <a:xfrm>
              <a:off x="1435107" y="-3516"/>
              <a:ext cx="360000" cy="360000"/>
            </a:xfrm>
            <a:prstGeom prst="rect">
              <a:avLst/>
            </a:prstGeom>
            <a:solidFill>
              <a:srgbClr val="B4DCFA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1081454" y="-3516"/>
              <a:ext cx="360000" cy="360000"/>
            </a:xfrm>
            <a:prstGeom prst="rect">
              <a:avLst/>
            </a:prstGeom>
            <a:solidFill>
              <a:srgbClr val="5ECCF3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27801" y="-3516"/>
              <a:ext cx="360000" cy="360000"/>
            </a:xfrm>
            <a:prstGeom prst="rect">
              <a:avLst/>
            </a:prstGeom>
            <a:solidFill>
              <a:srgbClr val="B4DCF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sp>
          <p:nvSpPr>
            <p:cNvPr id="44" name="Rectangle 43"/>
            <p:cNvSpPr/>
            <p:nvPr userDrawn="1"/>
          </p:nvSpPr>
          <p:spPr>
            <a:xfrm>
              <a:off x="374148" y="-3516"/>
              <a:ext cx="360000" cy="360000"/>
            </a:xfrm>
            <a:prstGeom prst="rect">
              <a:avLst/>
            </a:prstGeom>
            <a:solidFill>
              <a:srgbClr val="5DCEAF">
                <a:lumMod val="40000"/>
                <a:lumOff val="6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745"/>
                </a:solidFill>
                <a:effectLst/>
                <a:uLnTx/>
                <a:uFillTx/>
                <a:latin typeface="Arvo" panose="02000000000000000000" pitchFamily="2" charset="0"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  <p:pic>
          <p:nvPicPr>
            <p:cNvPr id="45" name="Picture 44"/>
            <p:cNvPicPr>
              <a:picLocks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368785" y="-589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 userDrawn="1"/>
        </p:nvGrpSpPr>
        <p:grpSpPr>
          <a:xfrm>
            <a:off x="9672164" y="5901000"/>
            <a:ext cx="2392344" cy="915514"/>
            <a:chOff x="7254124" y="5901000"/>
            <a:chExt cx="1794258" cy="915514"/>
          </a:xfrm>
        </p:grpSpPr>
        <p:sp>
          <p:nvSpPr>
            <p:cNvPr id="24" name="object 19"/>
            <p:cNvSpPr/>
            <p:nvPr/>
          </p:nvSpPr>
          <p:spPr>
            <a:xfrm>
              <a:off x="7329821" y="677852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7328005" y="5952167"/>
              <a:ext cx="590040" cy="635277"/>
              <a:chOff x="598488" y="432211"/>
              <a:chExt cx="2120668" cy="2283253"/>
            </a:xfrm>
          </p:grpSpPr>
          <p:sp>
            <p:nvSpPr>
              <p:cNvPr id="29" name="object 8"/>
              <p:cNvSpPr/>
              <p:nvPr/>
            </p:nvSpPr>
            <p:spPr>
              <a:xfrm>
                <a:off x="1205052" y="2584170"/>
                <a:ext cx="73660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73659" h="73025">
                    <a:moveTo>
                      <a:pt x="39627" y="0"/>
                    </a:moveTo>
                    <a:lnTo>
                      <a:pt x="5051" y="17194"/>
                    </a:lnTo>
                    <a:lnTo>
                      <a:pt x="0" y="40554"/>
                    </a:lnTo>
                    <a:lnTo>
                      <a:pt x="3351" y="52202"/>
                    </a:lnTo>
                    <a:lnTo>
                      <a:pt x="10620" y="62446"/>
                    </a:lnTo>
                    <a:lnTo>
                      <a:pt x="17885" y="68116"/>
                    </a:lnTo>
                    <a:lnTo>
                      <a:pt x="29208" y="72513"/>
                    </a:lnTo>
                    <a:lnTo>
                      <a:pt x="41203" y="73008"/>
                    </a:lnTo>
                    <a:lnTo>
                      <a:pt x="52855" y="69591"/>
                    </a:lnTo>
                    <a:lnTo>
                      <a:pt x="63151" y="62251"/>
                    </a:lnTo>
                    <a:lnTo>
                      <a:pt x="69973" y="52632"/>
                    </a:lnTo>
                    <a:lnTo>
                      <a:pt x="73200" y="41606"/>
                    </a:lnTo>
                    <a:lnTo>
                      <a:pt x="72685" y="29895"/>
                    </a:lnTo>
                    <a:lnTo>
                      <a:pt x="68279" y="18223"/>
                    </a:lnTo>
                    <a:lnTo>
                      <a:pt x="59835" y="7312"/>
                    </a:lnTo>
                    <a:lnTo>
                      <a:pt x="50338" y="1961"/>
                    </a:lnTo>
                    <a:lnTo>
                      <a:pt x="39627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0" name="bk object 16"/>
              <p:cNvSpPr/>
              <p:nvPr/>
            </p:nvSpPr>
            <p:spPr>
              <a:xfrm>
                <a:off x="1962839" y="577608"/>
                <a:ext cx="667385" cy="1985010"/>
              </a:xfrm>
              <a:custGeom>
                <a:avLst/>
                <a:gdLst/>
                <a:ahLst/>
                <a:cxnLst/>
                <a:rect l="l" t="t" r="r" b="b"/>
                <a:pathLst>
                  <a:path w="667385" h="1985010">
                    <a:moveTo>
                      <a:pt x="0" y="0"/>
                    </a:moveTo>
                    <a:lnTo>
                      <a:pt x="72899" y="55445"/>
                    </a:lnTo>
                    <a:lnTo>
                      <a:pt x="139199" y="113673"/>
                    </a:lnTo>
                    <a:lnTo>
                      <a:pt x="199209" y="174074"/>
                    </a:lnTo>
                    <a:lnTo>
                      <a:pt x="253237" y="236039"/>
                    </a:lnTo>
                    <a:lnTo>
                      <a:pt x="301594" y="298962"/>
                    </a:lnTo>
                    <a:lnTo>
                      <a:pt x="344589" y="362233"/>
                    </a:lnTo>
                    <a:lnTo>
                      <a:pt x="382531" y="425245"/>
                    </a:lnTo>
                    <a:lnTo>
                      <a:pt x="415730" y="487388"/>
                    </a:lnTo>
                    <a:lnTo>
                      <a:pt x="444494" y="548056"/>
                    </a:lnTo>
                    <a:lnTo>
                      <a:pt x="469134" y="606639"/>
                    </a:lnTo>
                    <a:lnTo>
                      <a:pt x="489959" y="662529"/>
                    </a:lnTo>
                    <a:lnTo>
                      <a:pt x="507278" y="715119"/>
                    </a:lnTo>
                    <a:lnTo>
                      <a:pt x="521401" y="763799"/>
                    </a:lnTo>
                    <a:lnTo>
                      <a:pt x="532637" y="807962"/>
                    </a:lnTo>
                    <a:lnTo>
                      <a:pt x="541296" y="847000"/>
                    </a:lnTo>
                    <a:lnTo>
                      <a:pt x="552118" y="907265"/>
                    </a:lnTo>
                    <a:lnTo>
                      <a:pt x="556755" y="944016"/>
                    </a:lnTo>
                    <a:lnTo>
                      <a:pt x="556039" y="1047664"/>
                    </a:lnTo>
                    <a:lnTo>
                      <a:pt x="550684" y="1145660"/>
                    </a:lnTo>
                    <a:lnTo>
                      <a:pt x="541196" y="1238040"/>
                    </a:lnTo>
                    <a:lnTo>
                      <a:pt x="528080" y="1324842"/>
                    </a:lnTo>
                    <a:lnTo>
                      <a:pt x="511842" y="1406101"/>
                    </a:lnTo>
                    <a:lnTo>
                      <a:pt x="492988" y="1481853"/>
                    </a:lnTo>
                    <a:lnTo>
                      <a:pt x="472024" y="1552136"/>
                    </a:lnTo>
                    <a:lnTo>
                      <a:pt x="449453" y="1616986"/>
                    </a:lnTo>
                    <a:lnTo>
                      <a:pt x="425784" y="1676438"/>
                    </a:lnTo>
                    <a:lnTo>
                      <a:pt x="401520" y="1730530"/>
                    </a:lnTo>
                    <a:lnTo>
                      <a:pt x="377167" y="1779298"/>
                    </a:lnTo>
                    <a:lnTo>
                      <a:pt x="353231" y="1822777"/>
                    </a:lnTo>
                    <a:lnTo>
                      <a:pt x="330218" y="1861005"/>
                    </a:lnTo>
                    <a:lnTo>
                      <a:pt x="308633" y="1894018"/>
                    </a:lnTo>
                    <a:lnTo>
                      <a:pt x="271770" y="1944544"/>
                    </a:lnTo>
                    <a:lnTo>
                      <a:pt x="246686" y="1974646"/>
                    </a:lnTo>
                    <a:lnTo>
                      <a:pt x="237426" y="1984616"/>
                    </a:lnTo>
                    <a:lnTo>
                      <a:pt x="299925" y="1940762"/>
                    </a:lnTo>
                    <a:lnTo>
                      <a:pt x="356056" y="1890351"/>
                    </a:lnTo>
                    <a:lnTo>
                      <a:pt x="406161" y="1834335"/>
                    </a:lnTo>
                    <a:lnTo>
                      <a:pt x="450581" y="1773667"/>
                    </a:lnTo>
                    <a:lnTo>
                      <a:pt x="489661" y="1709299"/>
                    </a:lnTo>
                    <a:lnTo>
                      <a:pt x="523740" y="1642183"/>
                    </a:lnTo>
                    <a:lnTo>
                      <a:pt x="553161" y="1573272"/>
                    </a:lnTo>
                    <a:lnTo>
                      <a:pt x="578266" y="1503516"/>
                    </a:lnTo>
                    <a:lnTo>
                      <a:pt x="599398" y="1433869"/>
                    </a:lnTo>
                    <a:lnTo>
                      <a:pt x="616897" y="1365283"/>
                    </a:lnTo>
                    <a:lnTo>
                      <a:pt x="631107" y="1298710"/>
                    </a:lnTo>
                    <a:lnTo>
                      <a:pt x="642369" y="1235101"/>
                    </a:lnTo>
                    <a:lnTo>
                      <a:pt x="651025" y="1175410"/>
                    </a:lnTo>
                    <a:lnTo>
                      <a:pt x="657417" y="1120589"/>
                    </a:lnTo>
                    <a:lnTo>
                      <a:pt x="661888" y="1071589"/>
                    </a:lnTo>
                    <a:lnTo>
                      <a:pt x="664779" y="1029363"/>
                    </a:lnTo>
                    <a:lnTo>
                      <a:pt x="667189" y="969042"/>
                    </a:lnTo>
                    <a:lnTo>
                      <a:pt x="667393" y="952850"/>
                    </a:lnTo>
                    <a:lnTo>
                      <a:pt x="667385" y="947242"/>
                    </a:lnTo>
                    <a:lnTo>
                      <a:pt x="647153" y="834291"/>
                    </a:lnTo>
                    <a:lnTo>
                      <a:pt x="621068" y="730297"/>
                    </a:lnTo>
                    <a:lnTo>
                      <a:pt x="589873" y="634920"/>
                    </a:lnTo>
                    <a:lnTo>
                      <a:pt x="554314" y="547815"/>
                    </a:lnTo>
                    <a:lnTo>
                      <a:pt x="515137" y="468642"/>
                    </a:lnTo>
                    <a:lnTo>
                      <a:pt x="473086" y="397057"/>
                    </a:lnTo>
                    <a:lnTo>
                      <a:pt x="428907" y="332719"/>
                    </a:lnTo>
                    <a:lnTo>
                      <a:pt x="383345" y="275285"/>
                    </a:lnTo>
                    <a:lnTo>
                      <a:pt x="337146" y="224413"/>
                    </a:lnTo>
                    <a:lnTo>
                      <a:pt x="291053" y="179760"/>
                    </a:lnTo>
                    <a:lnTo>
                      <a:pt x="245814" y="140985"/>
                    </a:lnTo>
                    <a:lnTo>
                      <a:pt x="202173" y="107744"/>
                    </a:lnTo>
                    <a:lnTo>
                      <a:pt x="160874" y="79696"/>
                    </a:lnTo>
                    <a:lnTo>
                      <a:pt x="122665" y="56498"/>
                    </a:lnTo>
                    <a:lnTo>
                      <a:pt x="88289" y="37808"/>
                    </a:lnTo>
                    <a:lnTo>
                      <a:pt x="34019" y="12584"/>
                    </a:lnTo>
                    <a:lnTo>
                      <a:pt x="4028" y="12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1" name="bk object 18"/>
              <p:cNvSpPr/>
              <p:nvPr/>
            </p:nvSpPr>
            <p:spPr>
              <a:xfrm>
                <a:off x="798262" y="732992"/>
                <a:ext cx="1520190" cy="1545590"/>
              </a:xfrm>
              <a:custGeom>
                <a:avLst/>
                <a:gdLst/>
                <a:ahLst/>
                <a:cxnLst/>
                <a:rect l="l" t="t" r="r" b="b"/>
                <a:pathLst>
                  <a:path w="1520189" h="1545589">
                    <a:moveTo>
                      <a:pt x="820" y="1503114"/>
                    </a:moveTo>
                    <a:lnTo>
                      <a:pt x="694" y="1505363"/>
                    </a:lnTo>
                    <a:lnTo>
                      <a:pt x="0" y="1534954"/>
                    </a:lnTo>
                    <a:lnTo>
                      <a:pt x="37" y="1545273"/>
                    </a:lnTo>
                    <a:lnTo>
                      <a:pt x="820" y="1503114"/>
                    </a:lnTo>
                    <a:close/>
                  </a:path>
                  <a:path w="1520189" h="1545589">
                    <a:moveTo>
                      <a:pt x="1276047" y="0"/>
                    </a:moveTo>
                    <a:lnTo>
                      <a:pt x="1182981" y="4203"/>
                    </a:lnTo>
                    <a:lnTo>
                      <a:pt x="1080725" y="14886"/>
                    </a:lnTo>
                    <a:lnTo>
                      <a:pt x="971664" y="33811"/>
                    </a:lnTo>
                    <a:lnTo>
                      <a:pt x="858182" y="62739"/>
                    </a:lnTo>
                    <a:lnTo>
                      <a:pt x="742664" y="103434"/>
                    </a:lnTo>
                    <a:lnTo>
                      <a:pt x="627493" y="157658"/>
                    </a:lnTo>
                    <a:lnTo>
                      <a:pt x="515054" y="227173"/>
                    </a:lnTo>
                    <a:lnTo>
                      <a:pt x="407733" y="313741"/>
                    </a:lnTo>
                    <a:lnTo>
                      <a:pt x="307912" y="419126"/>
                    </a:lnTo>
                    <a:lnTo>
                      <a:pt x="217977" y="545089"/>
                    </a:lnTo>
                    <a:lnTo>
                      <a:pt x="140311" y="693394"/>
                    </a:lnTo>
                    <a:lnTo>
                      <a:pt x="77300" y="865802"/>
                    </a:lnTo>
                    <a:lnTo>
                      <a:pt x="31328" y="1064077"/>
                    </a:lnTo>
                    <a:lnTo>
                      <a:pt x="4779" y="1289979"/>
                    </a:lnTo>
                    <a:lnTo>
                      <a:pt x="820" y="1503114"/>
                    </a:lnTo>
                    <a:lnTo>
                      <a:pt x="3332" y="1458550"/>
                    </a:lnTo>
                    <a:lnTo>
                      <a:pt x="9127" y="1396566"/>
                    </a:lnTo>
                    <a:lnTo>
                      <a:pt x="19289" y="1321461"/>
                    </a:lnTo>
                    <a:lnTo>
                      <a:pt x="35032" y="1235286"/>
                    </a:lnTo>
                    <a:lnTo>
                      <a:pt x="57567" y="1140089"/>
                    </a:lnTo>
                    <a:lnTo>
                      <a:pt x="88106" y="1037922"/>
                    </a:lnTo>
                    <a:lnTo>
                      <a:pt x="127862" y="930834"/>
                    </a:lnTo>
                    <a:lnTo>
                      <a:pt x="178045" y="820876"/>
                    </a:lnTo>
                    <a:lnTo>
                      <a:pt x="239869" y="710098"/>
                    </a:lnTo>
                    <a:lnTo>
                      <a:pt x="314545" y="600551"/>
                    </a:lnTo>
                    <a:lnTo>
                      <a:pt x="403286" y="494283"/>
                    </a:lnTo>
                    <a:lnTo>
                      <a:pt x="507302" y="393347"/>
                    </a:lnTo>
                    <a:lnTo>
                      <a:pt x="627807" y="299791"/>
                    </a:lnTo>
                    <a:lnTo>
                      <a:pt x="766012" y="215665"/>
                    </a:lnTo>
                    <a:lnTo>
                      <a:pt x="923129" y="143022"/>
                    </a:lnTo>
                    <a:lnTo>
                      <a:pt x="1100371" y="83909"/>
                    </a:lnTo>
                    <a:lnTo>
                      <a:pt x="1298949" y="40378"/>
                    </a:lnTo>
                    <a:lnTo>
                      <a:pt x="1520075" y="14478"/>
                    </a:lnTo>
                    <a:lnTo>
                      <a:pt x="1508724" y="12724"/>
                    </a:lnTo>
                    <a:lnTo>
                      <a:pt x="1476262" y="8637"/>
                    </a:lnTo>
                    <a:lnTo>
                      <a:pt x="1425072" y="3979"/>
                    </a:lnTo>
                    <a:lnTo>
                      <a:pt x="1357539" y="512"/>
                    </a:lnTo>
                    <a:lnTo>
                      <a:pt x="1276047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32" name="bk object 19"/>
              <p:cNvSpPr/>
              <p:nvPr/>
            </p:nvSpPr>
            <p:spPr>
              <a:xfrm>
                <a:off x="907837" y="1023442"/>
                <a:ext cx="1642745" cy="328930"/>
              </a:xfrm>
              <a:custGeom>
                <a:avLst/>
                <a:gdLst/>
                <a:ahLst/>
                <a:cxnLst/>
                <a:rect l="l" t="t" r="r" b="b"/>
                <a:pathLst>
                  <a:path w="1642745" h="328930">
                    <a:moveTo>
                      <a:pt x="0" y="0"/>
                    </a:moveTo>
                    <a:lnTo>
                      <a:pt x="53279" y="37931"/>
                    </a:lnTo>
                    <a:lnTo>
                      <a:pt x="93011" y="63744"/>
                    </a:lnTo>
                    <a:lnTo>
                      <a:pt x="142663" y="93835"/>
                    </a:lnTo>
                    <a:lnTo>
                      <a:pt x="201595" y="126820"/>
                    </a:lnTo>
                    <a:lnTo>
                      <a:pt x="269165" y="161315"/>
                    </a:lnTo>
                    <a:lnTo>
                      <a:pt x="344734" y="195938"/>
                    </a:lnTo>
                    <a:lnTo>
                      <a:pt x="427662" y="229304"/>
                    </a:lnTo>
                    <a:lnTo>
                      <a:pt x="517309" y="260029"/>
                    </a:lnTo>
                    <a:lnTo>
                      <a:pt x="613034" y="286730"/>
                    </a:lnTo>
                    <a:lnTo>
                      <a:pt x="714197" y="308022"/>
                    </a:lnTo>
                    <a:lnTo>
                      <a:pt x="820159" y="322523"/>
                    </a:lnTo>
                    <a:lnTo>
                      <a:pt x="930278" y="328849"/>
                    </a:lnTo>
                    <a:lnTo>
                      <a:pt x="1043916" y="325615"/>
                    </a:lnTo>
                    <a:lnTo>
                      <a:pt x="1160431" y="311438"/>
                    </a:lnTo>
                    <a:lnTo>
                      <a:pt x="1279183" y="284935"/>
                    </a:lnTo>
                    <a:lnTo>
                      <a:pt x="1399534" y="244721"/>
                    </a:lnTo>
                    <a:lnTo>
                      <a:pt x="1473085" y="211186"/>
                    </a:lnTo>
                    <a:lnTo>
                      <a:pt x="875165" y="211186"/>
                    </a:lnTo>
                    <a:lnTo>
                      <a:pt x="767774" y="207492"/>
                    </a:lnTo>
                    <a:lnTo>
                      <a:pt x="657977" y="198726"/>
                    </a:lnTo>
                    <a:lnTo>
                      <a:pt x="546691" y="184182"/>
                    </a:lnTo>
                    <a:lnTo>
                      <a:pt x="434831" y="163150"/>
                    </a:lnTo>
                    <a:lnTo>
                      <a:pt x="323316" y="134924"/>
                    </a:lnTo>
                    <a:lnTo>
                      <a:pt x="213061" y="98796"/>
                    </a:lnTo>
                    <a:lnTo>
                      <a:pt x="104983" y="54057"/>
                    </a:lnTo>
                    <a:lnTo>
                      <a:pt x="0" y="0"/>
                    </a:lnTo>
                    <a:close/>
                  </a:path>
                  <a:path w="1642745" h="328930">
                    <a:moveTo>
                      <a:pt x="1642465" y="117627"/>
                    </a:moveTo>
                    <a:lnTo>
                      <a:pt x="1582133" y="133030"/>
                    </a:lnTo>
                    <a:lnTo>
                      <a:pt x="1537653" y="143123"/>
                    </a:lnTo>
                    <a:lnTo>
                      <a:pt x="1482515" y="154515"/>
                    </a:lnTo>
                    <a:lnTo>
                      <a:pt x="1417638" y="166499"/>
                    </a:lnTo>
                    <a:lnTo>
                      <a:pt x="1343937" y="178367"/>
                    </a:lnTo>
                    <a:lnTo>
                      <a:pt x="1262303" y="189413"/>
                    </a:lnTo>
                    <a:lnTo>
                      <a:pt x="1173731" y="198922"/>
                    </a:lnTo>
                    <a:lnTo>
                      <a:pt x="1079060" y="206194"/>
                    </a:lnTo>
                    <a:lnTo>
                      <a:pt x="979232" y="210518"/>
                    </a:lnTo>
                    <a:lnTo>
                      <a:pt x="875165" y="211186"/>
                    </a:lnTo>
                    <a:lnTo>
                      <a:pt x="1473085" y="211186"/>
                    </a:lnTo>
                    <a:lnTo>
                      <a:pt x="1520846" y="189410"/>
                    </a:lnTo>
                    <a:lnTo>
                      <a:pt x="1642465" y="117627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6" name="bk object 20"/>
              <p:cNvSpPr/>
              <p:nvPr/>
            </p:nvSpPr>
            <p:spPr>
              <a:xfrm>
                <a:off x="700370" y="1230909"/>
                <a:ext cx="1769110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1769110" h="1014730">
                    <a:moveTo>
                      <a:pt x="0" y="0"/>
                    </a:moveTo>
                    <a:lnTo>
                      <a:pt x="78777" y="210379"/>
                    </a:lnTo>
                    <a:lnTo>
                      <a:pt x="167918" y="390957"/>
                    </a:lnTo>
                    <a:lnTo>
                      <a:pt x="265866" y="543789"/>
                    </a:lnTo>
                    <a:lnTo>
                      <a:pt x="371062" y="670932"/>
                    </a:lnTo>
                    <a:lnTo>
                      <a:pt x="481951" y="774441"/>
                    </a:lnTo>
                    <a:lnTo>
                      <a:pt x="596973" y="856373"/>
                    </a:lnTo>
                    <a:lnTo>
                      <a:pt x="714571" y="918782"/>
                    </a:lnTo>
                    <a:lnTo>
                      <a:pt x="833189" y="963726"/>
                    </a:lnTo>
                    <a:lnTo>
                      <a:pt x="951268" y="993259"/>
                    </a:lnTo>
                    <a:lnTo>
                      <a:pt x="1067250" y="1009438"/>
                    </a:lnTo>
                    <a:lnTo>
                      <a:pt x="1179579" y="1014319"/>
                    </a:lnTo>
                    <a:lnTo>
                      <a:pt x="1286697" y="1009958"/>
                    </a:lnTo>
                    <a:lnTo>
                      <a:pt x="1387045" y="998410"/>
                    </a:lnTo>
                    <a:lnTo>
                      <a:pt x="1479067" y="981732"/>
                    </a:lnTo>
                    <a:lnTo>
                      <a:pt x="1530685" y="969318"/>
                    </a:lnTo>
                    <a:lnTo>
                      <a:pt x="1301323" y="969318"/>
                    </a:lnTo>
                    <a:lnTo>
                      <a:pt x="1159559" y="955183"/>
                    </a:lnTo>
                    <a:lnTo>
                      <a:pt x="1025147" y="924372"/>
                    </a:lnTo>
                    <a:lnTo>
                      <a:pt x="898247" y="879150"/>
                    </a:lnTo>
                    <a:lnTo>
                      <a:pt x="779018" y="821779"/>
                    </a:lnTo>
                    <a:lnTo>
                      <a:pt x="667620" y="754522"/>
                    </a:lnTo>
                    <a:lnTo>
                      <a:pt x="564215" y="679642"/>
                    </a:lnTo>
                    <a:lnTo>
                      <a:pt x="468961" y="599401"/>
                    </a:lnTo>
                    <a:lnTo>
                      <a:pt x="382020" y="516063"/>
                    </a:lnTo>
                    <a:lnTo>
                      <a:pt x="303550" y="431891"/>
                    </a:lnTo>
                    <a:lnTo>
                      <a:pt x="233713" y="349146"/>
                    </a:lnTo>
                    <a:lnTo>
                      <a:pt x="172668" y="270092"/>
                    </a:lnTo>
                    <a:lnTo>
                      <a:pt x="120575" y="196992"/>
                    </a:lnTo>
                    <a:lnTo>
                      <a:pt x="77595" y="132109"/>
                    </a:lnTo>
                    <a:lnTo>
                      <a:pt x="43887" y="77705"/>
                    </a:lnTo>
                    <a:lnTo>
                      <a:pt x="19612" y="36044"/>
                    </a:lnTo>
                    <a:lnTo>
                      <a:pt x="4929" y="9388"/>
                    </a:lnTo>
                    <a:lnTo>
                      <a:pt x="0" y="0"/>
                    </a:lnTo>
                    <a:close/>
                  </a:path>
                  <a:path w="1769110" h="1014730">
                    <a:moveTo>
                      <a:pt x="1769122" y="889050"/>
                    </a:moveTo>
                    <a:lnTo>
                      <a:pt x="1606265" y="938515"/>
                    </a:lnTo>
                    <a:lnTo>
                      <a:pt x="1450278" y="964517"/>
                    </a:lnTo>
                    <a:lnTo>
                      <a:pt x="1301323" y="969318"/>
                    </a:lnTo>
                    <a:lnTo>
                      <a:pt x="1530685" y="969318"/>
                    </a:lnTo>
                    <a:lnTo>
                      <a:pt x="1631902" y="941207"/>
                    </a:lnTo>
                    <a:lnTo>
                      <a:pt x="1689599" y="921472"/>
                    </a:lnTo>
                    <a:lnTo>
                      <a:pt x="1732740" y="904831"/>
                    </a:lnTo>
                    <a:lnTo>
                      <a:pt x="1759767" y="893338"/>
                    </a:lnTo>
                    <a:lnTo>
                      <a:pt x="1769122" y="889050"/>
                    </a:lnTo>
                    <a:close/>
                  </a:path>
                </a:pathLst>
              </a:cu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7" name="bk object 21"/>
              <p:cNvSpPr/>
              <p:nvPr/>
            </p:nvSpPr>
            <p:spPr>
              <a:xfrm>
                <a:off x="1073039" y="1185621"/>
                <a:ext cx="1584960" cy="1365250"/>
              </a:xfrm>
              <a:custGeom>
                <a:avLst/>
                <a:gdLst/>
                <a:ahLst/>
                <a:cxnLst/>
                <a:rect l="l" t="t" r="r" b="b"/>
                <a:pathLst>
                  <a:path w="1584960" h="1365250">
                    <a:moveTo>
                      <a:pt x="1584629" y="0"/>
                    </a:moveTo>
                    <a:lnTo>
                      <a:pt x="1576998" y="38164"/>
                    </a:lnTo>
                    <a:lnTo>
                      <a:pt x="1566433" y="82778"/>
                    </a:lnTo>
                    <a:lnTo>
                      <a:pt x="1550454" y="141664"/>
                    </a:lnTo>
                    <a:lnTo>
                      <a:pt x="1528378" y="212762"/>
                    </a:lnTo>
                    <a:lnTo>
                      <a:pt x="1499520" y="294010"/>
                    </a:lnTo>
                    <a:lnTo>
                      <a:pt x="1463195" y="383346"/>
                    </a:lnTo>
                    <a:lnTo>
                      <a:pt x="1418719" y="478711"/>
                    </a:lnTo>
                    <a:lnTo>
                      <a:pt x="1365406" y="578041"/>
                    </a:lnTo>
                    <a:lnTo>
                      <a:pt x="1302573" y="679276"/>
                    </a:lnTo>
                    <a:lnTo>
                      <a:pt x="1229535" y="780356"/>
                    </a:lnTo>
                    <a:lnTo>
                      <a:pt x="1145608" y="879217"/>
                    </a:lnTo>
                    <a:lnTo>
                      <a:pt x="1050105" y="973800"/>
                    </a:lnTo>
                    <a:lnTo>
                      <a:pt x="942344" y="1062042"/>
                    </a:lnTo>
                    <a:lnTo>
                      <a:pt x="821639" y="1141883"/>
                    </a:lnTo>
                    <a:lnTo>
                      <a:pt x="687306" y="1211262"/>
                    </a:lnTo>
                    <a:lnTo>
                      <a:pt x="538660" y="1268116"/>
                    </a:lnTo>
                    <a:lnTo>
                      <a:pt x="375017" y="1310385"/>
                    </a:lnTo>
                    <a:lnTo>
                      <a:pt x="195692" y="1336008"/>
                    </a:lnTo>
                    <a:lnTo>
                      <a:pt x="0" y="1342923"/>
                    </a:lnTo>
                    <a:lnTo>
                      <a:pt x="10172" y="1344938"/>
                    </a:lnTo>
                    <a:lnTo>
                      <a:pt x="39381" y="1349852"/>
                    </a:lnTo>
                    <a:lnTo>
                      <a:pt x="85666" y="1355970"/>
                    </a:lnTo>
                    <a:lnTo>
                      <a:pt x="147065" y="1361593"/>
                    </a:lnTo>
                    <a:lnTo>
                      <a:pt x="221618" y="1365025"/>
                    </a:lnTo>
                    <a:lnTo>
                      <a:pt x="307362" y="1364571"/>
                    </a:lnTo>
                    <a:lnTo>
                      <a:pt x="402338" y="1358533"/>
                    </a:lnTo>
                    <a:lnTo>
                      <a:pt x="504582" y="1345215"/>
                    </a:lnTo>
                    <a:lnTo>
                      <a:pt x="612135" y="1322921"/>
                    </a:lnTo>
                    <a:lnTo>
                      <a:pt x="723034" y="1289953"/>
                    </a:lnTo>
                    <a:lnTo>
                      <a:pt x="835319" y="1244615"/>
                    </a:lnTo>
                    <a:lnTo>
                      <a:pt x="947029" y="1185211"/>
                    </a:lnTo>
                    <a:lnTo>
                      <a:pt x="1056202" y="1110044"/>
                    </a:lnTo>
                    <a:lnTo>
                      <a:pt x="1160876" y="1017417"/>
                    </a:lnTo>
                    <a:lnTo>
                      <a:pt x="1259091" y="905634"/>
                    </a:lnTo>
                    <a:lnTo>
                      <a:pt x="1348885" y="772999"/>
                    </a:lnTo>
                    <a:lnTo>
                      <a:pt x="1428297" y="617814"/>
                    </a:lnTo>
                    <a:lnTo>
                      <a:pt x="1495366" y="438384"/>
                    </a:lnTo>
                    <a:lnTo>
                      <a:pt x="1548131" y="233011"/>
                    </a:lnTo>
                    <a:lnTo>
                      <a:pt x="1584629" y="0"/>
                    </a:lnTo>
                    <a:close/>
                  </a:path>
                </a:pathLst>
              </a:cu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8" name="object 6"/>
              <p:cNvSpPr/>
              <p:nvPr/>
            </p:nvSpPr>
            <p:spPr>
              <a:xfrm>
                <a:off x="1120242" y="676770"/>
                <a:ext cx="903605" cy="1850389"/>
              </a:xfrm>
              <a:custGeom>
                <a:avLst/>
                <a:gdLst/>
                <a:ahLst/>
                <a:cxnLst/>
                <a:rect l="l" t="t" r="r" b="b"/>
                <a:pathLst>
                  <a:path w="903605" h="1850389">
                    <a:moveTo>
                      <a:pt x="7521" y="0"/>
                    </a:moveTo>
                    <a:lnTo>
                      <a:pt x="6543" y="9885"/>
                    </a:lnTo>
                    <a:lnTo>
                      <a:pt x="4286" y="38436"/>
                    </a:lnTo>
                    <a:lnTo>
                      <a:pt x="1766" y="83990"/>
                    </a:lnTo>
                    <a:lnTo>
                      <a:pt x="0" y="144886"/>
                    </a:lnTo>
                    <a:lnTo>
                      <a:pt x="2" y="219464"/>
                    </a:lnTo>
                    <a:lnTo>
                      <a:pt x="2791" y="306062"/>
                    </a:lnTo>
                    <a:lnTo>
                      <a:pt x="9381" y="403020"/>
                    </a:lnTo>
                    <a:lnTo>
                      <a:pt x="20789" y="508676"/>
                    </a:lnTo>
                    <a:lnTo>
                      <a:pt x="38030" y="621369"/>
                    </a:lnTo>
                    <a:lnTo>
                      <a:pt x="62121" y="739438"/>
                    </a:lnTo>
                    <a:lnTo>
                      <a:pt x="94079" y="861222"/>
                    </a:lnTo>
                    <a:lnTo>
                      <a:pt x="134918" y="985061"/>
                    </a:lnTo>
                    <a:lnTo>
                      <a:pt x="185655" y="1109292"/>
                    </a:lnTo>
                    <a:lnTo>
                      <a:pt x="247307" y="1232256"/>
                    </a:lnTo>
                    <a:lnTo>
                      <a:pt x="320889" y="1352290"/>
                    </a:lnTo>
                    <a:lnTo>
                      <a:pt x="407417" y="1467734"/>
                    </a:lnTo>
                    <a:lnTo>
                      <a:pt x="507908" y="1576927"/>
                    </a:lnTo>
                    <a:lnTo>
                      <a:pt x="623377" y="1678208"/>
                    </a:lnTo>
                    <a:lnTo>
                      <a:pt x="754841" y="1769916"/>
                    </a:lnTo>
                    <a:lnTo>
                      <a:pt x="903315" y="1850389"/>
                    </a:lnTo>
                    <a:lnTo>
                      <a:pt x="897172" y="1846425"/>
                    </a:lnTo>
                    <a:lnTo>
                      <a:pt x="879563" y="1834390"/>
                    </a:lnTo>
                    <a:lnTo>
                      <a:pt x="814882" y="1785280"/>
                    </a:lnTo>
                    <a:lnTo>
                      <a:pt x="770275" y="1747786"/>
                    </a:lnTo>
                    <a:lnTo>
                      <a:pt x="719134" y="1701388"/>
                    </a:lnTo>
                    <a:lnTo>
                      <a:pt x="662693" y="1645877"/>
                    </a:lnTo>
                    <a:lnTo>
                      <a:pt x="602184" y="1581045"/>
                    </a:lnTo>
                    <a:lnTo>
                      <a:pt x="538839" y="1506682"/>
                    </a:lnTo>
                    <a:lnTo>
                      <a:pt x="473892" y="1422580"/>
                    </a:lnTo>
                    <a:lnTo>
                      <a:pt x="408575" y="1328531"/>
                    </a:lnTo>
                    <a:lnTo>
                      <a:pt x="344122" y="1224325"/>
                    </a:lnTo>
                    <a:lnTo>
                      <a:pt x="281765" y="1109754"/>
                    </a:lnTo>
                    <a:lnTo>
                      <a:pt x="222738" y="984610"/>
                    </a:lnTo>
                    <a:lnTo>
                      <a:pt x="168272" y="848682"/>
                    </a:lnTo>
                    <a:lnTo>
                      <a:pt x="119601" y="701763"/>
                    </a:lnTo>
                    <a:lnTo>
                      <a:pt x="77957" y="543644"/>
                    </a:lnTo>
                    <a:lnTo>
                      <a:pt x="44574" y="374117"/>
                    </a:lnTo>
                    <a:lnTo>
                      <a:pt x="20684" y="192971"/>
                    </a:lnTo>
                    <a:lnTo>
                      <a:pt x="752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49" name="object 3"/>
              <p:cNvSpPr/>
              <p:nvPr/>
            </p:nvSpPr>
            <p:spPr>
              <a:xfrm>
                <a:off x="1261659" y="548589"/>
                <a:ext cx="688975" cy="2056764"/>
              </a:xfrm>
              <a:custGeom>
                <a:avLst/>
                <a:gdLst/>
                <a:ahLst/>
                <a:cxnLst/>
                <a:rect l="l" t="t" r="r" b="b"/>
                <a:pathLst>
                  <a:path w="688975" h="2056764">
                    <a:moveTo>
                      <a:pt x="449211" y="0"/>
                    </a:moveTo>
                    <a:lnTo>
                      <a:pt x="473981" y="68522"/>
                    </a:lnTo>
                    <a:lnTo>
                      <a:pt x="489599" y="119491"/>
                    </a:lnTo>
                    <a:lnTo>
                      <a:pt x="506618" y="183068"/>
                    </a:lnTo>
                    <a:lnTo>
                      <a:pt x="523671" y="258381"/>
                    </a:lnTo>
                    <a:lnTo>
                      <a:pt x="539389" y="344558"/>
                    </a:lnTo>
                    <a:lnTo>
                      <a:pt x="552406" y="440725"/>
                    </a:lnTo>
                    <a:lnTo>
                      <a:pt x="561353" y="546010"/>
                    </a:lnTo>
                    <a:lnTo>
                      <a:pt x="564862" y="659541"/>
                    </a:lnTo>
                    <a:lnTo>
                      <a:pt x="561566" y="780443"/>
                    </a:lnTo>
                    <a:lnTo>
                      <a:pt x="550098" y="907845"/>
                    </a:lnTo>
                    <a:lnTo>
                      <a:pt x="529089" y="1040874"/>
                    </a:lnTo>
                    <a:lnTo>
                      <a:pt x="497171" y="1178656"/>
                    </a:lnTo>
                    <a:lnTo>
                      <a:pt x="452978" y="1320320"/>
                    </a:lnTo>
                    <a:lnTo>
                      <a:pt x="395140" y="1464992"/>
                    </a:lnTo>
                    <a:lnTo>
                      <a:pt x="322292" y="1611799"/>
                    </a:lnTo>
                    <a:lnTo>
                      <a:pt x="233064" y="1759870"/>
                    </a:lnTo>
                    <a:lnTo>
                      <a:pt x="126089" y="1908330"/>
                    </a:lnTo>
                    <a:lnTo>
                      <a:pt x="0" y="2056307"/>
                    </a:lnTo>
                    <a:lnTo>
                      <a:pt x="8485" y="2049380"/>
                    </a:lnTo>
                    <a:lnTo>
                      <a:pt x="69398" y="1995651"/>
                    </a:lnTo>
                    <a:lnTo>
                      <a:pt x="117174" y="1949979"/>
                    </a:lnTo>
                    <a:lnTo>
                      <a:pt x="173396" y="1892520"/>
                    </a:lnTo>
                    <a:lnTo>
                      <a:pt x="235740" y="1823839"/>
                    </a:lnTo>
                    <a:lnTo>
                      <a:pt x="301880" y="1744501"/>
                    </a:lnTo>
                    <a:lnTo>
                      <a:pt x="369491" y="1655069"/>
                    </a:lnTo>
                    <a:lnTo>
                      <a:pt x="436248" y="1556108"/>
                    </a:lnTo>
                    <a:lnTo>
                      <a:pt x="499825" y="1448182"/>
                    </a:lnTo>
                    <a:lnTo>
                      <a:pt x="557899" y="1331856"/>
                    </a:lnTo>
                    <a:lnTo>
                      <a:pt x="608142" y="1207693"/>
                    </a:lnTo>
                    <a:lnTo>
                      <a:pt x="648231" y="1076258"/>
                    </a:lnTo>
                    <a:lnTo>
                      <a:pt x="675840" y="938116"/>
                    </a:lnTo>
                    <a:lnTo>
                      <a:pt x="688644" y="793830"/>
                    </a:lnTo>
                    <a:lnTo>
                      <a:pt x="684319" y="643965"/>
                    </a:lnTo>
                    <a:lnTo>
                      <a:pt x="660537" y="489085"/>
                    </a:lnTo>
                    <a:lnTo>
                      <a:pt x="614976" y="329755"/>
                    </a:lnTo>
                    <a:lnTo>
                      <a:pt x="545309" y="166538"/>
                    </a:lnTo>
                    <a:lnTo>
                      <a:pt x="449211" y="0"/>
                    </a:lnTo>
                    <a:close/>
                  </a:path>
                </a:pathLst>
              </a:cu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0" name="bk object 17"/>
              <p:cNvSpPr/>
              <p:nvPr/>
            </p:nvSpPr>
            <p:spPr>
              <a:xfrm>
                <a:off x="2291458" y="694662"/>
                <a:ext cx="90805" cy="9017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1" name="object 9"/>
              <p:cNvSpPr/>
              <p:nvPr/>
            </p:nvSpPr>
            <p:spPr>
              <a:xfrm>
                <a:off x="772465" y="2174830"/>
                <a:ext cx="405130" cy="40513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2" name="object 10"/>
              <p:cNvSpPr/>
              <p:nvPr/>
            </p:nvSpPr>
            <p:spPr>
              <a:xfrm>
                <a:off x="1983695" y="2452574"/>
                <a:ext cx="263525" cy="26289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3" name="object 11"/>
              <p:cNvSpPr/>
              <p:nvPr/>
            </p:nvSpPr>
            <p:spPr>
              <a:xfrm>
                <a:off x="1565130" y="432211"/>
                <a:ext cx="194310" cy="194310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4" name="object 15"/>
              <p:cNvSpPr/>
              <p:nvPr/>
            </p:nvSpPr>
            <p:spPr>
              <a:xfrm>
                <a:off x="598488" y="922194"/>
                <a:ext cx="349885" cy="349885"/>
              </a:xfrm>
              <a:prstGeom prst="ellipse">
                <a:avLst/>
              </a:prstGeom>
              <a:solidFill>
                <a:srgbClr val="005D9E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7" name="object 16"/>
              <p:cNvSpPr/>
              <p:nvPr/>
            </p:nvSpPr>
            <p:spPr>
              <a:xfrm>
                <a:off x="2439509" y="2004129"/>
                <a:ext cx="216535" cy="21590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8" name="object 12"/>
              <p:cNvSpPr/>
              <p:nvPr/>
            </p:nvSpPr>
            <p:spPr>
              <a:xfrm>
                <a:off x="1694618" y="1126556"/>
                <a:ext cx="411480" cy="411480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59" name="object 7"/>
              <p:cNvSpPr/>
              <p:nvPr/>
            </p:nvSpPr>
            <p:spPr>
              <a:xfrm>
                <a:off x="1095003" y="657286"/>
                <a:ext cx="73660" cy="73025"/>
              </a:xfrm>
              <a:prstGeom prst="ellipse">
                <a:avLst/>
              </a:prstGeom>
              <a:solidFill>
                <a:srgbClr val="59CAF4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0" name="object 13"/>
              <p:cNvSpPr/>
              <p:nvPr/>
            </p:nvSpPr>
            <p:spPr>
              <a:xfrm>
                <a:off x="2502621" y="1005472"/>
                <a:ext cx="216535" cy="215900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  <p:sp>
            <p:nvSpPr>
              <p:cNvPr id="61" name="object 14"/>
              <p:cNvSpPr/>
              <p:nvPr/>
            </p:nvSpPr>
            <p:spPr>
              <a:xfrm>
                <a:off x="1861260" y="481948"/>
                <a:ext cx="129539" cy="128905"/>
              </a:xfrm>
              <a:prstGeom prst="ellipse">
                <a:avLst/>
              </a:prstGeom>
              <a:solidFill>
                <a:srgbClr val="F98512"/>
              </a:solidFill>
            </p:spPr>
            <p:txBody>
              <a:bodyPr wrap="square" lIns="0" tIns="0" rIns="0" bIns="0" rtlCol="0"/>
              <a:lstStyle/>
              <a:p>
                <a:endParaRPr sz="1800"/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7919274" y="5901000"/>
              <a:ext cx="1031773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400" b="0" i="0" u="none" strike="noStrike" baseline="0" dirty="0">
                  <a:ln>
                    <a:solidFill>
                      <a:schemeClr val="tx1"/>
                    </a:solidFill>
                  </a:ln>
                  <a:solidFill>
                    <a:srgbClr val="005E9F"/>
                  </a:solidFill>
                  <a:effectLst/>
                  <a:latin typeface="Cousine" panose="02070409020205020404" pitchFamily="49" charset="0"/>
                </a:rPr>
                <a:t>CDS</a:t>
              </a:r>
              <a:endParaRPr lang="en-US" sz="1000" dirty="0">
                <a:ln>
                  <a:solidFill>
                    <a:schemeClr val="tx1"/>
                  </a:solidFill>
                </a:ln>
                <a:effectLst/>
              </a:endParaRPr>
            </a:p>
          </p:txBody>
        </p:sp>
        <p:sp>
          <p:nvSpPr>
            <p:cNvPr id="27" name="object 19"/>
            <p:cNvSpPr/>
            <p:nvPr/>
          </p:nvSpPr>
          <p:spPr>
            <a:xfrm>
              <a:off x="7326039" y="6618271"/>
              <a:ext cx="1718561" cy="0"/>
            </a:xfrm>
            <a:custGeom>
              <a:avLst/>
              <a:gdLst/>
              <a:ahLst/>
              <a:cxnLst/>
              <a:rect l="l" t="t" r="r" b="b"/>
              <a:pathLst>
                <a:path w="2921634">
                  <a:moveTo>
                    <a:pt x="0" y="0"/>
                  </a:moveTo>
                  <a:lnTo>
                    <a:pt x="2921203" y="0"/>
                  </a:lnTo>
                </a:path>
              </a:pathLst>
            </a:custGeom>
            <a:ln w="7124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54124" y="6585682"/>
              <a:ext cx="14085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De</a:t>
              </a:r>
              <a:r>
                <a:rPr lang="en-IN" sz="900" spc="-15" dirty="0">
                  <a:solidFill>
                    <a:schemeClr val="tx1"/>
                  </a:solidFill>
                  <a:latin typeface="Economica"/>
                  <a:cs typeface="Economica"/>
                </a:rPr>
                <a:t>p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a</a:t>
              </a:r>
              <a:r>
                <a:rPr lang="en-IN" sz="900" spc="10" dirty="0">
                  <a:solidFill>
                    <a:schemeClr val="tx1"/>
                  </a:solidFill>
                  <a:latin typeface="Economica"/>
                  <a:cs typeface="Economica"/>
                </a:rPr>
                <a:t>r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tment of Computa</a:t>
              </a:r>
              <a:r>
                <a:rPr lang="en-IN" sz="900" spc="-10" dirty="0">
                  <a:solidFill>
                    <a:schemeClr val="tx1"/>
                  </a:solidFill>
                  <a:latin typeface="Economica"/>
                  <a:cs typeface="Economica"/>
                </a:rPr>
                <a:t>t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ional and Data S</a:t>
              </a:r>
              <a:r>
                <a:rPr lang="en-IN" sz="900" spc="-30" dirty="0">
                  <a:solidFill>
                    <a:schemeClr val="tx1"/>
                  </a:solidFill>
                  <a:latin typeface="Economica"/>
                  <a:cs typeface="Economica"/>
                </a:rPr>
                <a:t>c</a:t>
              </a:r>
              <a:r>
                <a:rPr lang="en-IN" sz="900" dirty="0">
                  <a:solidFill>
                    <a:schemeClr val="tx1"/>
                  </a:solidFill>
                  <a:latin typeface="Economica"/>
                  <a:cs typeface="Economica"/>
                </a:rPr>
                <a:t>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1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81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3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13744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DCF45396-6524-45DB-A24F-B95E51A83297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2"/>
            <a:ext cx="7450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48710" y="6356352"/>
            <a:ext cx="1205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Economica" panose="02000506040000020004" pitchFamily="2" charset="0"/>
              </a:defRPr>
            </a:lvl1pPr>
          </a:lstStyle>
          <a:p>
            <a:fld id="{9EFCAA85-8796-4B17-9CA3-4CB18724E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1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Arv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Char char="‣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rge-cabrera/rtvirt" TargetMode="External"/><Relationship Id="rId2" Type="http://schemas.openxmlformats.org/officeDocument/2006/relationships/hyperlink" Target="https://github.com/scheduler-tools/rt-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040" y="2960234"/>
            <a:ext cx="10673919" cy="1183582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accent2">
                    <a:lumMod val="50000"/>
                  </a:schemeClr>
                </a:solidFill>
              </a:rPr>
              <a:t>DS 255 – Seminar Presentation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RTVirt: Enabling Time-sensitive Computing on Virtualized Systems through Cross-layer CPU Scheduling</a:t>
            </a:r>
            <a:br>
              <a:rPr lang="en-US" sz="4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27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dirty="0"/>
              <a:t>Ming Zhao and Jorge Cabrera</a:t>
            </a:r>
            <a:br>
              <a:rPr lang="en-US" sz="2700" dirty="0"/>
            </a:br>
            <a:r>
              <a:rPr lang="en-US" sz="2700" dirty="0"/>
              <a:t>Arizona State University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EuroSys ‘18: Thirteenth EuroSys Conference 2018, Portugal</a:t>
            </a: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accent2">
                    <a:lumMod val="50000"/>
                  </a:schemeClr>
                </a:solidFill>
              </a:rPr>
            </a:b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2C8F8-5B04-47A6-8DF1-B81734B3C328}"/>
              </a:ext>
            </a:extLst>
          </p:cNvPr>
          <p:cNvSpPr txBox="1"/>
          <p:nvPr/>
        </p:nvSpPr>
        <p:spPr>
          <a:xfrm>
            <a:off x="97654" y="6273225"/>
            <a:ext cx="662274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dirty="0"/>
          </a:p>
          <a:p>
            <a:r>
              <a:rPr lang="en-IN" sz="1400" dirty="0"/>
              <a:t>11-Apr-19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65F07D-0D81-421F-B5EF-4098BF385474}"/>
              </a:ext>
            </a:extLst>
          </p:cNvPr>
          <p:cNvSpPr txBox="1">
            <a:spLocks/>
          </p:cNvSpPr>
          <p:nvPr/>
        </p:nvSpPr>
        <p:spPr>
          <a:xfrm>
            <a:off x="634722" y="3680234"/>
            <a:ext cx="10673919" cy="1183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Arvo" panose="02000000000000000000" pitchFamily="2" charset="0"/>
                <a:ea typeface="+mj-ea"/>
                <a:cs typeface="+mj-cs"/>
              </a:defRPr>
            </a:lvl1pPr>
          </a:lstStyle>
          <a:p>
            <a:endParaRPr 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DE57EB6-D253-4D30-9238-C7B39F6C0BC7}"/>
              </a:ext>
            </a:extLst>
          </p:cNvPr>
          <p:cNvSpPr txBox="1">
            <a:spLocks/>
          </p:cNvSpPr>
          <p:nvPr/>
        </p:nvSpPr>
        <p:spPr>
          <a:xfrm>
            <a:off x="917359" y="5120235"/>
            <a:ext cx="10515600" cy="7479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2"/>
                </a:solidFill>
                <a:latin typeface="Arvo" panose="02000000000000000000" pitchFamily="2" charset="0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accent3">
                    <a:lumMod val="50000"/>
                  </a:schemeClr>
                </a:solidFill>
              </a:rPr>
              <a:t>Presenter: Shriram R.</a:t>
            </a:r>
          </a:p>
        </p:txBody>
      </p:sp>
    </p:spTree>
    <p:extLst>
      <p:ext uri="{BB962C8B-B14F-4D97-AF65-F5344CB8AC3E}">
        <p14:creationId xmlns:p14="http://schemas.microsoft.com/office/powerpoint/2010/main" val="38466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2809-7005-4236-971C-60B12EE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Host-level VM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7F4F-0887-4E8F-8B3B-F11837441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0781" cy="4530726"/>
          </a:xfrm>
        </p:spPr>
        <p:txBody>
          <a:bodyPr/>
          <a:lstStyle/>
          <a:p>
            <a:r>
              <a:rPr lang="en-IN" dirty="0"/>
              <a:t>Based on </a:t>
            </a:r>
            <a:r>
              <a:rPr lang="en-IN" dirty="0">
                <a:solidFill>
                  <a:srgbClr val="FF0000"/>
                </a:solidFill>
              </a:rPr>
              <a:t>DP-WRAP</a:t>
            </a:r>
            <a:r>
              <a:rPr lang="en-IN" dirty="0"/>
              <a:t> scheduling algorithm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Optimal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multiprocessor/multicore scheduler</a:t>
            </a:r>
          </a:p>
          <a:p>
            <a:r>
              <a:rPr lang="en-IN" dirty="0"/>
              <a:t>Schedule tasks using </a:t>
            </a:r>
            <a:r>
              <a:rPr lang="en-IN" dirty="0">
                <a:solidFill>
                  <a:srgbClr val="FF0000"/>
                </a:solidFill>
              </a:rPr>
              <a:t>deadline partitioning (DP)</a:t>
            </a:r>
          </a:p>
          <a:p>
            <a:pPr lvl="1"/>
            <a:r>
              <a:rPr lang="en-IN" dirty="0"/>
              <a:t>All tasks are scheduled using the same deadline (global deadline)</a:t>
            </a:r>
          </a:p>
          <a:p>
            <a:r>
              <a:rPr lang="en-IN" dirty="0">
                <a:solidFill>
                  <a:srgbClr val="FF0000"/>
                </a:solidFill>
              </a:rPr>
              <a:t>Global deadlines </a:t>
            </a:r>
            <a:r>
              <a:rPr lang="en-IN" dirty="0"/>
              <a:t>are the set of deadlines contained in the union of all the tasks’ deadlines</a:t>
            </a:r>
          </a:p>
          <a:p>
            <a:r>
              <a:rPr lang="en-IN" dirty="0">
                <a:solidFill>
                  <a:srgbClr val="FF0000"/>
                </a:solidFill>
              </a:rPr>
              <a:t>Global slice </a:t>
            </a:r>
            <a:r>
              <a:rPr lang="en-IN" dirty="0"/>
              <a:t>– partitioned among all tasks based on required bandwidth</a:t>
            </a:r>
          </a:p>
          <a:p>
            <a:r>
              <a:rPr lang="en-US" dirty="0"/>
              <a:t>Sum of the tasks’ bandwidths is </a:t>
            </a:r>
            <a:r>
              <a:rPr lang="en-US" dirty="0">
                <a:solidFill>
                  <a:srgbClr val="FF0000"/>
                </a:solidFill>
              </a:rPr>
              <a:t>equal or less </a:t>
            </a:r>
            <a:r>
              <a:rPr lang="en-US" dirty="0"/>
              <a:t>than the total bandwidth of the processors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BA775-DE86-4DC8-9695-B04FEF3F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3024-B49F-4095-8629-C47649B8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7C9E-74E1-4348-A0D7-A7006B60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0BC1-5ADA-4436-AF2F-EF8F8ED1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4464"/>
            <a:ext cx="10515600" cy="1325563"/>
          </a:xfrm>
        </p:spPr>
        <p:txBody>
          <a:bodyPr/>
          <a:lstStyle/>
          <a:p>
            <a:r>
              <a:rPr lang="en-IN" dirty="0"/>
              <a:t>DP-WRAP Scheduling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FB4B6-E28D-4D39-8C28-8C3FF684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441B8-9301-4096-8299-CE940B1F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[2]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B002-C158-4DCE-8BCE-382C9866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10B20D-BFCD-40AF-9CAA-1DDB4AAFC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89" y="1372116"/>
            <a:ext cx="6510022" cy="490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04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86E0-FE84-4867-823D-69BE06B4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41D5-1F46-4B60-8AB0-086F102C1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Scheduling parameters of vCPU based on bandwidth needs of the RTA</a:t>
            </a:r>
          </a:p>
          <a:p>
            <a:r>
              <a:rPr lang="en-IN" dirty="0"/>
              <a:t>Each vCPU has a budget and period associated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Budget</a:t>
            </a:r>
            <a:r>
              <a:rPr lang="en-IN" dirty="0"/>
              <a:t> = Sum of bandwidths of all RTAs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Period</a:t>
            </a:r>
            <a:r>
              <a:rPr lang="en-IN" dirty="0"/>
              <a:t> = Smallest period among the RTA periods</a:t>
            </a:r>
          </a:p>
          <a:p>
            <a:r>
              <a:rPr lang="en-IN" dirty="0"/>
              <a:t>Budget set </a:t>
            </a:r>
            <a:r>
              <a:rPr lang="en-IN" dirty="0">
                <a:solidFill>
                  <a:srgbClr val="FF0000"/>
                </a:solidFill>
              </a:rPr>
              <a:t>slightly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higher</a:t>
            </a:r>
            <a:r>
              <a:rPr lang="en-IN" dirty="0"/>
              <a:t> (500 microseconds)</a:t>
            </a:r>
          </a:p>
          <a:p>
            <a:r>
              <a:rPr lang="en-IN" dirty="0"/>
              <a:t>Sporadic tasks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Worst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case</a:t>
            </a:r>
            <a:r>
              <a:rPr lang="en-IN" dirty="0"/>
              <a:t> scenario is followed</a:t>
            </a:r>
          </a:p>
          <a:p>
            <a:pPr lvl="1"/>
            <a:r>
              <a:rPr lang="en-IN" dirty="0"/>
              <a:t>Next period is taken to be </a:t>
            </a:r>
            <a:r>
              <a:rPr lang="en-IN" dirty="0">
                <a:solidFill>
                  <a:srgbClr val="FF0000"/>
                </a:solidFill>
              </a:rPr>
              <a:t>minimum</a:t>
            </a:r>
            <a:r>
              <a:rPr lang="en-IN" dirty="0"/>
              <a:t> which is </a:t>
            </a:r>
            <a:r>
              <a:rPr lang="en-IN" i="1" dirty="0">
                <a:solidFill>
                  <a:srgbClr val="FF0000"/>
                </a:solidFill>
              </a:rPr>
              <a:t>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0292A-77D2-4C99-AC75-3B920265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BAAF-5F1B-465B-97FC-0A645B57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F530-C864-4B16-93EB-47912C8A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22C9-69F9-40B6-BB16-B6A7663E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FD44E-3BB5-4DD4-8FE8-E526BE03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Guest Level Scheduler shares next earliest deadline on vCPUs with the hypervisor using </a:t>
            </a:r>
            <a:r>
              <a:rPr lang="en-IN" dirty="0">
                <a:solidFill>
                  <a:srgbClr val="FF0000"/>
                </a:solidFill>
              </a:rPr>
              <a:t>shared memory</a:t>
            </a:r>
          </a:p>
          <a:p>
            <a:r>
              <a:rPr lang="en-IN" dirty="0"/>
              <a:t>Host level scheduler decides next global deadline based on above</a:t>
            </a:r>
          </a:p>
          <a:p>
            <a:r>
              <a:rPr lang="en-IN" dirty="0"/>
              <a:t>It takes </a:t>
            </a:r>
            <a:r>
              <a:rPr lang="en-IN" dirty="0">
                <a:solidFill>
                  <a:srgbClr val="FF0000"/>
                </a:solidFill>
              </a:rPr>
              <a:t>O(log n) </a:t>
            </a:r>
            <a:r>
              <a:rPr lang="en-IN" dirty="0"/>
              <a:t>time to compute global deadline</a:t>
            </a:r>
          </a:p>
          <a:p>
            <a:r>
              <a:rPr lang="en-IN" dirty="0"/>
              <a:t>RTVirt uses </a:t>
            </a:r>
            <a:r>
              <a:rPr lang="en-IN" dirty="0">
                <a:solidFill>
                  <a:srgbClr val="FF0000"/>
                </a:solidFill>
              </a:rPr>
              <a:t>cache coherence </a:t>
            </a:r>
            <a:r>
              <a:rPr lang="en-IN" dirty="0"/>
              <a:t>property to share scheduling information without explicit synchronization</a:t>
            </a:r>
          </a:p>
          <a:p>
            <a:r>
              <a:rPr lang="en-IN" dirty="0">
                <a:solidFill>
                  <a:srgbClr val="FF0000"/>
                </a:solidFill>
              </a:rPr>
              <a:t>Smallest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global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slice</a:t>
            </a:r>
            <a:r>
              <a:rPr lang="en-IN" dirty="0"/>
              <a:t> : 250 microseconds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5F70-8F71-4CBA-9ACF-C47FFC68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CF24-ABBB-4648-90F3-16C96405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846AA-4A97-4CF9-A1BD-36350E04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DB33-1220-4E9C-B75B-B293FEF6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3AB6D-1323-45DE-8EE6-5F6307F8F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664" cy="4530726"/>
          </a:xfrm>
        </p:spPr>
        <p:txBody>
          <a:bodyPr/>
          <a:lstStyle/>
          <a:p>
            <a:r>
              <a:rPr lang="en-IN" dirty="0"/>
              <a:t>15 processors</a:t>
            </a:r>
          </a:p>
          <a:p>
            <a:r>
              <a:rPr lang="en-IN" dirty="0"/>
              <a:t>Linux 4.6.0 kernel</a:t>
            </a:r>
          </a:p>
          <a:p>
            <a:r>
              <a:rPr lang="en-IN" dirty="0"/>
              <a:t>Implemented in Xen</a:t>
            </a:r>
          </a:p>
          <a:p>
            <a:r>
              <a:rPr lang="en-IN" dirty="0"/>
              <a:t>64GB RAM</a:t>
            </a:r>
          </a:p>
          <a:p>
            <a:r>
              <a:rPr lang="en-IN" dirty="0"/>
              <a:t>400GB SSD, 1TB HDD</a:t>
            </a:r>
          </a:p>
          <a:p>
            <a:r>
              <a:rPr lang="en-IN" dirty="0"/>
              <a:t>Different RTAs</a:t>
            </a:r>
          </a:p>
          <a:p>
            <a:r>
              <a:rPr lang="en-IN" dirty="0"/>
              <a:t>Compared with </a:t>
            </a:r>
            <a:r>
              <a:rPr lang="en-IN" dirty="0">
                <a:solidFill>
                  <a:srgbClr val="FF0000"/>
                </a:solidFill>
              </a:rPr>
              <a:t>RTA-Xen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AA573-B956-44C9-BD5F-E07D0405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07C2-4100-42D9-A714-4F9224D8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Figure: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FB07C-6071-4518-BC01-9AE6C7FF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423E4-43B6-4203-9C55-A521BCD8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092" y="2264790"/>
            <a:ext cx="6458707" cy="259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2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76FB-1A1A-44FF-B77F-D351DB69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Performance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BC505F-A1A0-47AA-8926-CA8A1D747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351"/>
            <a:ext cx="9878350" cy="496019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3FF3-BAFC-4D5C-B652-E476DF62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072B-533F-4760-B58B-B3CA06AA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9E067-830B-4FB2-B302-E261C4F6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8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9691-CDC3-40B3-AC19-3D01C44B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Streaming Application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8E77-2CA9-4316-9D8D-B2B5CE54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B8AD-AF55-4D63-97F5-A620C0EB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Images: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A66E-04A3-4F53-B7C7-9C752F1B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576FA-8949-4E32-84CB-0E2D6DE82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027"/>
            <a:ext cx="6225232" cy="1923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132BD-7666-44E8-B0BE-3E8931F08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90" y="3553906"/>
            <a:ext cx="6854977" cy="24603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658F24-C20E-4394-983C-64604AB79D22}"/>
              </a:ext>
            </a:extLst>
          </p:cNvPr>
          <p:cNvSpPr txBox="1"/>
          <p:nvPr/>
        </p:nvSpPr>
        <p:spPr>
          <a:xfrm>
            <a:off x="1244337" y="4225048"/>
            <a:ext cx="3129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Timeliness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Start time and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vCPU assignment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08EF34-72D3-47F7-9B5E-EBEC3CF535D7}"/>
              </a:ext>
            </a:extLst>
          </p:cNvPr>
          <p:cNvSpPr txBox="1"/>
          <p:nvPr/>
        </p:nvSpPr>
        <p:spPr>
          <a:xfrm>
            <a:off x="7068827" y="2424438"/>
            <a:ext cx="3539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rt-app to model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6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44C6-1DB1-4197-93CF-0D66AF45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40044"/>
          </a:xfrm>
        </p:spPr>
        <p:txBody>
          <a:bodyPr/>
          <a:lstStyle/>
          <a:p>
            <a:r>
              <a:rPr lang="en-IN" dirty="0"/>
              <a:t>Memcached Application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B97A-C364-4580-82F6-1F332BC2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3CE9-5A3B-471F-ACE2-F2A62A1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Images: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B124-E10A-445C-A92D-A16373C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3C16C-B8FE-4CBC-806D-39D36467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659" y="4757914"/>
            <a:ext cx="4871162" cy="1416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A91952-B5D6-4DF8-A9E6-08BC222C0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58" y="1368097"/>
            <a:ext cx="455295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2E204-0136-4D94-9524-95BC1091D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959" y="1733721"/>
            <a:ext cx="4657725" cy="2781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BF3193-F425-4647-BF61-0C064E245914}"/>
              </a:ext>
            </a:extLst>
          </p:cNvPr>
          <p:cNvSpPr txBox="1"/>
          <p:nvPr/>
        </p:nvSpPr>
        <p:spPr>
          <a:xfrm>
            <a:off x="8872194" y="4536779"/>
            <a:ext cx="2223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Competing with Video Streaming VMs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42EE23-DAFC-4FD5-8771-43E6AD4971B5}"/>
              </a:ext>
            </a:extLst>
          </p:cNvPr>
          <p:cNvSpPr txBox="1"/>
          <p:nvPr/>
        </p:nvSpPr>
        <p:spPr>
          <a:xfrm>
            <a:off x="1321791" y="4557868"/>
            <a:ext cx="178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Competing with Non-RTA VMs</a:t>
            </a:r>
          </a:p>
        </p:txBody>
      </p:sp>
    </p:spTree>
    <p:extLst>
      <p:ext uri="{BB962C8B-B14F-4D97-AF65-F5344CB8AC3E}">
        <p14:creationId xmlns:p14="http://schemas.microsoft.com/office/powerpoint/2010/main" val="148690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7AFE-D064-4A5D-859B-17F403F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Overheads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4EC-D329-4755-BCD5-2662A9D3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0893-898B-4987-A3A2-9D9694D4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402-B4CA-4C06-AFC4-B3E6E289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60627-D3F6-4C67-BE8C-C5A5F7D1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95977"/>
            <a:ext cx="7119938" cy="4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0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1C08-5AC3-4275-A240-AFBB2168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37CB-FC80-41BB-8722-E6E083B2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2359-2ABD-44AE-992C-53A96E25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CF87B-5360-415B-82B5-F4A606D3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F06F02-62C4-44C8-A189-B00AA2B0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15204"/>
            <a:ext cx="6353175" cy="176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75F46-D973-41F5-A302-5EA599938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916" y="4072355"/>
            <a:ext cx="4086225" cy="1647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9CFD4-A941-4759-BA41-86979B262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385" y="1459068"/>
            <a:ext cx="70104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C678-2B5F-45E2-B4A5-AAADB9FD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9EFC-97CE-450A-813A-D2E464DE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800928"/>
          </a:xfrm>
        </p:spPr>
        <p:txBody>
          <a:bodyPr/>
          <a:lstStyle/>
          <a:p>
            <a:r>
              <a:rPr lang="en-IN" dirty="0"/>
              <a:t>Challenges in existing virtualized systems to </a:t>
            </a:r>
            <a:r>
              <a:rPr lang="en-IN" dirty="0">
                <a:solidFill>
                  <a:srgbClr val="FF0000"/>
                </a:solidFill>
              </a:rPr>
              <a:t>deliver</a:t>
            </a:r>
            <a:r>
              <a:rPr lang="en-IN" dirty="0"/>
              <a:t> application desired </a:t>
            </a:r>
            <a:r>
              <a:rPr lang="en-IN" dirty="0">
                <a:solidFill>
                  <a:srgbClr val="FF0000"/>
                </a:solidFill>
              </a:rPr>
              <a:t>timeliness</a:t>
            </a:r>
          </a:p>
          <a:p>
            <a:r>
              <a:rPr lang="en-IN" dirty="0">
                <a:solidFill>
                  <a:schemeClr val="tx1"/>
                </a:solidFill>
              </a:rPr>
              <a:t>Time-sensitive applications are </a:t>
            </a:r>
            <a:r>
              <a:rPr lang="en-IN" dirty="0">
                <a:solidFill>
                  <a:srgbClr val="FF0000"/>
                </a:solidFill>
              </a:rPr>
              <a:t>vulnerable</a:t>
            </a:r>
            <a:r>
              <a:rPr lang="en-IN" dirty="0">
                <a:solidFill>
                  <a:schemeClr val="tx1"/>
                </a:solidFill>
              </a:rPr>
              <a:t> to variations of resource availability and difficult to achieve desired timeliness </a:t>
            </a:r>
            <a:r>
              <a:rPr lang="en-IN" dirty="0">
                <a:solidFill>
                  <a:srgbClr val="FF0000"/>
                </a:solidFill>
              </a:rPr>
              <a:t>QoS</a:t>
            </a:r>
          </a:p>
          <a:p>
            <a:r>
              <a:rPr lang="en-IN" dirty="0">
                <a:solidFill>
                  <a:srgbClr val="FF0000"/>
                </a:solidFill>
              </a:rPr>
              <a:t>Lack of awareness </a:t>
            </a:r>
            <a:r>
              <a:rPr lang="en-IN" dirty="0">
                <a:solidFill>
                  <a:schemeClr val="tx1"/>
                </a:solidFill>
              </a:rPr>
              <a:t>between VM host and guest level </a:t>
            </a:r>
            <a:r>
              <a:rPr lang="en-IN" dirty="0">
                <a:solidFill>
                  <a:srgbClr val="FF0000"/>
                </a:solidFill>
              </a:rPr>
              <a:t>schedulers</a:t>
            </a:r>
          </a:p>
          <a:p>
            <a:r>
              <a:rPr lang="en-IN" dirty="0">
                <a:solidFill>
                  <a:srgbClr val="FF0000"/>
                </a:solidFill>
              </a:rPr>
              <a:t>High resource consolidation </a:t>
            </a:r>
            <a:r>
              <a:rPr lang="en-IN" dirty="0">
                <a:solidFill>
                  <a:schemeClr val="tx1"/>
                </a:solidFill>
              </a:rPr>
              <a:t>enabled by virtualization creates complex and dynamic resource contention and performance interference</a:t>
            </a:r>
          </a:p>
          <a:p>
            <a:r>
              <a:rPr lang="en-IN" dirty="0">
                <a:solidFill>
                  <a:schemeClr val="tx1"/>
                </a:solidFill>
              </a:rPr>
              <a:t>Resource Management on a virtualized system is </a:t>
            </a:r>
            <a:r>
              <a:rPr lang="en-IN" dirty="0">
                <a:solidFill>
                  <a:srgbClr val="FF0000"/>
                </a:solidFill>
              </a:rPr>
              <a:t>optimized</a:t>
            </a:r>
            <a:r>
              <a:rPr lang="en-IN" dirty="0">
                <a:solidFill>
                  <a:schemeClr val="tx1"/>
                </a:solidFill>
              </a:rPr>
              <a:t> for </a:t>
            </a:r>
            <a:r>
              <a:rPr lang="en-IN" dirty="0">
                <a:solidFill>
                  <a:srgbClr val="FF0000"/>
                </a:solidFill>
              </a:rPr>
              <a:t>fair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sharing</a:t>
            </a:r>
            <a:r>
              <a:rPr lang="en-IN" dirty="0">
                <a:solidFill>
                  <a:schemeClr val="tx1"/>
                </a:solidFill>
              </a:rPr>
              <a:t> and maximizing overall throughput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4C1D-3AFC-4449-BFBB-66ABFBE42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AEA22-95B2-433D-A30D-1C1E09A2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24D0-78BC-4140-BEB6-C9C32707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B9A2-F057-4F3D-95B7-26567808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AC6F-F6BC-4D4C-9165-27084EDC8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</a:t>
            </a:r>
          </a:p>
          <a:p>
            <a:pPr lvl="1"/>
            <a:r>
              <a:rPr lang="en-IN" dirty="0"/>
              <a:t>RTVirt </a:t>
            </a:r>
            <a:r>
              <a:rPr lang="en-IN" dirty="0">
                <a:solidFill>
                  <a:srgbClr val="FF0000"/>
                </a:solidFill>
              </a:rPr>
              <a:t>exposes</a:t>
            </a:r>
            <a:r>
              <a:rPr lang="en-IN" dirty="0"/>
              <a:t> certain aspects of scheduling to guests </a:t>
            </a:r>
            <a:r>
              <a:rPr lang="en-IN" dirty="0">
                <a:solidFill>
                  <a:srgbClr val="FF0000"/>
                </a:solidFill>
              </a:rPr>
              <a:t>trading</a:t>
            </a:r>
            <a:r>
              <a:rPr lang="en-IN" dirty="0"/>
              <a:t> complete </a:t>
            </a:r>
            <a:r>
              <a:rPr lang="en-IN" dirty="0">
                <a:solidFill>
                  <a:srgbClr val="FF0000"/>
                </a:solidFill>
              </a:rPr>
              <a:t>transparency</a:t>
            </a:r>
            <a:r>
              <a:rPr lang="en-IN" dirty="0"/>
              <a:t> for improved timeliness</a:t>
            </a:r>
          </a:p>
          <a:p>
            <a:pPr lvl="1"/>
            <a:r>
              <a:rPr lang="en-IN" dirty="0"/>
              <a:t>Schedulers has to monitor application usage and proportionally </a:t>
            </a:r>
            <a:r>
              <a:rPr lang="en-IN" dirty="0">
                <a:solidFill>
                  <a:srgbClr val="FF0000"/>
                </a:solidFill>
              </a:rPr>
              <a:t>deduct</a:t>
            </a:r>
            <a:r>
              <a:rPr lang="en-IN" dirty="0"/>
              <a:t> CPU allocation if CPU bandwidth is </a:t>
            </a:r>
            <a:r>
              <a:rPr lang="en-IN" dirty="0">
                <a:solidFill>
                  <a:srgbClr val="FF0000"/>
                </a:solidFill>
              </a:rPr>
              <a:t>oversubscribed</a:t>
            </a:r>
          </a:p>
          <a:p>
            <a:r>
              <a:rPr lang="en-IN" dirty="0"/>
              <a:t>Overhead</a:t>
            </a:r>
          </a:p>
          <a:p>
            <a:pPr lvl="1"/>
            <a:r>
              <a:rPr lang="en-IN" dirty="0"/>
              <a:t>Considerable overhead in </a:t>
            </a:r>
            <a:r>
              <a:rPr lang="en-IN" dirty="0">
                <a:solidFill>
                  <a:srgbClr val="FF0000"/>
                </a:solidFill>
              </a:rPr>
              <a:t>migrating</a:t>
            </a:r>
            <a:r>
              <a:rPr lang="en-IN" dirty="0"/>
              <a:t> VMs across PCPUs</a:t>
            </a:r>
          </a:p>
          <a:p>
            <a:r>
              <a:rPr lang="en-IN" dirty="0"/>
              <a:t>Support for other OSes and VMMs</a:t>
            </a:r>
          </a:p>
          <a:p>
            <a:pPr lvl="1"/>
            <a:r>
              <a:rPr lang="en-IN" dirty="0"/>
              <a:t>Only </a:t>
            </a:r>
            <a:r>
              <a:rPr lang="en-IN" dirty="0">
                <a:solidFill>
                  <a:srgbClr val="FF0000"/>
                </a:solidFill>
              </a:rPr>
              <a:t>Xen</a:t>
            </a:r>
            <a:r>
              <a:rPr lang="en-IN" dirty="0"/>
              <a:t> is supported. Need to </a:t>
            </a:r>
            <a:r>
              <a:rPr lang="en-IN" dirty="0">
                <a:solidFill>
                  <a:srgbClr val="FF0000"/>
                </a:solidFill>
              </a:rPr>
              <a:t>implement</a:t>
            </a:r>
            <a:r>
              <a:rPr lang="en-IN" dirty="0"/>
              <a:t> hypercall and shared memory for other VMMs and OSes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9DA2-6C4B-49EF-868F-61024CC8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89E4-837D-470D-BD01-1BE59613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5FB9F-C2B8-4B14-A831-8D523558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79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895C-BEF6-4314-B94F-30031027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7BE4-8215-4BC2-AC17-51420BA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Zhao, Ming, and Jorge Cabrera. "RTVirt: enabling time-sensitive computing on virtualized systems through cross-layer CPU scheduling." </a:t>
            </a:r>
            <a:r>
              <a:rPr lang="en-US" sz="1800" i="1" dirty="0"/>
              <a:t>Proceedings of the Thirteenth EuroSys Conference</a:t>
            </a:r>
            <a:r>
              <a:rPr lang="en-US" sz="1800" dirty="0"/>
              <a:t>. ACM, 2018.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/>
              <a:t>Levin, Greg, et al. "DP-FAIR: A simple model for understanding optimal multiprocessor scheduling." </a:t>
            </a:r>
            <a:r>
              <a:rPr lang="en-IN" sz="1800" i="1" dirty="0"/>
              <a:t>2010 22nd </a:t>
            </a:r>
            <a:r>
              <a:rPr lang="en-IN" sz="1800" i="1" dirty="0" err="1"/>
              <a:t>Euromicro</a:t>
            </a:r>
            <a:r>
              <a:rPr lang="en-IN" sz="1800" i="1" dirty="0"/>
              <a:t> Conference on Real-Time Systems</a:t>
            </a:r>
            <a:r>
              <a:rPr lang="en-IN" sz="1800" dirty="0"/>
              <a:t>. IEEE, 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Xi, </a:t>
            </a:r>
            <a:r>
              <a:rPr lang="en-US" sz="1800" dirty="0" err="1"/>
              <a:t>Sisu</a:t>
            </a:r>
            <a:r>
              <a:rPr lang="en-US" sz="1800" dirty="0"/>
              <a:t>, et al. "Real-time multi-core virtual machine scheduling in xen." </a:t>
            </a:r>
            <a:r>
              <a:rPr lang="en-US" sz="1800" i="1" dirty="0"/>
              <a:t>2014 International Conference on Embedded Software (EMSOFT)</a:t>
            </a:r>
            <a:r>
              <a:rPr lang="en-US" sz="1800" dirty="0"/>
              <a:t>. IEEE, 2014.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hlinkClick r:id="rId2"/>
              </a:rPr>
              <a:t>https://github.com/scheduler-tools/rt-app</a:t>
            </a:r>
            <a:endParaRPr lang="en-IN" sz="1800" dirty="0"/>
          </a:p>
          <a:p>
            <a:pPr marL="514350" indent="-514350">
              <a:buFont typeface="+mj-lt"/>
              <a:buAutoNum type="arabicPeriod"/>
            </a:pPr>
            <a:r>
              <a:rPr lang="en-IN" sz="1800" dirty="0">
                <a:hlinkClick r:id="rId3"/>
              </a:rPr>
              <a:t>https://github.com/jorge-cabrera/rtvirt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5262-11A3-47FB-AFF7-688BB836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E305-98DD-43F9-9AC3-5153AA01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705A-52C8-4F57-8B85-66A119BF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C529-C4FE-49EB-9A93-07401021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4B466-BA09-44A9-AB0E-A3CD7AF7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3074" cy="453072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RTVirt</a:t>
            </a:r>
            <a:r>
              <a:rPr lang="en-IN" dirty="0"/>
              <a:t> – A new virtualization architecture that enables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Cross-layer</a:t>
            </a:r>
            <a:r>
              <a:rPr lang="en-IN" dirty="0"/>
              <a:t> communication and coordination between host &amp; guest schedulers</a:t>
            </a:r>
          </a:p>
          <a:p>
            <a:r>
              <a:rPr lang="en-IN" dirty="0"/>
              <a:t>Built upon paravirtualization (</a:t>
            </a:r>
            <a:r>
              <a:rPr lang="en-IN" dirty="0">
                <a:solidFill>
                  <a:srgbClr val="FF0000"/>
                </a:solidFill>
              </a:rPr>
              <a:t>Xen</a:t>
            </a:r>
            <a:r>
              <a:rPr lang="en-IN" dirty="0"/>
              <a:t>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Hypercall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Shared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Memory</a:t>
            </a:r>
          </a:p>
          <a:p>
            <a:pPr lvl="1"/>
            <a:r>
              <a:rPr lang="en-IN" dirty="0"/>
              <a:t>Supports low latency and low overhead interactions</a:t>
            </a:r>
          </a:p>
          <a:p>
            <a:r>
              <a:rPr lang="en-IN" dirty="0"/>
              <a:t>Supports applications with </a:t>
            </a:r>
            <a:r>
              <a:rPr lang="en-IN" dirty="0">
                <a:solidFill>
                  <a:srgbClr val="FF0000"/>
                </a:solidFill>
              </a:rPr>
              <a:t>stringent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deadline</a:t>
            </a:r>
            <a:r>
              <a:rPr lang="en-IN" dirty="0"/>
              <a:t> but tolerate few misses</a:t>
            </a:r>
          </a:p>
          <a:p>
            <a:r>
              <a:rPr lang="en-IN" dirty="0"/>
              <a:t>Supports both uniprocessor and </a:t>
            </a:r>
            <a:r>
              <a:rPr lang="en-IN" dirty="0">
                <a:solidFill>
                  <a:srgbClr val="FF0000"/>
                </a:solidFill>
              </a:rPr>
              <a:t>multiprocessor</a:t>
            </a:r>
            <a:r>
              <a:rPr lang="en-IN" dirty="0"/>
              <a:t> VMs</a:t>
            </a:r>
          </a:p>
          <a:p>
            <a:r>
              <a:rPr lang="en-IN" dirty="0"/>
              <a:t>Can schedule periodic and </a:t>
            </a:r>
            <a:r>
              <a:rPr lang="en-IN" dirty="0">
                <a:solidFill>
                  <a:srgbClr val="FF0000"/>
                </a:solidFill>
              </a:rPr>
              <a:t>aperiodic</a:t>
            </a:r>
            <a:r>
              <a:rPr lang="en-IN" dirty="0"/>
              <a:t> requests with </a:t>
            </a:r>
            <a:r>
              <a:rPr lang="en-IN" dirty="0">
                <a:solidFill>
                  <a:srgbClr val="FF0000"/>
                </a:solidFill>
              </a:rPr>
              <a:t>dynamic</a:t>
            </a:r>
            <a:r>
              <a:rPr lang="en-IN" dirty="0"/>
              <a:t> arrivals</a:t>
            </a:r>
          </a:p>
          <a:p>
            <a:r>
              <a:rPr lang="en-IN" dirty="0"/>
              <a:t>Shows good </a:t>
            </a:r>
            <a:r>
              <a:rPr lang="en-IN" dirty="0">
                <a:solidFill>
                  <a:srgbClr val="FF0000"/>
                </a:solidFill>
              </a:rPr>
              <a:t>scalability</a:t>
            </a:r>
            <a:r>
              <a:rPr lang="en-IN" dirty="0"/>
              <a:t> with respect to VMs and applications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C93C-22E2-4EE2-B468-94848D6E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F3EC1-708B-4DDA-B045-E09BBDC8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2758-6F0A-474F-AC27-95E86B0B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37EF-A6E7-47C3-99FD-0C4C4C2D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-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37408-B2B6-4B95-A56C-CBC52942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565E2-C0F0-47A3-B9C7-C5FF5A6D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[1]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0FF53-C42B-4A4A-9AE4-47F5E79D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A close up of a colorful background&#10;&#10;Description automatically generated">
            <a:extLst>
              <a:ext uri="{FF2B5EF4-FFF2-40B4-BE49-F238E27FC236}">
                <a16:creationId xmlns:a16="http://schemas.microsoft.com/office/drawing/2014/main" id="{87A0E99A-EB30-477C-A006-72EDFB6F7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94" y="1667733"/>
            <a:ext cx="8986612" cy="411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6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C5F0-2C22-41D7-BAE2-77ED8CCF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Cross-Layer 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6DECA-4154-4B4D-A1E1-C5C5521C9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level architecture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Guest</a:t>
            </a:r>
            <a:r>
              <a:rPr lang="en-IN" dirty="0"/>
              <a:t> level scheduler – Addresses the timeliness of </a:t>
            </a:r>
            <a:r>
              <a:rPr lang="en-IN" dirty="0">
                <a:solidFill>
                  <a:srgbClr val="FF0000"/>
                </a:solidFill>
              </a:rPr>
              <a:t>RTAs</a:t>
            </a:r>
            <a:r>
              <a:rPr lang="en-IN" dirty="0"/>
              <a:t> and BGAs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Host</a:t>
            </a:r>
            <a:r>
              <a:rPr lang="en-IN" dirty="0"/>
              <a:t> level scheduler – Addresses the timeliness of </a:t>
            </a:r>
            <a:r>
              <a:rPr lang="en-IN" dirty="0">
                <a:solidFill>
                  <a:srgbClr val="FF0000"/>
                </a:solidFill>
              </a:rPr>
              <a:t>VMs</a:t>
            </a:r>
            <a:r>
              <a:rPr lang="en-IN" dirty="0"/>
              <a:t> in its host</a:t>
            </a:r>
          </a:p>
          <a:p>
            <a:r>
              <a:rPr lang="en-IN" dirty="0"/>
              <a:t>RTA model</a:t>
            </a:r>
          </a:p>
          <a:p>
            <a:pPr lvl="1"/>
            <a:r>
              <a:rPr lang="en-IN" dirty="0"/>
              <a:t>Requires a slice </a:t>
            </a:r>
            <a:r>
              <a:rPr lang="en-IN" i="1" dirty="0">
                <a:solidFill>
                  <a:srgbClr val="FF0000"/>
                </a:solidFill>
              </a:rPr>
              <a:t>s</a:t>
            </a:r>
            <a:r>
              <a:rPr lang="en-IN" i="1" dirty="0"/>
              <a:t> </a:t>
            </a:r>
            <a:r>
              <a:rPr lang="en-IN" dirty="0"/>
              <a:t>of CPU time over a time interval </a:t>
            </a:r>
            <a:r>
              <a:rPr lang="en-IN" i="1" dirty="0">
                <a:solidFill>
                  <a:srgbClr val="FF0000"/>
                </a:solidFill>
              </a:rPr>
              <a:t>P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Periodicity of RTAs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Periodic</a:t>
            </a:r>
            <a:r>
              <a:rPr lang="en-IN" dirty="0"/>
              <a:t> – Arrives at exactly every  interval of time </a:t>
            </a:r>
            <a:r>
              <a:rPr lang="en-IN" i="1" dirty="0">
                <a:solidFill>
                  <a:srgbClr val="FF0000"/>
                </a:solidFill>
              </a:rPr>
              <a:t>P</a:t>
            </a:r>
          </a:p>
          <a:p>
            <a:pPr lvl="2"/>
            <a:r>
              <a:rPr lang="en-IN" dirty="0">
                <a:solidFill>
                  <a:srgbClr val="FF0000"/>
                </a:solidFill>
              </a:rPr>
              <a:t>Sporadic</a:t>
            </a:r>
            <a:r>
              <a:rPr lang="en-IN" dirty="0"/>
              <a:t> – Not known apriori but arrives at a minimum of </a:t>
            </a:r>
            <a:r>
              <a:rPr lang="en-IN" i="1" dirty="0">
                <a:solidFill>
                  <a:srgbClr val="FF0000"/>
                </a:solidFill>
              </a:rPr>
              <a:t>P</a:t>
            </a:r>
            <a:r>
              <a:rPr lang="en-IN" i="1" dirty="0"/>
              <a:t> </a:t>
            </a:r>
            <a:r>
              <a:rPr lang="en-IN" dirty="0"/>
              <a:t>units apart</a:t>
            </a:r>
          </a:p>
          <a:p>
            <a:pPr lvl="1"/>
            <a:r>
              <a:rPr lang="en-IN" dirty="0"/>
              <a:t>A portion </a:t>
            </a:r>
            <a:r>
              <a:rPr lang="en-IN" i="1" dirty="0">
                <a:solidFill>
                  <a:srgbClr val="FF0000"/>
                </a:solidFill>
              </a:rPr>
              <a:t>s/P</a:t>
            </a:r>
            <a:r>
              <a:rPr lang="en-IN" i="1" dirty="0"/>
              <a:t> </a:t>
            </a:r>
            <a:r>
              <a:rPr lang="en-IN" dirty="0"/>
              <a:t>of CPU needs to be allocated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89BC3-5C76-44FC-BCEC-875AB582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6D38-73C0-4D76-867F-F4BDE6E9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1C7C-995E-4C0C-9522-5F612A7E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7579-A317-4737-BC7B-721C23DC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160"/>
            <a:ext cx="10515600" cy="1175544"/>
          </a:xfrm>
        </p:spPr>
        <p:txBody>
          <a:bodyPr/>
          <a:lstStyle/>
          <a:p>
            <a:r>
              <a:rPr lang="en-IN" dirty="0"/>
              <a:t>Virtualization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BC5D-9389-4744-8335-83AE6CCC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944" y="6356352"/>
            <a:ext cx="1374423" cy="365125"/>
          </a:xfrm>
        </p:spPr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3E8DF-85E4-4A52-898B-78B7EB08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Image: [1]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80A0-8F3B-41BA-B81A-9193A986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B28C4820-B4F2-48B2-B08A-726D9477F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583" y="1288840"/>
            <a:ext cx="6060833" cy="48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0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BE43-815B-403C-842E-C32AB59A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Guest-Level 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F7A6-0940-48D9-981E-B41F8260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635" cy="4530726"/>
          </a:xfrm>
        </p:spPr>
        <p:txBody>
          <a:bodyPr/>
          <a:lstStyle/>
          <a:p>
            <a:r>
              <a:rPr lang="en-IN" dirty="0"/>
              <a:t>Leverages </a:t>
            </a:r>
            <a:r>
              <a:rPr lang="en-IN" dirty="0">
                <a:solidFill>
                  <a:srgbClr val="FF0000"/>
                </a:solidFill>
              </a:rPr>
              <a:t>SCHED_DEADLINE </a:t>
            </a:r>
            <a:r>
              <a:rPr lang="en-IN" dirty="0"/>
              <a:t>scheduler class in Linux</a:t>
            </a:r>
          </a:p>
          <a:p>
            <a:pPr lvl="1"/>
            <a:r>
              <a:rPr lang="en-IN" sz="2800" dirty="0"/>
              <a:t>Performs Earliest Deadline First (</a:t>
            </a:r>
            <a:r>
              <a:rPr lang="en-IN" sz="2800" dirty="0">
                <a:solidFill>
                  <a:srgbClr val="FF0000"/>
                </a:solidFill>
              </a:rPr>
              <a:t>EDF</a:t>
            </a:r>
            <a:r>
              <a:rPr lang="en-IN" sz="2800" dirty="0"/>
              <a:t>) scheduling</a:t>
            </a:r>
          </a:p>
          <a:p>
            <a:r>
              <a:rPr lang="en-IN" dirty="0"/>
              <a:t>RTAs makes explicit request through a system call (E.g. </a:t>
            </a:r>
            <a:r>
              <a:rPr lang="en-IN" i="1" dirty="0">
                <a:solidFill>
                  <a:srgbClr val="FF0000"/>
                </a:solidFill>
              </a:rPr>
              <a:t>sched_setattr()</a:t>
            </a:r>
            <a:r>
              <a:rPr lang="en-IN" dirty="0"/>
              <a:t>)</a:t>
            </a:r>
          </a:p>
          <a:p>
            <a:r>
              <a:rPr lang="en-IN" dirty="0"/>
              <a:t>System call implementation and scheduler are modified</a:t>
            </a:r>
          </a:p>
          <a:p>
            <a:r>
              <a:rPr lang="en-IN" dirty="0"/>
              <a:t>Performs </a:t>
            </a:r>
            <a:r>
              <a:rPr lang="en-IN" dirty="0">
                <a:solidFill>
                  <a:srgbClr val="FF0000"/>
                </a:solidFill>
              </a:rPr>
              <a:t>admission control</a:t>
            </a:r>
            <a:r>
              <a:rPr lang="en-IN" dirty="0"/>
              <a:t>. Checks if bandwidth is available</a:t>
            </a:r>
          </a:p>
          <a:p>
            <a:r>
              <a:rPr lang="en-IN" dirty="0"/>
              <a:t>Issues new hypercall </a:t>
            </a:r>
            <a:r>
              <a:rPr lang="en-IN" i="1" dirty="0">
                <a:solidFill>
                  <a:srgbClr val="FF0000"/>
                </a:solidFill>
              </a:rPr>
              <a:t>sched_rtvirt() </a:t>
            </a:r>
            <a:r>
              <a:rPr lang="en-IN" dirty="0"/>
              <a:t>to request necessary bandwidth</a:t>
            </a:r>
          </a:p>
          <a:p>
            <a:r>
              <a:rPr lang="en-IN" dirty="0"/>
              <a:t>Multiple step process (explained next)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2C02-41D5-4023-B224-5161FC10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1A3-5A0D-4EE2-A343-790220EF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174F-D118-46CE-8400-E55934D4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5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2DF7-C27C-4709-81DA-0C75962E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Guest-Level 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0ACF-1AB3-49D7-BF94-6AE93EFE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1730"/>
            <a:ext cx="10515600" cy="4530726"/>
          </a:xfrm>
        </p:spPr>
        <p:txBody>
          <a:bodyPr/>
          <a:lstStyle/>
          <a:p>
            <a:r>
              <a:rPr lang="en-IN" dirty="0"/>
              <a:t>New RTA </a:t>
            </a:r>
            <a:r>
              <a:rPr lang="en-IN" dirty="0">
                <a:solidFill>
                  <a:srgbClr val="FF0000"/>
                </a:solidFill>
              </a:rPr>
              <a:t>registration</a:t>
            </a:r>
          </a:p>
          <a:p>
            <a:pPr lvl="1"/>
            <a:r>
              <a:rPr lang="en-IN" dirty="0"/>
              <a:t>Guest scheduler chooses a </a:t>
            </a:r>
            <a:r>
              <a:rPr lang="en-IN" dirty="0">
                <a:solidFill>
                  <a:srgbClr val="FF0000"/>
                </a:solidFill>
              </a:rPr>
              <a:t>vCPU</a:t>
            </a:r>
            <a:r>
              <a:rPr lang="en-IN" dirty="0"/>
              <a:t> with enough bandwidth</a:t>
            </a:r>
          </a:p>
          <a:p>
            <a:pPr lvl="1"/>
            <a:r>
              <a:rPr lang="en-IN" dirty="0"/>
              <a:t>Makes </a:t>
            </a:r>
            <a:r>
              <a:rPr lang="en-IN" i="1" dirty="0">
                <a:solidFill>
                  <a:srgbClr val="FF0000"/>
                </a:solidFill>
              </a:rPr>
              <a:t>sched_rtvirt() </a:t>
            </a:r>
            <a:r>
              <a:rPr lang="en-IN" dirty="0"/>
              <a:t>hypercall with </a:t>
            </a:r>
            <a:r>
              <a:rPr lang="en-IN" dirty="0">
                <a:solidFill>
                  <a:srgbClr val="FF0000"/>
                </a:solidFill>
              </a:rPr>
              <a:t>INC_BW </a:t>
            </a:r>
            <a:r>
              <a:rPr lang="en-IN" dirty="0"/>
              <a:t>flag, vCPU ID and bandwidth</a:t>
            </a:r>
          </a:p>
          <a:p>
            <a:pPr lvl="1"/>
            <a:r>
              <a:rPr lang="en-IN" dirty="0"/>
              <a:t>EDF scheduler proceeds to assign the RTA to chosen vCPU after confirmation</a:t>
            </a:r>
          </a:p>
          <a:p>
            <a:r>
              <a:rPr lang="en-IN" dirty="0"/>
              <a:t>Existing RTA requesting </a:t>
            </a:r>
            <a:r>
              <a:rPr lang="en-IN" dirty="0">
                <a:solidFill>
                  <a:srgbClr val="FF0000"/>
                </a:solidFill>
              </a:rPr>
              <a:t>more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bandwidth</a:t>
            </a:r>
          </a:p>
          <a:p>
            <a:pPr lvl="1"/>
            <a:r>
              <a:rPr lang="en-IN" dirty="0"/>
              <a:t>Similar to previous scenario</a:t>
            </a:r>
          </a:p>
          <a:p>
            <a:pPr lvl="1"/>
            <a:r>
              <a:rPr lang="en-IN" dirty="0"/>
              <a:t>Rescheduling to different vCPU happens through hypercall with </a:t>
            </a:r>
            <a:r>
              <a:rPr lang="en-IN" dirty="0">
                <a:solidFill>
                  <a:srgbClr val="FF0000"/>
                </a:solidFill>
              </a:rPr>
              <a:t>INC_DEC_BW </a:t>
            </a:r>
            <a:r>
              <a:rPr lang="en-IN" dirty="0"/>
              <a:t>flag, vCPU IDs and updated bandwidth requirements</a:t>
            </a:r>
          </a:p>
          <a:p>
            <a:r>
              <a:rPr lang="en-IN" dirty="0"/>
              <a:t>RTA </a:t>
            </a:r>
            <a:r>
              <a:rPr lang="en-IN" dirty="0">
                <a:solidFill>
                  <a:srgbClr val="FF0000"/>
                </a:solidFill>
              </a:rPr>
              <a:t>deregistration</a:t>
            </a:r>
          </a:p>
          <a:p>
            <a:pPr lvl="1"/>
            <a:r>
              <a:rPr lang="en-IN" dirty="0"/>
              <a:t>Hypercall made with </a:t>
            </a:r>
            <a:r>
              <a:rPr lang="en-IN" dirty="0">
                <a:solidFill>
                  <a:srgbClr val="FF0000"/>
                </a:solidFill>
              </a:rPr>
              <a:t>DEC_BW </a:t>
            </a:r>
            <a:r>
              <a:rPr lang="en-IN" dirty="0"/>
              <a:t>flag, vCPU ID and updated bandwidth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0D04-FBBD-4044-AC39-25779BBC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FE66-BD52-48BE-B1D6-752A0594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278B9-A644-422B-BFC2-E2756F50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230E-35E8-4F20-A8C8-3DF23F3F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Guest-Level Process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AB5E-3C36-4F68-B37F-3DC38778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SCHED_DEADLINE scheduler class</a:t>
            </a:r>
          </a:p>
          <a:p>
            <a:pPr lvl="1"/>
            <a:r>
              <a:rPr lang="en-IN" dirty="0"/>
              <a:t>Global EDF (</a:t>
            </a:r>
            <a:r>
              <a:rPr lang="en-IN" dirty="0">
                <a:solidFill>
                  <a:srgbClr val="FF0000"/>
                </a:solidFill>
              </a:rPr>
              <a:t>gEDF</a:t>
            </a:r>
            <a:r>
              <a:rPr lang="en-IN" dirty="0"/>
              <a:t>) is not used for RTVirt</a:t>
            </a:r>
          </a:p>
          <a:p>
            <a:pPr lvl="1"/>
            <a:r>
              <a:rPr lang="en-IN" dirty="0"/>
              <a:t>Modified to perform partitioned EDF (</a:t>
            </a:r>
            <a:r>
              <a:rPr lang="en-IN" dirty="0">
                <a:solidFill>
                  <a:srgbClr val="FF0000"/>
                </a:solidFill>
              </a:rPr>
              <a:t>pEDF</a:t>
            </a:r>
            <a:r>
              <a:rPr lang="en-IN" dirty="0"/>
              <a:t>) scheduling</a:t>
            </a:r>
          </a:p>
          <a:p>
            <a:pPr lvl="1"/>
            <a:r>
              <a:rPr lang="en-IN" dirty="0"/>
              <a:t>Tasks are </a:t>
            </a:r>
            <a:r>
              <a:rPr lang="en-IN" dirty="0">
                <a:solidFill>
                  <a:srgbClr val="FF0000"/>
                </a:solidFill>
              </a:rPr>
              <a:t>pinned</a:t>
            </a:r>
            <a:r>
              <a:rPr lang="en-IN" dirty="0"/>
              <a:t> to their vCPUs</a:t>
            </a:r>
          </a:p>
          <a:p>
            <a:r>
              <a:rPr lang="en-IN" dirty="0"/>
              <a:t>Helps to </a:t>
            </a:r>
            <a:r>
              <a:rPr lang="en-IN" dirty="0">
                <a:solidFill>
                  <a:srgbClr val="FF0000"/>
                </a:solidFill>
              </a:rPr>
              <a:t>quickly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derive</a:t>
            </a:r>
            <a:r>
              <a:rPr lang="en-IN" dirty="0"/>
              <a:t> scheduling parameters of vCPU from pinning</a:t>
            </a:r>
          </a:p>
          <a:p>
            <a:r>
              <a:rPr lang="en-IN" dirty="0"/>
              <a:t>Task </a:t>
            </a:r>
            <a:r>
              <a:rPr lang="en-IN" dirty="0">
                <a:solidFill>
                  <a:srgbClr val="FF0000"/>
                </a:solidFill>
              </a:rPr>
              <a:t>reshuffle</a:t>
            </a:r>
            <a:r>
              <a:rPr lang="en-IN" dirty="0"/>
              <a:t> is also possible</a:t>
            </a:r>
          </a:p>
          <a:p>
            <a:pPr lvl="1"/>
            <a:r>
              <a:rPr lang="en-IN" dirty="0"/>
              <a:t>To satisfy a request when bandwidth is </a:t>
            </a:r>
            <a:r>
              <a:rPr lang="en-IN" dirty="0">
                <a:solidFill>
                  <a:srgbClr val="FF0000"/>
                </a:solidFill>
              </a:rPr>
              <a:t>fragmented</a:t>
            </a:r>
            <a:r>
              <a:rPr lang="en-IN" dirty="0"/>
              <a:t> across the vCPUs</a:t>
            </a:r>
          </a:p>
          <a:p>
            <a:r>
              <a:rPr lang="en-IN" dirty="0"/>
              <a:t>RTVirt uses </a:t>
            </a:r>
            <a:r>
              <a:rPr lang="en-IN" dirty="0">
                <a:solidFill>
                  <a:srgbClr val="FF0000"/>
                </a:solidFill>
              </a:rPr>
              <a:t>CPU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hotplug</a:t>
            </a:r>
            <a:r>
              <a:rPr lang="en-IN" dirty="0"/>
              <a:t> to add vCPUs online transparently</a:t>
            </a:r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24154-FF09-4152-9989-525C810B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FA82F-D473-46A5-8BC7-A7942AEE8F3B}" type="datetime5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4CAA-F79E-4A4F-8232-98B17785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9A8FA-F00B-4D49-AB6A-9E04B0BD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CAA85-8796-4B17-9CA3-4CB18724E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0781"/>
      </p:ext>
    </p:extLst>
  </p:cSld>
  <p:clrMapOvr>
    <a:masterClrMapping/>
  </p:clrMapOvr>
</p:sld>
</file>

<file path=ppt/theme/theme1.xml><?xml version="1.0" encoding="utf-8"?>
<a:theme xmlns:a="http://schemas.openxmlformats.org/drawingml/2006/main" name="IISc-SERC-v2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DS">
      <a:majorFont>
        <a:latin typeface="Arv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dterm" id="{8A2EC9EB-34C4-4296-878B-86D8F5641CAB}" vid="{0C3B6892-D6A9-41D3-9D4C-D1678F7AB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Arvo</vt:lpstr>
      <vt:lpstr>Calibri</vt:lpstr>
      <vt:lpstr>Courier New</vt:lpstr>
      <vt:lpstr>Cousine</vt:lpstr>
      <vt:lpstr>Economica</vt:lpstr>
      <vt:lpstr>Wingdings</vt:lpstr>
      <vt:lpstr>IISc-SERC-v2</vt:lpstr>
      <vt:lpstr>DS 255 – Seminar Presentation  RTVirt: Enabling Time-sensitive Computing on Virtualized Systems through Cross-layer CPU Scheduling  Ming Zhao and Jorge Cabrera Arizona State University  EuroSys ‘18: Thirteenth EuroSys Conference 2018, Portugal   </vt:lpstr>
      <vt:lpstr>Introduction</vt:lpstr>
      <vt:lpstr>Key Contributions</vt:lpstr>
      <vt:lpstr>Motivation - Example</vt:lpstr>
      <vt:lpstr>Cross-Layer Real-Time Scheduling</vt:lpstr>
      <vt:lpstr>Virtualization Architecture</vt:lpstr>
      <vt:lpstr>Guest-Level Process Scheduling</vt:lpstr>
      <vt:lpstr>Guest-Level Process Scheduling</vt:lpstr>
      <vt:lpstr>Guest-Level Process Scheduling</vt:lpstr>
      <vt:lpstr>Host-level VM Scheduling</vt:lpstr>
      <vt:lpstr>DP-WRAP Scheduling Algorithm</vt:lpstr>
      <vt:lpstr>Implementation Notes</vt:lpstr>
      <vt:lpstr>Implementation Notes</vt:lpstr>
      <vt:lpstr>Performance Evaluation</vt:lpstr>
      <vt:lpstr>Application Performance</vt:lpstr>
      <vt:lpstr>Video Streaming Application Performance</vt:lpstr>
      <vt:lpstr>Memcached Application Performance</vt:lpstr>
      <vt:lpstr>Performance Overheads</vt:lpstr>
      <vt:lpstr>User Interface</vt:lpstr>
      <vt:lpstr>Issues &amp; Limitations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shriramr@IISc.ac.in</dc:creator>
  <cp:lastModifiedBy>Shriram Ramesh</cp:lastModifiedBy>
  <cp:revision>159</cp:revision>
  <dcterms:created xsi:type="dcterms:W3CDTF">2018-12-07T10:26:49Z</dcterms:created>
  <dcterms:modified xsi:type="dcterms:W3CDTF">2019-04-10T12:55:54Z</dcterms:modified>
</cp:coreProperties>
</file>