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58" r:id="rId4"/>
    <p:sldId id="264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12-Feb-19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Distributed Knowledge Graph Querying 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Edge, Fog and Cloud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 256 – Project Proposal</a:t>
            </a:r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09-Dec-18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9A7-682E-4E4B-89F1-3291E54A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883313"/>
          </a:xfrm>
        </p:spPr>
        <p:txBody>
          <a:bodyPr/>
          <a:lstStyle/>
          <a:p>
            <a:r>
              <a:rPr lang="en-IN" dirty="0"/>
              <a:t>Knowledge Graph – YAGO [1]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DC17-7283-42E0-86EB-4B4BC68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FDC3-7AA4-47DA-8E63-E724D0D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6B72-DD64-45D8-8073-1A07DE7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189C788-005F-496D-8106-79CEFD996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2" y="1140645"/>
            <a:ext cx="10681767" cy="5215707"/>
          </a:xfrm>
        </p:spPr>
      </p:pic>
    </p:spTree>
    <p:extLst>
      <p:ext uri="{BB962C8B-B14F-4D97-AF65-F5344CB8AC3E}">
        <p14:creationId xmlns:p14="http://schemas.microsoft.com/office/powerpoint/2010/main" val="29572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3236" cy="4530726"/>
          </a:xfrm>
        </p:spPr>
        <p:txBody>
          <a:bodyPr/>
          <a:lstStyle/>
          <a:p>
            <a:r>
              <a:rPr lang="en-IN" dirty="0"/>
              <a:t>Knowledge Graphs are huge!</a:t>
            </a:r>
          </a:p>
          <a:p>
            <a:r>
              <a:rPr lang="en-IN" dirty="0"/>
              <a:t>Graph mining problems are computationally hard</a:t>
            </a:r>
          </a:p>
          <a:p>
            <a:r>
              <a:rPr lang="en-IN" dirty="0"/>
              <a:t>IoT – Heterogenous Structure</a:t>
            </a:r>
          </a:p>
          <a:p>
            <a:pPr lvl="1"/>
            <a:r>
              <a:rPr lang="en-IN" dirty="0"/>
              <a:t>Different Compute, Storage &amp; Network Capacity</a:t>
            </a:r>
          </a:p>
          <a:p>
            <a:r>
              <a:rPr lang="en-IN" dirty="0"/>
              <a:t>Needs lightweight and low latency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21D4656-4EC5-401F-89A6-00104F2F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51" y="1733722"/>
            <a:ext cx="4690808" cy="30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720D-2EC6-4D3D-9342-9F88946A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D571-4FEE-4C79-8FC4-B24CE008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 Partitioning</a:t>
            </a:r>
          </a:p>
          <a:p>
            <a:pPr lvl="1"/>
            <a:r>
              <a:rPr lang="en-IN" dirty="0"/>
              <a:t>Partition graph across edge devices and cloud</a:t>
            </a:r>
          </a:p>
          <a:p>
            <a:r>
              <a:rPr lang="en-IN" dirty="0"/>
              <a:t>Query Partitioning</a:t>
            </a:r>
          </a:p>
          <a:p>
            <a:pPr lvl="1"/>
            <a:r>
              <a:rPr lang="en-IN" dirty="0"/>
              <a:t>Partition query into local and global query</a:t>
            </a:r>
          </a:p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Devise caching mechanism in fog devices for global queries</a:t>
            </a:r>
          </a:p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Indexing for local graphs in edge devices for different query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758F-FB0B-42AC-A8D3-DD930BEC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BB19-64DC-4831-B755-4577416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DD04-0B24-4C48-9FA5-07346754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51B-83CD-4B51-AE2F-50512D8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0AED-EB41-4557-B955-DE55477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754840"/>
            <a:ext cx="4421957" cy="4530726"/>
          </a:xfrm>
        </p:spPr>
        <p:txBody>
          <a:bodyPr/>
          <a:lstStyle/>
          <a:p>
            <a:r>
              <a:rPr lang="en-IN" dirty="0"/>
              <a:t>Graph Processing</a:t>
            </a:r>
          </a:p>
          <a:p>
            <a:pPr lvl="1"/>
            <a:r>
              <a:rPr lang="en-IN" dirty="0"/>
              <a:t>Pregel [2]</a:t>
            </a:r>
          </a:p>
          <a:p>
            <a:pPr lvl="1"/>
            <a:r>
              <a:rPr lang="en-IN" dirty="0" err="1"/>
              <a:t>Giraph</a:t>
            </a:r>
            <a:r>
              <a:rPr lang="en-IN" dirty="0"/>
              <a:t> [3]</a:t>
            </a:r>
          </a:p>
          <a:p>
            <a:pPr lvl="1"/>
            <a:r>
              <a:rPr lang="en-IN" dirty="0" err="1"/>
              <a:t>GraphX</a:t>
            </a:r>
            <a:r>
              <a:rPr lang="en-IN" dirty="0"/>
              <a:t> [4]</a:t>
            </a:r>
          </a:p>
          <a:p>
            <a:pPr lvl="1"/>
            <a:r>
              <a:rPr lang="en-IN" dirty="0"/>
              <a:t>Trinity [5]</a:t>
            </a:r>
          </a:p>
          <a:p>
            <a:pPr lvl="1"/>
            <a:r>
              <a:rPr lang="en-IN" dirty="0" err="1"/>
              <a:t>GoDB</a:t>
            </a:r>
            <a:r>
              <a:rPr lang="en-IN" dirty="0"/>
              <a:t> [11]</a:t>
            </a:r>
          </a:p>
          <a:p>
            <a:pPr lvl="1"/>
            <a:r>
              <a:rPr lang="en-IN" dirty="0" err="1"/>
              <a:t>Quegel</a:t>
            </a:r>
            <a:r>
              <a:rPr lang="en-IN" dirty="0"/>
              <a:t> [13]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0F32-CF9A-4623-A828-637C779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6A15-CF9E-48DF-A7AD-657D0DD0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B6D2-C3ED-4B6B-9C7A-769668A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69774-1C23-41E0-B8E4-B0804A25A78F}"/>
              </a:ext>
            </a:extLst>
          </p:cNvPr>
          <p:cNvSpPr txBox="1">
            <a:spLocks/>
          </p:cNvSpPr>
          <p:nvPr/>
        </p:nvSpPr>
        <p:spPr>
          <a:xfrm>
            <a:off x="8013570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C-Tree [7]</a:t>
            </a:r>
          </a:p>
          <a:p>
            <a:pPr lvl="1"/>
            <a:r>
              <a:rPr lang="en-IN" dirty="0"/>
              <a:t>Views [8]</a:t>
            </a:r>
          </a:p>
          <a:p>
            <a:pPr lvl="1"/>
            <a:r>
              <a:rPr lang="en-IN" dirty="0"/>
              <a:t>FERRARI [9]</a:t>
            </a:r>
          </a:p>
          <a:p>
            <a:pPr lvl="1"/>
            <a:r>
              <a:rPr lang="en-IN" dirty="0" err="1"/>
              <a:t>GraphS</a:t>
            </a:r>
            <a:r>
              <a:rPr lang="en-IN" dirty="0"/>
              <a:t> [10]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7D968-A39F-4F1D-A82E-5B9231665EE7}"/>
              </a:ext>
            </a:extLst>
          </p:cNvPr>
          <p:cNvSpPr txBox="1">
            <a:spLocks/>
          </p:cNvSpPr>
          <p:nvPr/>
        </p:nvSpPr>
        <p:spPr>
          <a:xfrm>
            <a:off x="4645451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GC [6]</a:t>
            </a:r>
          </a:p>
        </p:txBody>
      </p:sp>
    </p:spTree>
    <p:extLst>
      <p:ext uri="{BB962C8B-B14F-4D97-AF65-F5344CB8AC3E}">
        <p14:creationId xmlns:p14="http://schemas.microsoft.com/office/powerpoint/2010/main" val="24697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BC42-10C1-4544-8648-29A30AA2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Approach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00CF4-D8D2-4E3E-BC15-746DCB8DA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550"/>
            <a:ext cx="6872926" cy="36381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230F-CD2C-41AA-A18E-9D9BF78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1FF1-D29A-44D2-8CEB-8EB24045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3F3B4-4699-4D7E-8BB3-338BE6DA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532429F-0F91-410B-A332-0F95BE16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54" y="2508202"/>
            <a:ext cx="3984191" cy="2252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4F3BF5-B308-496D-853F-0ECD6A59CAC6}"/>
              </a:ext>
            </a:extLst>
          </p:cNvPr>
          <p:cNvSpPr txBox="1"/>
          <p:nvPr/>
        </p:nvSpPr>
        <p:spPr>
          <a:xfrm>
            <a:off x="3035431" y="5788058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866F8-9CE3-40AE-AAF2-FE2F5B407B39}"/>
              </a:ext>
            </a:extLst>
          </p:cNvPr>
          <p:cNvSpPr txBox="1"/>
          <p:nvPr/>
        </p:nvSpPr>
        <p:spPr>
          <a:xfrm>
            <a:off x="8825060" y="5116424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Logical Flow</a:t>
            </a:r>
          </a:p>
        </p:txBody>
      </p:sp>
    </p:spTree>
    <p:extLst>
      <p:ext uri="{BB962C8B-B14F-4D97-AF65-F5344CB8AC3E}">
        <p14:creationId xmlns:p14="http://schemas.microsoft.com/office/powerpoint/2010/main" val="7350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25EC-FE56-4F45-A8CF-26DC806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D310-B098-4262-A223-FC631D55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285" cy="4530726"/>
          </a:xfrm>
        </p:spPr>
        <p:txBody>
          <a:bodyPr/>
          <a:lstStyle/>
          <a:p>
            <a:r>
              <a:rPr lang="en-IN" dirty="0"/>
              <a:t>Microsoft Azure</a:t>
            </a:r>
          </a:p>
          <a:p>
            <a:r>
              <a:rPr lang="en-IN" dirty="0" err="1"/>
              <a:t>GoDB</a:t>
            </a:r>
            <a:r>
              <a:rPr lang="en-IN" dirty="0"/>
              <a:t> [11] on D4 VMs</a:t>
            </a:r>
          </a:p>
          <a:p>
            <a:r>
              <a:rPr lang="en-IN" dirty="0" err="1"/>
              <a:t>VIoLET</a:t>
            </a:r>
            <a:r>
              <a:rPr lang="en-IN" dirty="0"/>
              <a:t> [14] for IoT deployment</a:t>
            </a:r>
          </a:p>
          <a:p>
            <a:pPr lvl="1"/>
            <a:r>
              <a:rPr lang="en-IN" dirty="0"/>
              <a:t>3 Fogs</a:t>
            </a:r>
          </a:p>
          <a:p>
            <a:pPr lvl="1"/>
            <a:r>
              <a:rPr lang="en-IN" dirty="0"/>
              <a:t>20 Edges per Fog</a:t>
            </a:r>
          </a:p>
          <a:p>
            <a:r>
              <a:rPr lang="en-IN" dirty="0"/>
              <a:t>Dataset</a:t>
            </a:r>
          </a:p>
          <a:p>
            <a:pPr lvl="1"/>
            <a:r>
              <a:rPr lang="en-IN" dirty="0"/>
              <a:t>YAGO [1]</a:t>
            </a:r>
          </a:p>
          <a:p>
            <a:pPr lvl="1"/>
            <a:r>
              <a:rPr lang="en-IN" dirty="0"/>
              <a:t>NELL [15]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3F3E-BC15-4683-BB19-3DAE74CE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48CB-7289-40EA-83FB-30E6BA3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B476-B06E-4A67-94E2-42A6F699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B2E5C6-12FD-49A3-BC61-043057DA7649}"/>
              </a:ext>
            </a:extLst>
          </p:cNvPr>
          <p:cNvSpPr txBox="1">
            <a:spLocks/>
          </p:cNvSpPr>
          <p:nvPr/>
        </p:nvSpPr>
        <p:spPr>
          <a:xfrm>
            <a:off x="6394518" y="1779674"/>
            <a:ext cx="4582212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Experiments</a:t>
            </a:r>
          </a:p>
          <a:p>
            <a:pPr lvl="1"/>
            <a:r>
              <a:rPr lang="en-IN" dirty="0"/>
              <a:t>Query Partitioning</a:t>
            </a:r>
          </a:p>
          <a:p>
            <a:pPr lvl="1"/>
            <a:r>
              <a:rPr lang="en-IN" dirty="0"/>
              <a:t>Query Caching</a:t>
            </a:r>
          </a:p>
          <a:p>
            <a:pPr lvl="1"/>
            <a:r>
              <a:rPr lang="en-IN" dirty="0"/>
              <a:t>Graph Indexing</a:t>
            </a:r>
          </a:p>
          <a:p>
            <a:r>
              <a:rPr lang="en-IN" dirty="0"/>
              <a:t>Baseline – Cloud Only Graph Engine</a:t>
            </a:r>
          </a:p>
          <a:p>
            <a:r>
              <a:rPr lang="en-IN" dirty="0"/>
              <a:t>Local and Global Execution Times are Measured</a:t>
            </a:r>
          </a:p>
          <a:p>
            <a:r>
              <a:rPr lang="en-IN" dirty="0"/>
              <a:t>Random queries of all Types</a:t>
            </a:r>
          </a:p>
        </p:txBody>
      </p:sp>
    </p:spTree>
    <p:extLst>
      <p:ext uri="{BB962C8B-B14F-4D97-AF65-F5344CB8AC3E}">
        <p14:creationId xmlns:p14="http://schemas.microsoft.com/office/powerpoint/2010/main" val="34485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0097-F4FF-42DF-A6A5-FF9B629C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1163637"/>
            <a:ext cx="10515600" cy="45307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9072-5CDE-48E4-B6DD-87363FCF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CCCB-8939-469F-ADF2-96EEA683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4D1B-BA31-41D6-BEA4-166C0B4B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9F38-B4FF-42C7-97EB-6C05C1DC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B345-005D-4D21-B58F-F2A058CA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/>
              <a:t>[1] F. M. </a:t>
            </a:r>
            <a:r>
              <a:rPr lang="en-IN" sz="800" dirty="0" err="1"/>
              <a:t>Suchanek</a:t>
            </a:r>
            <a:r>
              <a:rPr lang="en-IN" sz="800" dirty="0"/>
              <a:t>, G. </a:t>
            </a:r>
            <a:r>
              <a:rPr lang="en-IN" sz="800" dirty="0" err="1"/>
              <a:t>Kasneci</a:t>
            </a:r>
            <a:r>
              <a:rPr lang="en-IN" sz="800" dirty="0"/>
              <a:t>, and G. </a:t>
            </a:r>
            <a:r>
              <a:rPr lang="en-IN" sz="800" dirty="0" err="1"/>
              <a:t>Weikum</a:t>
            </a:r>
            <a:r>
              <a:rPr lang="en-IN" sz="800" dirty="0"/>
              <a:t>, “</a:t>
            </a:r>
            <a:r>
              <a:rPr lang="en-IN" sz="800" dirty="0" err="1"/>
              <a:t>Yago</a:t>
            </a:r>
            <a:r>
              <a:rPr lang="en-IN" sz="800" dirty="0"/>
              <a:t>: A core of semantic knowledge,” in Proceedings of the 16th International Conference on World Wide Web, ser. WWW ’07. New York, NY, USA: ACM, 2007, pp. 697–706. [Online]. </a:t>
            </a:r>
          </a:p>
          <a:p>
            <a:pPr marL="0" indent="0">
              <a:buNone/>
            </a:pPr>
            <a:r>
              <a:rPr lang="en-IN" sz="800" dirty="0"/>
              <a:t>[2] G. </a:t>
            </a:r>
            <a:r>
              <a:rPr lang="en-IN" sz="800" dirty="0" err="1"/>
              <a:t>Malewicz</a:t>
            </a:r>
            <a:r>
              <a:rPr lang="en-IN" sz="800" dirty="0"/>
              <a:t>, M. H. </a:t>
            </a:r>
            <a:r>
              <a:rPr lang="en-IN" sz="800" dirty="0" err="1"/>
              <a:t>Austern</a:t>
            </a:r>
            <a:r>
              <a:rPr lang="en-IN" sz="800" dirty="0"/>
              <a:t>, A. J. Bik, J. C. </a:t>
            </a:r>
            <a:r>
              <a:rPr lang="en-IN" sz="800" dirty="0" err="1"/>
              <a:t>Dehnert</a:t>
            </a:r>
            <a:r>
              <a:rPr lang="en-IN" sz="800" dirty="0"/>
              <a:t>, I. Horn, N. </a:t>
            </a:r>
            <a:r>
              <a:rPr lang="en-IN" sz="800" dirty="0" err="1"/>
              <a:t>Leiser</a:t>
            </a:r>
            <a:r>
              <a:rPr lang="en-IN" sz="800" dirty="0"/>
              <a:t>, and G. </a:t>
            </a:r>
            <a:r>
              <a:rPr lang="en-IN" sz="800" dirty="0" err="1"/>
              <a:t>Czajkowski</a:t>
            </a:r>
            <a:r>
              <a:rPr lang="en-IN" sz="800" dirty="0"/>
              <a:t>, “Pregel: A system for large-scale graph processing,” in Proceedings of the 2010 ACM SIGMOD International Conference on Management of Data, ser. SIGMOD  ’10. New York, NY, USA: ACM, 2010, pp. 135–146. </a:t>
            </a:r>
          </a:p>
          <a:p>
            <a:pPr marL="0" indent="0">
              <a:buNone/>
            </a:pPr>
            <a:r>
              <a:rPr lang="en-IN" sz="800" dirty="0"/>
              <a:t>[3] A. Ching, S. </a:t>
            </a:r>
            <a:r>
              <a:rPr lang="en-IN" sz="800" dirty="0" err="1"/>
              <a:t>Edunov</a:t>
            </a:r>
            <a:r>
              <a:rPr lang="en-IN" sz="800" dirty="0"/>
              <a:t>, M. </a:t>
            </a:r>
            <a:r>
              <a:rPr lang="en-IN" sz="800" dirty="0" err="1"/>
              <a:t>Kabiljo</a:t>
            </a:r>
            <a:r>
              <a:rPr lang="en-IN" sz="800" dirty="0"/>
              <a:t>, D. </a:t>
            </a:r>
            <a:r>
              <a:rPr lang="en-IN" sz="800" dirty="0" err="1"/>
              <a:t>Logothetis</a:t>
            </a:r>
            <a:r>
              <a:rPr lang="en-IN" sz="800" dirty="0"/>
              <a:t>, and S. </a:t>
            </a:r>
            <a:r>
              <a:rPr lang="en-IN" sz="800" dirty="0" err="1"/>
              <a:t>Muthukrishnan</a:t>
            </a:r>
            <a:r>
              <a:rPr lang="en-IN" sz="800" dirty="0"/>
              <a:t>, “One trillion edges: Graph processing at </a:t>
            </a:r>
            <a:r>
              <a:rPr lang="en-IN" sz="800" dirty="0" err="1"/>
              <a:t>facebook</a:t>
            </a:r>
            <a:r>
              <a:rPr lang="en-IN" sz="800" dirty="0"/>
              <a:t>-scale,” Proc. VLDB Endow., vol. 8, no. 12, pp. 1804–1815, Aug. 2015. </a:t>
            </a:r>
          </a:p>
          <a:p>
            <a:pPr marL="0" indent="0">
              <a:buNone/>
            </a:pPr>
            <a:r>
              <a:rPr lang="en-IN" sz="800" dirty="0"/>
              <a:t>[4] R. S. Xin, J. E. Gonzalez, M. J. Franklin, and I. </a:t>
            </a:r>
            <a:r>
              <a:rPr lang="en-IN" sz="800" dirty="0" err="1"/>
              <a:t>Stoica</a:t>
            </a:r>
            <a:r>
              <a:rPr lang="en-IN" sz="800" dirty="0"/>
              <a:t>, “</a:t>
            </a:r>
            <a:r>
              <a:rPr lang="en-IN" sz="800" dirty="0" err="1"/>
              <a:t>Graphx</a:t>
            </a:r>
            <a:r>
              <a:rPr lang="en-IN" sz="800" dirty="0"/>
              <a:t>: A resilient distributed graph system on spark,” in First International Workshop on Graph Data Management Experiences and Systems, ser. GRADES ’13. New York, NY, USA: ACM, 2013, pp. 2:1–2:6. </a:t>
            </a:r>
          </a:p>
          <a:p>
            <a:pPr marL="0" indent="0">
              <a:buNone/>
            </a:pPr>
            <a:r>
              <a:rPr lang="en-IN" sz="800" dirty="0"/>
              <a:t>[5] B. Shao, H. Wang, and Y. Li, “Trinity: A distributed graph engine on a memory cloud,” in Proceedings of the 2013 ACM SIGMOD International Conference on Management of Data, ser. SIGMOD ’13. New York, NY, USA: ACM, 2013, pp. 505–516. </a:t>
            </a:r>
          </a:p>
          <a:p>
            <a:pPr marL="0" indent="0">
              <a:buNone/>
            </a:pPr>
            <a:r>
              <a:rPr lang="en-IN" sz="800" dirty="0"/>
              <a:t>[6] J. Wang, N. </a:t>
            </a:r>
            <a:r>
              <a:rPr lang="en-IN" sz="800" dirty="0" err="1"/>
              <a:t>Ntarmos</a:t>
            </a:r>
            <a:r>
              <a:rPr lang="en-IN" sz="800" dirty="0"/>
              <a:t>, and P. Triantafillou, “</a:t>
            </a:r>
            <a:r>
              <a:rPr lang="en-IN" sz="800" dirty="0" err="1"/>
              <a:t>Graphcache</a:t>
            </a:r>
            <a:r>
              <a:rPr lang="en-IN" sz="800" dirty="0"/>
              <a:t>: A caching system for graph queries,” pp. 13–24, March 2017. </a:t>
            </a:r>
          </a:p>
          <a:p>
            <a:pPr marL="0" indent="0">
              <a:buNone/>
            </a:pPr>
            <a:r>
              <a:rPr lang="en-IN" sz="800" dirty="0"/>
              <a:t>[7] H. He and A. K. Singh, “Closure-tree: An index structure  for graph queries,” in 22nd International Conference on Data Engineering (ICDE’06), April 2006, pp. 38–38.</a:t>
            </a:r>
          </a:p>
          <a:p>
            <a:pPr marL="0" indent="0">
              <a:buNone/>
            </a:pPr>
            <a:r>
              <a:rPr lang="en-IN" sz="800" dirty="0"/>
              <a:t>[8] W. Fan, </a:t>
            </a:r>
            <a:r>
              <a:rPr lang="en-IN" sz="800" dirty="0" err="1"/>
              <a:t>X.Wang</a:t>
            </a:r>
            <a:r>
              <a:rPr lang="en-IN" sz="800" dirty="0"/>
              <a:t>, and </a:t>
            </a:r>
            <a:r>
              <a:rPr lang="en-IN" sz="800" dirty="0" err="1"/>
              <a:t>Y.Wu</a:t>
            </a:r>
            <a:r>
              <a:rPr lang="en-IN" sz="800" dirty="0"/>
              <a:t>, “Answering graph pattern queries using views,” in 2014 IEEE 30th International Conference on Data Engineering, March 2014, pp. 184–195.</a:t>
            </a:r>
          </a:p>
          <a:p>
            <a:pPr marL="0" indent="0">
              <a:buNone/>
            </a:pPr>
            <a:r>
              <a:rPr lang="en-IN" sz="800" dirty="0"/>
              <a:t>[9] S. Seufert, A. Anand, S. </a:t>
            </a:r>
            <a:r>
              <a:rPr lang="en-IN" sz="800" dirty="0" err="1"/>
              <a:t>Bedathur</a:t>
            </a:r>
            <a:r>
              <a:rPr lang="en-IN" sz="800" dirty="0"/>
              <a:t>, and G. </a:t>
            </a:r>
            <a:r>
              <a:rPr lang="en-IN" sz="800" dirty="0" err="1"/>
              <a:t>Weikum</a:t>
            </a:r>
            <a:r>
              <a:rPr lang="en-IN" sz="800" dirty="0"/>
              <a:t>, “Ferrari: Flexible and efficient reachability range assignment for graph indexing,” in 2013 IEEE 29th International Conference on Data Engineering (ICDE), April 2013, pp. 1009–1020.</a:t>
            </a:r>
          </a:p>
          <a:p>
            <a:pPr marL="0" indent="0">
              <a:buNone/>
            </a:pPr>
            <a:r>
              <a:rPr lang="en-IN" sz="800" dirty="0"/>
              <a:t>[10] X. </a:t>
            </a:r>
            <a:r>
              <a:rPr lang="en-IN" sz="800" dirty="0" err="1"/>
              <a:t>Qiu</a:t>
            </a:r>
            <a:r>
              <a:rPr lang="en-IN" sz="800" dirty="0"/>
              <a:t>, W. Cen, Z. Qian, Y. Peng, Y. Zhang, X. Lin, and J. Zhou, “Real-time constrained cycle detection in large dynamic graphs,” Proc. VLDB Endow., vol. 11, no. 12, pp. 1876–1888, Aug. 2018. </a:t>
            </a:r>
          </a:p>
          <a:p>
            <a:pPr marL="0" indent="0">
              <a:buNone/>
            </a:pPr>
            <a:r>
              <a:rPr lang="en-IN" sz="800" dirty="0"/>
              <a:t>[11] N. </a:t>
            </a:r>
            <a:r>
              <a:rPr lang="en-IN" sz="800" dirty="0" err="1"/>
              <a:t>Jamadagni</a:t>
            </a:r>
            <a:r>
              <a:rPr lang="en-IN" sz="800" dirty="0"/>
              <a:t> and Y. Simmhan, “</a:t>
            </a:r>
            <a:r>
              <a:rPr lang="en-IN" sz="800" dirty="0" err="1"/>
              <a:t>Godb</a:t>
            </a:r>
            <a:r>
              <a:rPr lang="en-IN" sz="800" dirty="0"/>
              <a:t>: From batch processing to distributed querying over property graphs,” in IEEE CCGRID, 2016.</a:t>
            </a:r>
          </a:p>
          <a:p>
            <a:pPr marL="0" indent="0">
              <a:buNone/>
            </a:pPr>
            <a:r>
              <a:rPr lang="en-IN" sz="800" dirty="0"/>
              <a:t>[12] Y. Simmhan, A. </a:t>
            </a:r>
            <a:r>
              <a:rPr lang="en-IN" sz="800" dirty="0" err="1"/>
              <a:t>Kumbhare</a:t>
            </a:r>
            <a:r>
              <a:rPr lang="en-IN" sz="800" dirty="0"/>
              <a:t>, C. </a:t>
            </a:r>
            <a:r>
              <a:rPr lang="en-IN" sz="800" dirty="0" err="1"/>
              <a:t>Wickramaarachchi</a:t>
            </a:r>
            <a:r>
              <a:rPr lang="en-IN" sz="800" dirty="0"/>
              <a:t>, S. </a:t>
            </a:r>
            <a:r>
              <a:rPr lang="en-IN" sz="800" dirty="0" err="1"/>
              <a:t>Nagarkar</a:t>
            </a:r>
            <a:r>
              <a:rPr lang="en-IN" sz="800" dirty="0"/>
              <a:t>, S. Ravi, C. Raghavendra, and V. Prasanna, “</a:t>
            </a:r>
            <a:r>
              <a:rPr lang="en-IN" sz="800" dirty="0" err="1"/>
              <a:t>Goffish</a:t>
            </a:r>
            <a:r>
              <a:rPr lang="en-IN" sz="800" dirty="0"/>
              <a:t>: A subgraph centric framework for large-scale graph analytics,” in Euro-Par 2014 Parallel Processing, F. Silva, I. Dutra, and V. Santos Costa, Eds. Cham: Springer International Publishing, 2014, pp. 451–462.</a:t>
            </a:r>
          </a:p>
          <a:p>
            <a:pPr marL="0" indent="0">
              <a:buNone/>
            </a:pPr>
            <a:r>
              <a:rPr lang="en-IN" sz="800" dirty="0"/>
              <a:t>[13] D. Yan, J. Cheng, M. T. </a:t>
            </a:r>
            <a:r>
              <a:rPr lang="en-IN" sz="800" dirty="0" err="1"/>
              <a:t>Özsu</a:t>
            </a:r>
            <a:r>
              <a:rPr lang="en-IN" sz="800" dirty="0"/>
              <a:t>, F. Yang, Y. Lu, J. C. S. Lui, Q. Zhang, and W. Ng, “A general-purpose query-centric framework for querying big graphs,” Proc. VLDB Endow., vol. 9, no. 7, pp. 564–575, Mar. 2016. </a:t>
            </a:r>
          </a:p>
          <a:p>
            <a:pPr marL="0" indent="0">
              <a:buNone/>
            </a:pPr>
            <a:r>
              <a:rPr lang="en-IN" sz="800" dirty="0"/>
              <a:t>[14] S. </a:t>
            </a:r>
            <a:r>
              <a:rPr lang="en-IN" sz="800" dirty="0" err="1"/>
              <a:t>Badiger</a:t>
            </a:r>
            <a:r>
              <a:rPr lang="en-IN" sz="800" dirty="0"/>
              <a:t>, S. </a:t>
            </a:r>
            <a:r>
              <a:rPr lang="en-IN" sz="800" dirty="0" err="1"/>
              <a:t>Baheti</a:t>
            </a:r>
            <a:r>
              <a:rPr lang="en-IN" sz="800" dirty="0"/>
              <a:t>, and Y. Simmhan, “Violet: A largescale virtual environment for internet of things,” </a:t>
            </a:r>
            <a:r>
              <a:rPr lang="en-IN" sz="800" dirty="0" err="1"/>
              <a:t>CoRR</a:t>
            </a:r>
            <a:r>
              <a:rPr lang="en-IN" sz="800" dirty="0"/>
              <a:t>, vol. abs/1806.06032, 2018.</a:t>
            </a:r>
          </a:p>
          <a:p>
            <a:pPr marL="0" indent="0">
              <a:buNone/>
            </a:pPr>
            <a:r>
              <a:rPr lang="en-IN" sz="800" dirty="0"/>
              <a:t>[15] T. Mitchell, W. Cohen, E. </a:t>
            </a:r>
            <a:r>
              <a:rPr lang="en-IN" sz="800" dirty="0" err="1"/>
              <a:t>Hruschka</a:t>
            </a:r>
            <a:r>
              <a:rPr lang="en-IN" sz="800" dirty="0"/>
              <a:t>, P. Talukdar, B. Yang, J. Betteridge, A. Carlson, B. Dalvi, M. Gardner, B. </a:t>
            </a:r>
            <a:r>
              <a:rPr lang="en-IN" sz="800" dirty="0" err="1"/>
              <a:t>Kisiel</a:t>
            </a:r>
            <a:r>
              <a:rPr lang="en-IN" sz="800" dirty="0"/>
              <a:t>, J. Krishnamurthy, N. Lao, K. </a:t>
            </a:r>
            <a:r>
              <a:rPr lang="en-IN" sz="800" dirty="0" err="1"/>
              <a:t>Mazaitis</a:t>
            </a:r>
            <a:r>
              <a:rPr lang="en-IN" sz="800" dirty="0"/>
              <a:t>, T. Mohamed, N. </a:t>
            </a:r>
            <a:r>
              <a:rPr lang="en-IN" sz="800" dirty="0" err="1"/>
              <a:t>Nakashole</a:t>
            </a:r>
            <a:r>
              <a:rPr lang="en-IN" sz="800" dirty="0"/>
              <a:t>, E. </a:t>
            </a:r>
            <a:r>
              <a:rPr lang="en-IN" sz="800" dirty="0" err="1"/>
              <a:t>Platanios</a:t>
            </a:r>
            <a:r>
              <a:rPr lang="en-IN" sz="800" dirty="0"/>
              <a:t>, A. Ritter, M. </a:t>
            </a:r>
            <a:r>
              <a:rPr lang="en-IN" sz="800" dirty="0" err="1"/>
              <a:t>Samadi</a:t>
            </a:r>
            <a:r>
              <a:rPr lang="en-IN" sz="800" dirty="0"/>
              <a:t>, B. Settles, R. Wang, D. Wijaya, A. Gupta, X. Chen, A. </a:t>
            </a:r>
            <a:r>
              <a:rPr lang="en-IN" sz="800" dirty="0" err="1"/>
              <a:t>Saparov</a:t>
            </a:r>
            <a:r>
              <a:rPr lang="en-IN" sz="800" dirty="0"/>
              <a:t>, M. Greaves, and J. Welling, “Never-ending learning,” </a:t>
            </a:r>
            <a:r>
              <a:rPr lang="en-IN" sz="800" dirty="0" err="1"/>
              <a:t>Commun</a:t>
            </a:r>
            <a:r>
              <a:rPr lang="en-IN" sz="800" dirty="0"/>
              <a:t>. ACM, vol. 61, no. 5, pp. 103–115, Apr. 2018. </a:t>
            </a:r>
          </a:p>
          <a:p>
            <a:pPr marL="0" indent="0">
              <a:buNone/>
            </a:pPr>
            <a:endParaRPr lang="en-IN" sz="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DD71-55CF-454C-9084-838F6201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5C-91E7-44F6-8E38-76855AA7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411A-21A5-4A87-ACE7-F0DB11DC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559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Distributed Knowledge Graph Querying on Edge, Fog and Cloud </vt:lpstr>
      <vt:lpstr>Knowledge Graph – YAGO [1]</vt:lpstr>
      <vt:lpstr>Motivation</vt:lpstr>
      <vt:lpstr>Key Contributions</vt:lpstr>
      <vt:lpstr>Related Work</vt:lpstr>
      <vt:lpstr>Problem Approach</vt:lpstr>
      <vt:lpstr>Experiment Proposal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97</cp:revision>
  <dcterms:created xsi:type="dcterms:W3CDTF">2018-12-07T10:26:49Z</dcterms:created>
  <dcterms:modified xsi:type="dcterms:W3CDTF">2019-02-12T02:22:46Z</dcterms:modified>
</cp:coreProperties>
</file>