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1" r:id="rId3"/>
    <p:sldId id="262" r:id="rId4"/>
    <p:sldId id="263" r:id="rId5"/>
    <p:sldId id="264" r:id="rId6"/>
    <p:sldId id="265" r:id="rId7"/>
    <p:sldId id="267" r:id="rId8"/>
    <p:sldId id="266" r:id="rId9"/>
    <p:sldId id="269" r:id="rId10"/>
    <p:sldId id="270" r:id="rId11"/>
    <p:sldId id="276" r:id="rId12"/>
    <p:sldId id="278" r:id="rId13"/>
    <p:sldId id="271" r:id="rId14"/>
    <p:sldId id="272" r:id="rId15"/>
    <p:sldId id="273" r:id="rId16"/>
    <p:sldId id="275" r:id="rId17"/>
    <p:sldId id="277"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ram Ramesh" initials="SR" lastIdx="1" clrIdx="0">
    <p:extLst>
      <p:ext uri="{19B8F6BF-5375-455C-9EA6-DF929625EA0E}">
        <p15:presenceInfo xmlns:p15="http://schemas.microsoft.com/office/powerpoint/2012/main" userId="aaf78dd0023de2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08" d="100"/>
          <a:sy n="108" d="100"/>
        </p:scale>
        <p:origin x="7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shadri Kalkunte Ramachandra" userId="S::sheshadrik@iisc.ac.in::fa97b793-3048-4b33-ab9a-01c41d57b5fa" providerId="AD" clId="Web-{4C974E8E-0EDE-4AE4-8C6B-CF39F22C5632}"/>
    <pc:docChg chg="modSld">
      <pc:chgData name="Sheshadri Kalkunte Ramachandra" userId="S::sheshadrik@iisc.ac.in::fa97b793-3048-4b33-ab9a-01c41d57b5fa" providerId="AD" clId="Web-{4C974E8E-0EDE-4AE4-8C6B-CF39F22C5632}" dt="2018-12-07T12:38:40.153" v="21" actId="20577"/>
      <pc:docMkLst>
        <pc:docMk/>
      </pc:docMkLst>
      <pc:sldChg chg="modSp">
        <pc:chgData name="Sheshadri Kalkunte Ramachandra" userId="S::sheshadrik@iisc.ac.in::fa97b793-3048-4b33-ab9a-01c41d57b5fa" providerId="AD" clId="Web-{4C974E8E-0EDE-4AE4-8C6B-CF39F22C5632}" dt="2018-12-07T12:38:40.153" v="20" actId="20577"/>
        <pc:sldMkLst>
          <pc:docMk/>
          <pc:sldMk cId="2608676079" sldId="258"/>
        </pc:sldMkLst>
        <pc:spChg chg="mod">
          <ac:chgData name="Sheshadri Kalkunte Ramachandra" userId="S::sheshadrik@iisc.ac.in::fa97b793-3048-4b33-ab9a-01c41d57b5fa" providerId="AD" clId="Web-{4C974E8E-0EDE-4AE4-8C6B-CF39F22C5632}" dt="2018-12-07T12:38:40.153" v="20" actId="20577"/>
          <ac:spMkLst>
            <pc:docMk/>
            <pc:sldMk cId="2608676079" sldId="258"/>
            <ac:spMk id="3" creationId="{3D42F25C-F7C5-4016-88B7-FEC0AF31C8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25274-37D4-4A72-9B29-6574698FC8CA}" type="datetimeFigureOut">
              <a:rPr lang="en-IN" smtClean="0"/>
              <a:t>04-04-2019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F29A0-8788-45C0-A8F6-028E3BFFD069}" type="slidenum">
              <a:rPr lang="en-IN" smtClean="0"/>
              <a:t>‹#›</a:t>
            </a:fld>
            <a:endParaRPr lang="en-IN"/>
          </a:p>
        </p:txBody>
      </p:sp>
    </p:spTree>
    <p:extLst>
      <p:ext uri="{BB962C8B-B14F-4D97-AF65-F5344CB8AC3E}">
        <p14:creationId xmlns:p14="http://schemas.microsoft.com/office/powerpoint/2010/main" val="22949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deed.en_US"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reativecommons.org/licenses/by/4.0/deed.en_US"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278492" y="1121801"/>
            <a:ext cx="360000" cy="270000"/>
          </a:xfrm>
          <a:prstGeom prst="rect">
            <a:avLst/>
          </a:prstGeom>
          <a:solidFill>
            <a:schemeClr val="bg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0" name="Rectangle 39"/>
          <p:cNvSpPr/>
          <p:nvPr userDrawn="1"/>
        </p:nvSpPr>
        <p:spPr>
          <a:xfrm>
            <a:off x="-68715" y="1121801"/>
            <a:ext cx="360000" cy="270000"/>
          </a:xfrm>
          <a:prstGeom prst="rect">
            <a:avLst/>
          </a:prstGeom>
          <a:solidFill>
            <a:schemeClr val="accent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3" name="Rectangle 42"/>
          <p:cNvSpPr/>
          <p:nvPr userDrawn="1"/>
        </p:nvSpPr>
        <p:spPr>
          <a:xfrm>
            <a:off x="973605" y="1121801"/>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0" name="Rectangle 29"/>
          <p:cNvSpPr/>
          <p:nvPr userDrawn="1"/>
        </p:nvSpPr>
        <p:spPr>
          <a:xfrm>
            <a:off x="2381021" y="884837"/>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019441" y="884837"/>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1659540"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322217" y="884837"/>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973605" y="884837"/>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278492" y="884837"/>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7" name="Rectangle 36"/>
          <p:cNvSpPr/>
          <p:nvPr userDrawn="1"/>
        </p:nvSpPr>
        <p:spPr>
          <a:xfrm>
            <a:off x="-68715" y="884837"/>
            <a:ext cx="360000" cy="27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3094125" y="621750"/>
            <a:ext cx="36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7" name="Rectangle 26"/>
          <p:cNvSpPr/>
          <p:nvPr userDrawn="1"/>
        </p:nvSpPr>
        <p:spPr>
          <a:xfrm>
            <a:off x="2737573" y="621750"/>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 name="Rectangle 27"/>
          <p:cNvSpPr/>
          <p:nvPr userDrawn="1"/>
        </p:nvSpPr>
        <p:spPr>
          <a:xfrm>
            <a:off x="2381021" y="621750"/>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9" name="Rectangle 28"/>
          <p:cNvSpPr/>
          <p:nvPr userDrawn="1"/>
        </p:nvSpPr>
        <p:spPr>
          <a:xfrm>
            <a:off x="2019441" y="621750"/>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 name="Title 1"/>
          <p:cNvSpPr>
            <a:spLocks noGrp="1"/>
          </p:cNvSpPr>
          <p:nvPr>
            <p:ph type="ctrTitle"/>
          </p:nvPr>
        </p:nvSpPr>
        <p:spPr>
          <a:xfrm>
            <a:off x="1524000" y="1291698"/>
            <a:ext cx="9144000" cy="2387600"/>
          </a:xfrm>
        </p:spPr>
        <p:txBody>
          <a:bodyPr anchor="b"/>
          <a:lstStyle>
            <a:lvl1pPr algn="ctr">
              <a:defRPr sz="60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771373"/>
            <a:ext cx="9144000" cy="1655762"/>
          </a:xfrm>
        </p:spPr>
        <p:txBody>
          <a:bodyPr>
            <a:normAutofit/>
          </a:bodyPr>
          <a:lstStyle>
            <a:lvl1pPr marL="0" indent="0" algn="ctr">
              <a:buNone/>
              <a:defRPr sz="4000" b="1" spc="300">
                <a:solidFill>
                  <a:schemeClr val="accent2"/>
                </a:solidFill>
                <a:latin typeface="Economica" panose="02000506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Text Box 2"/>
          <p:cNvSpPr txBox="1">
            <a:spLocks noChangeArrowheads="1"/>
          </p:cNvSpPr>
          <p:nvPr/>
        </p:nvSpPr>
        <p:spPr bwMode="auto">
          <a:xfrm>
            <a:off x="929436" y="18008"/>
            <a:ext cx="3076568" cy="819150"/>
          </a:xfrm>
          <a:prstGeom prst="rect">
            <a:avLst/>
          </a:prstGeom>
          <a:noFill/>
          <a:ln w="9525">
            <a:noFill/>
            <a:miter lim="800000"/>
            <a:headEnd/>
            <a:tailEnd/>
          </a:ln>
        </p:spPr>
        <p:txBody>
          <a:bodyPr rot="0" vert="horz" wrap="square" lIns="0" tIns="0" rIns="0" bIns="0" anchor="t" anchorCtr="0">
            <a:noAutofit/>
          </a:bodyPr>
          <a:lstStyle/>
          <a:p>
            <a:pPr>
              <a:lnSpc>
                <a:spcPts val="1800"/>
              </a:lnSpc>
            </a:pPr>
            <a:r>
              <a:rPr lang="en-US" sz="14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Indian Institute of Science</a:t>
            </a:r>
          </a:p>
          <a:p>
            <a:pPr>
              <a:lnSpc>
                <a:spcPts val="1400"/>
              </a:lnSpc>
              <a:spcAft>
                <a:spcPts val="300"/>
              </a:spcAft>
            </a:pPr>
            <a:r>
              <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Bangalore, India</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spcAft>
                <a:spcPts val="200"/>
              </a:spcAft>
            </a:pPr>
            <a:r>
              <a:rPr lang="hi-IN" sz="1000" b="1" dirty="0">
                <a:solidFill>
                  <a:schemeClr val="accent1">
                    <a:lumMod val="75000"/>
                  </a:schemeClr>
                </a:solidFill>
                <a:latin typeface="Arvo" panose="02000000000000000000" pitchFamily="2" charset="0"/>
                <a:ea typeface="Calibri" panose="020F0502020204030204" pitchFamily="34" charset="0"/>
              </a:rPr>
              <a:t>भारतीय विज्ञान संस्थान</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pPr>
            <a:r>
              <a:rPr lang="hi-IN" sz="1000" dirty="0" err="1">
                <a:solidFill>
                  <a:schemeClr val="accent1">
                    <a:lumMod val="75000"/>
                  </a:schemeClr>
                </a:solidFill>
                <a:latin typeface="Arvo" panose="02000000000000000000" pitchFamily="2" charset="0"/>
                <a:ea typeface="Calibri" panose="020F0502020204030204" pitchFamily="34" charset="0"/>
              </a:rPr>
              <a:t>बंगलौर</a:t>
            </a:r>
            <a:r>
              <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a:t>
            </a:r>
            <a:r>
              <a:rPr lang="hi-IN" sz="1000" dirty="0">
                <a:solidFill>
                  <a:schemeClr val="accent1">
                    <a:lumMod val="75000"/>
                  </a:schemeClr>
                </a:solidFill>
                <a:latin typeface="Arvo" panose="02000000000000000000" pitchFamily="2" charset="0"/>
                <a:ea typeface="Calibri" panose="020F0502020204030204" pitchFamily="34" charset="0"/>
              </a:rPr>
              <a:t> भारत</a:t>
            </a:r>
            <a:endParaRPr lang="en-US" sz="11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ct val="107000"/>
              </a:lnSpc>
            </a:pPr>
            <a:r>
              <a:rPr lang="en-US" sz="8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 </a:t>
            </a:r>
            <a:endParaRPr lang="en-US" sz="1000" dirty="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p:txBody>
      </p:sp>
      <p:pic>
        <p:nvPicPr>
          <p:cNvPr id="21" name="Picture 20" descr="http://www.iisc.ernet.in/fa/images/IIsc_logo.jpg"/>
          <p:cNvPicPr/>
          <p:nvPr/>
        </p:nvPicPr>
        <p:blipFill>
          <a:blip r:embed="rId2" cstate="print">
            <a:duotone>
              <a:srgbClr val="9C6A6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35" y="79782"/>
            <a:ext cx="912000" cy="720000"/>
          </a:xfrm>
          <a:prstGeom prst="rect">
            <a:avLst/>
          </a:prstGeom>
          <a:noFill/>
          <a:ln>
            <a:noFill/>
          </a:ln>
        </p:spPr>
      </p:pic>
      <p:pic>
        <p:nvPicPr>
          <p:cNvPr id="11" name="Picture 10" descr="http://www.iisc.ernet.in/fa/images/IIsc_logo.jpg"/>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35" y="58266"/>
            <a:ext cx="912000" cy="720000"/>
          </a:xfrm>
          <a:prstGeom prst="rect">
            <a:avLst/>
          </a:prstGeom>
          <a:noFill/>
          <a:ln>
            <a:noFill/>
          </a:ln>
        </p:spPr>
      </p:pic>
      <p:sp>
        <p:nvSpPr>
          <p:cNvPr id="15" name="Rectangle 14"/>
          <p:cNvSpPr/>
          <p:nvPr userDrawn="1"/>
        </p:nvSpPr>
        <p:spPr>
          <a:xfrm>
            <a:off x="4159623" y="0"/>
            <a:ext cx="8032375" cy="360000"/>
          </a:xfrm>
          <a:prstGeom prst="rect">
            <a:avLst/>
          </a:prstGeom>
          <a:gradFill flip="none" rotWithShape="1">
            <a:gsLst>
              <a:gs pos="0">
                <a:schemeClr val="accent2"/>
              </a:gs>
              <a:gs pos="100000">
                <a:schemeClr val="accent1"/>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indent="0" algn="r" defTabSz="914400" rtl="0" eaLnBrk="1" fontAlgn="auto" latinLnBrk="0" hangingPunct="1">
              <a:lnSpc>
                <a:spcPts val="2400"/>
              </a:lnSpc>
              <a:spcBef>
                <a:spcPts val="0"/>
              </a:spcBef>
              <a:spcAft>
                <a:spcPts val="0"/>
              </a:spcAft>
              <a:buClrTx/>
              <a:buSzTx/>
              <a:buFontTx/>
              <a:buNone/>
              <a:tabLst/>
              <a:defRPr/>
            </a:pPr>
            <a:r>
              <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Department of Computational</a:t>
            </a:r>
            <a:r>
              <a:rPr lang="en-US" sz="2100" b="1" i="0" baseline="0" dirty="0">
                <a:solidFill>
                  <a:schemeClr val="bg1"/>
                </a:solidFill>
                <a:effectLst/>
                <a:latin typeface="Economica" panose="02000506040000020004" pitchFamily="2" charset="0"/>
                <a:ea typeface="Calibri" panose="020F0502020204030204" pitchFamily="34" charset="0"/>
                <a:cs typeface="Mangal" panose="02040503050203030202" pitchFamily="18" charset="0"/>
              </a:rPr>
              <a:t> and Data Sciences</a:t>
            </a:r>
            <a:endParaRPr lang="en-US" sz="2100" b="1" i="0" dirty="0">
              <a:solidFill>
                <a:schemeClr val="bg1"/>
              </a:solidFill>
              <a:effectLst/>
              <a:latin typeface="Economica" panose="02000506040000020004" pitchFamily="2" charset="0"/>
              <a:ea typeface="Calibri" panose="020F0502020204030204" pitchFamily="34" charset="0"/>
              <a:cs typeface="Mangal" panose="02040503050203030202" pitchFamily="18" charset="0"/>
            </a:endParaRPr>
          </a:p>
        </p:txBody>
      </p:sp>
      <p:sp>
        <p:nvSpPr>
          <p:cNvPr id="12" name="Rectangle 11"/>
          <p:cNvSpPr/>
          <p:nvPr userDrawn="1"/>
        </p:nvSpPr>
        <p:spPr>
          <a:xfrm>
            <a:off x="3803781" y="354958"/>
            <a:ext cx="36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3" name="Rectangle 12"/>
          <p:cNvSpPr/>
          <p:nvPr userDrawn="1"/>
        </p:nvSpPr>
        <p:spPr>
          <a:xfrm>
            <a:off x="3450313" y="354958"/>
            <a:ext cx="360000" cy="270000"/>
          </a:xfrm>
          <a:prstGeom prst="rect">
            <a:avLst/>
          </a:prstGeom>
          <a:solidFill>
            <a:schemeClr val="accent3"/>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4" name="Rectangle 13"/>
          <p:cNvSpPr/>
          <p:nvPr userDrawn="1"/>
        </p:nvSpPr>
        <p:spPr>
          <a:xfrm>
            <a:off x="3094125" y="354958"/>
            <a:ext cx="36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6" name="Rectangle 15"/>
          <p:cNvSpPr/>
          <p:nvPr userDrawn="1"/>
        </p:nvSpPr>
        <p:spPr>
          <a:xfrm>
            <a:off x="2737573" y="354958"/>
            <a:ext cx="36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2" name="Rectangle 41"/>
          <p:cNvSpPr/>
          <p:nvPr userDrawn="1"/>
        </p:nvSpPr>
        <p:spPr>
          <a:xfrm>
            <a:off x="625699" y="1121801"/>
            <a:ext cx="36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625699" y="884837"/>
            <a:ext cx="36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8"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2">
                    <a:lumMod val="20000"/>
                    <a:lumOff val="80000"/>
                  </a:schemeClr>
                </a:solidFill>
                <a:effectLst/>
                <a:latin typeface="+mn-lt"/>
              </a:rPr>
              <a:t>©Department of Computational and Data Science, IISc, 2016</a:t>
            </a:r>
            <a:br>
              <a:rPr kumimoji="0" lang="en-US" sz="1200" b="0" i="1" u="none" strike="noStrike" cap="none" normalizeH="0" baseline="0" dirty="0">
                <a:ln>
                  <a:noFill/>
                </a:ln>
                <a:solidFill>
                  <a:schemeClr val="tx2">
                    <a:lumMod val="20000"/>
                    <a:lumOff val="80000"/>
                  </a:schemeClr>
                </a:solidFill>
                <a:effectLst/>
                <a:latin typeface="+mn-lt"/>
              </a:rPr>
            </a:br>
            <a:r>
              <a:rPr lang="en-IN" sz="1200" i="1" dirty="0">
                <a:solidFill>
                  <a:schemeClr val="tx2">
                    <a:lumMod val="20000"/>
                    <a:lumOff val="80000"/>
                  </a:schemeClr>
                </a:solidFill>
                <a:latin typeface="+mn-lt"/>
              </a:rPr>
              <a:t>This work is licensed under a </a:t>
            </a:r>
            <a:r>
              <a:rPr lang="en-IN" sz="1200" i="1" dirty="0">
                <a:solidFill>
                  <a:schemeClr val="tx2">
                    <a:lumMod val="20000"/>
                    <a:lumOff val="80000"/>
                  </a:schemeClr>
                </a:solidFill>
                <a:latin typeface="+mn-lt"/>
                <a:hlinkClick r:id="rId3"/>
              </a:rPr>
              <a:t>Creative Commons Attribution 4.0 International License</a:t>
            </a:r>
            <a:r>
              <a:rPr kumimoji="0" lang="en-US" sz="1200" b="0" i="1" u="none" strike="noStrike" cap="none" normalizeH="0" baseline="0" dirty="0">
                <a:ln>
                  <a:noFill/>
                </a:ln>
                <a:solidFill>
                  <a:schemeClr val="tx2">
                    <a:lumMod val="20000"/>
                    <a:lumOff val="80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2">
                    <a:lumMod val="20000"/>
                    <a:lumOff val="80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2">
                  <a:lumMod val="20000"/>
                  <a:lumOff val="80000"/>
                </a:schemeClr>
              </a:solidFill>
              <a:effectLst/>
              <a:latin typeface="+mn-lt"/>
            </a:endParaRPr>
          </a:p>
        </p:txBody>
      </p:sp>
      <p:pic>
        <p:nvPicPr>
          <p:cNvPr id="41" name="Picture 2" descr="Creative Commons License"/>
          <p:cNvPicPr>
            <a:picLocks noChangeAspect="1" noChangeArrowheads="1"/>
          </p:cNvPicPr>
          <p:nvPr userDrawn="1"/>
        </p:nvPicPr>
        <p:blipFill>
          <a:blip r:embed="rId4">
            <a:lum bright="70000" contrast="-70000"/>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a:grpSpLocks noChangeAspect="1"/>
          </p:cNvGrpSpPr>
          <p:nvPr userDrawn="1"/>
        </p:nvGrpSpPr>
        <p:grpSpPr>
          <a:xfrm>
            <a:off x="9672165" y="5901000"/>
            <a:ext cx="2392345" cy="915514"/>
            <a:chOff x="3802302" y="177382"/>
            <a:chExt cx="3050323" cy="1556416"/>
          </a:xfrm>
        </p:grpSpPr>
        <p:sp>
          <p:nvSpPr>
            <p:cNvPr id="45" name="object 19"/>
            <p:cNvSpPr/>
            <p:nvPr/>
          </p:nvSpPr>
          <p:spPr>
            <a:xfrm>
              <a:off x="3930990" y="1669208"/>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grpSp>
          <p:nvGrpSpPr>
            <p:cNvPr id="46" name="Group 45"/>
            <p:cNvGrpSpPr>
              <a:grpSpLocks noChangeAspect="1"/>
            </p:cNvGrpSpPr>
            <p:nvPr/>
          </p:nvGrpSpPr>
          <p:grpSpPr>
            <a:xfrm>
              <a:off x="3927903" y="264369"/>
              <a:ext cx="1003096" cy="1080000"/>
              <a:chOff x="598488" y="432211"/>
              <a:chExt cx="2120668" cy="2283253"/>
            </a:xfrm>
          </p:grpSpPr>
          <p:sp>
            <p:nvSpPr>
              <p:cNvPr id="50"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51"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52"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53"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54"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5"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6"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7"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8"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9"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60"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61"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62"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63"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64"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5"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6"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7"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47" name="Rectangle 46"/>
            <p:cNvSpPr/>
            <p:nvPr/>
          </p:nvSpPr>
          <p:spPr>
            <a:xfrm>
              <a:off x="4933088" y="177382"/>
              <a:ext cx="1754063" cy="1308085"/>
            </a:xfrm>
            <a:prstGeom prst="rect">
              <a:avLst/>
            </a:prstGeom>
          </p:spPr>
          <p:txBody>
            <a:bodyPr wrap="none">
              <a:spAutoFit/>
            </a:bodyPr>
            <a:lstStyle/>
            <a:p>
              <a:r>
                <a:rPr lang="en-US" sz="4400" b="0" i="0" u="none" strike="noStrike" baseline="0" dirty="0">
                  <a:solidFill>
                    <a:srgbClr val="005E9F"/>
                  </a:solidFill>
                  <a:latin typeface="Cousine" panose="02070409020205020404" pitchFamily="49" charset="0"/>
                </a:rPr>
                <a:t>CDS</a:t>
              </a:r>
              <a:endParaRPr lang="en-US" sz="1000" dirty="0"/>
            </a:p>
          </p:txBody>
        </p:sp>
        <p:sp>
          <p:nvSpPr>
            <p:cNvPr id="48" name="object 19"/>
            <p:cNvSpPr/>
            <p:nvPr/>
          </p:nvSpPr>
          <p:spPr>
            <a:xfrm>
              <a:off x="3924561" y="1396776"/>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sz="1800"/>
            </a:p>
          </p:txBody>
        </p:sp>
        <p:sp>
          <p:nvSpPr>
            <p:cNvPr id="49" name="TextBox 48"/>
            <p:cNvSpPr txBox="1"/>
            <p:nvPr/>
          </p:nvSpPr>
          <p:spPr>
            <a:xfrm>
              <a:off x="3802302" y="1341373"/>
              <a:ext cx="2394615" cy="392425"/>
            </a:xfrm>
            <a:prstGeom prst="rect">
              <a:avLst/>
            </a:prstGeom>
            <a:noFill/>
          </p:spPr>
          <p:txBody>
            <a:bodyPr wrap="none" rtlCol="0">
              <a:spAutoFit/>
            </a:bodyPr>
            <a:lstStyle/>
            <a:p>
              <a:r>
                <a:rPr lang="en-IN" sz="900" dirty="0">
                  <a:solidFill>
                    <a:srgbClr val="005D9E"/>
                  </a:solidFill>
                  <a:latin typeface="Economica"/>
                  <a:cs typeface="Economica"/>
                </a:rPr>
                <a:t>De</a:t>
              </a:r>
              <a:r>
                <a:rPr lang="en-IN" sz="900" spc="-15" dirty="0">
                  <a:solidFill>
                    <a:srgbClr val="005D9E"/>
                  </a:solidFill>
                  <a:latin typeface="Economica"/>
                  <a:cs typeface="Economica"/>
                </a:rPr>
                <a:t>p</a:t>
              </a:r>
              <a:r>
                <a:rPr lang="en-IN" sz="900" dirty="0">
                  <a:solidFill>
                    <a:srgbClr val="005D9E"/>
                  </a:solidFill>
                  <a:latin typeface="Economica"/>
                  <a:cs typeface="Economica"/>
                </a:rPr>
                <a:t>a</a:t>
              </a:r>
              <a:r>
                <a:rPr lang="en-IN" sz="900" spc="10" dirty="0">
                  <a:solidFill>
                    <a:srgbClr val="005D9E"/>
                  </a:solidFill>
                  <a:latin typeface="Economica"/>
                  <a:cs typeface="Economica"/>
                </a:rPr>
                <a:t>r</a:t>
              </a:r>
              <a:r>
                <a:rPr lang="en-IN" sz="900" dirty="0">
                  <a:solidFill>
                    <a:srgbClr val="005D9E"/>
                  </a:solidFill>
                  <a:latin typeface="Economica"/>
                  <a:cs typeface="Economica"/>
                </a:rPr>
                <a:t>tment of Computa</a:t>
              </a:r>
              <a:r>
                <a:rPr lang="en-IN" sz="900" spc="-10" dirty="0">
                  <a:solidFill>
                    <a:srgbClr val="005D9E"/>
                  </a:solidFill>
                  <a:latin typeface="Economica"/>
                  <a:cs typeface="Economica"/>
                </a:rPr>
                <a:t>t</a:t>
              </a:r>
              <a:r>
                <a:rPr lang="en-IN" sz="900" dirty="0">
                  <a:solidFill>
                    <a:srgbClr val="005D9E"/>
                  </a:solidFill>
                  <a:latin typeface="Economica"/>
                  <a:cs typeface="Economica"/>
                </a:rPr>
                <a:t>ional and Data S</a:t>
              </a:r>
              <a:r>
                <a:rPr lang="en-IN" sz="900" spc="-30" dirty="0">
                  <a:solidFill>
                    <a:srgbClr val="005D9E"/>
                  </a:solidFill>
                  <a:latin typeface="Economica"/>
                  <a:cs typeface="Economica"/>
                </a:rPr>
                <a:t>c</a:t>
              </a:r>
              <a:r>
                <a:rPr lang="en-IN" sz="900" dirty="0">
                  <a:solidFill>
                    <a:srgbClr val="005D9E"/>
                  </a:solidFill>
                  <a:latin typeface="Economica"/>
                  <a:cs typeface="Economica"/>
                </a:rPr>
                <a:t>iences</a:t>
              </a:r>
              <a:endParaRPr lang="en-IN" sz="900" dirty="0">
                <a:latin typeface="Economica"/>
                <a:cs typeface="Economica"/>
              </a:endParaRPr>
            </a:p>
          </p:txBody>
        </p:sp>
      </p:grpSp>
    </p:spTree>
    <p:extLst>
      <p:ext uri="{BB962C8B-B14F-4D97-AF65-F5344CB8AC3E}">
        <p14:creationId xmlns:p14="http://schemas.microsoft.com/office/powerpoint/2010/main" val="234103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lvl1pPr>
              <a:defRPr>
                <a:solidFill>
                  <a:schemeClr val="accent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7" name="Group 6"/>
          <p:cNvGrpSpPr/>
          <p:nvPr userDrawn="1"/>
        </p:nvGrpSpPr>
        <p:grpSpPr>
          <a:xfrm>
            <a:off x="-1" y="-3516"/>
            <a:ext cx="12192001" cy="360000"/>
            <a:chOff x="-1" y="-3516"/>
            <a:chExt cx="9144001" cy="360000"/>
          </a:xfrm>
        </p:grpSpPr>
        <p:sp>
          <p:nvSpPr>
            <p:cNvPr id="27" name="Rectangle 26"/>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8" name="Rectangle 27"/>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9" name="Picture 28"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0" name="Rectangle 29"/>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4" name="Rectangle 33"/>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5" name="Rectangle 34"/>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6" name="Rectangle 35"/>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21" name="Group 20"/>
            <p:cNvGrpSpPr>
              <a:grpSpLocks noChangeAspect="1"/>
            </p:cNvGrpSpPr>
            <p:nvPr userDrawn="1"/>
          </p:nvGrpSpPr>
          <p:grpSpPr>
            <a:xfrm>
              <a:off x="380015" y="-3516"/>
              <a:ext cx="334365" cy="360000"/>
              <a:chOff x="598488" y="432211"/>
              <a:chExt cx="2120668" cy="2283253"/>
            </a:xfrm>
          </p:grpSpPr>
          <p:sp>
            <p:nvSpPr>
              <p:cNvPr id="22"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23"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24"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25"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2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38"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39"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0"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41"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42"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43"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44"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45"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46"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47"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48"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49"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50"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11775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0B904D-AEBE-49C7-950D-3C17536E0839}" type="datetime5">
              <a:rPr lang="en-US" smtClean="0"/>
              <a:t>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29" name="Group 28"/>
          <p:cNvGrpSpPr/>
          <p:nvPr userDrawn="1"/>
        </p:nvGrpSpPr>
        <p:grpSpPr>
          <a:xfrm>
            <a:off x="-1" y="-5899"/>
            <a:ext cx="12192001" cy="362383"/>
            <a:chOff x="-1" y="-5899"/>
            <a:chExt cx="9144001" cy="362383"/>
          </a:xfrm>
        </p:grpSpPr>
        <p:sp>
          <p:nvSpPr>
            <p:cNvPr id="30" name="Rectangle 2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1" name="Rectangle 3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32" name="Picture 3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3" name="Rectangle 3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8" name="Rectangle 37"/>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9" name="Rectangle 38"/>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374148" y="-3516"/>
              <a:ext cx="360000" cy="360000"/>
            </a:xfrm>
            <a:prstGeom prst="rect">
              <a:avLst/>
            </a:prstGeom>
            <a:solidFill>
              <a:schemeClr val="accent4">
                <a:lumMod val="40000"/>
                <a:lumOff val="6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3" name="Picture 42"/>
            <p:cNvPicPr>
              <a:picLocks/>
            </p:cNvPicPr>
            <p:nvPr userDrawn="1"/>
          </p:nvPicPr>
          <p:blipFill>
            <a:blip r:embed="rId4"/>
            <a:stretch>
              <a:fillRect/>
            </a:stretch>
          </p:blipFill>
          <p:spPr>
            <a:xfrm>
              <a:off x="368785" y="-5899"/>
              <a:ext cx="360000" cy="360000"/>
            </a:xfrm>
            <a:prstGeom prst="rect">
              <a:avLst/>
            </a:prstGeom>
          </p:spPr>
        </p:pic>
      </p:grpSp>
    </p:spTree>
    <p:extLst>
      <p:ext uri="{BB962C8B-B14F-4D97-AF65-F5344CB8AC3E}">
        <p14:creationId xmlns:p14="http://schemas.microsoft.com/office/powerpoint/2010/main" val="38658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408159"/>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C5FB85D-438A-4D76-BCB7-AE9121A73C56}" type="datetime5">
              <a:rPr lang="en-US" smtClean="0"/>
              <a:t>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CAA85-8796-4B17-9CA3-4CB18724EF60}" type="slidenum">
              <a:rPr lang="en-US" smtClean="0"/>
              <a:t>‹#›</a:t>
            </a:fld>
            <a:endParaRPr lang="en-US"/>
          </a:p>
        </p:txBody>
      </p:sp>
      <p:grpSp>
        <p:nvGrpSpPr>
          <p:cNvPr id="19" name="Group 18"/>
          <p:cNvGrpSpPr/>
          <p:nvPr userDrawn="1"/>
        </p:nvGrpSpPr>
        <p:grpSpPr>
          <a:xfrm>
            <a:off x="-1" y="-3516"/>
            <a:ext cx="12192001" cy="360000"/>
            <a:chOff x="-1" y="-3516"/>
            <a:chExt cx="9144001" cy="360000"/>
          </a:xfrm>
        </p:grpSpPr>
        <p:sp>
          <p:nvSpPr>
            <p:cNvPr id="20" name="Rectangle 1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1" name="Rectangle 2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2" name="Picture 2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23" name="Rectangle 2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 name="Rectangle 2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 name="Rectangle 2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27" name="Rectangle 2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44" name="Group 43"/>
            <p:cNvGrpSpPr>
              <a:grpSpLocks noChangeAspect="1"/>
            </p:cNvGrpSpPr>
            <p:nvPr userDrawn="1"/>
          </p:nvGrpSpPr>
          <p:grpSpPr>
            <a:xfrm>
              <a:off x="380015" y="-3516"/>
              <a:ext cx="334365" cy="360000"/>
              <a:chOff x="598488" y="432211"/>
              <a:chExt cx="2120668" cy="2283253"/>
            </a:xfrm>
          </p:grpSpPr>
          <p:sp>
            <p:nvSpPr>
              <p:cNvPr id="45"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46"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47"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48"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9"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50"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51"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52"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3"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4"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5"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6"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7"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8"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9"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60"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1"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2"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grpSp>
    </p:spTree>
    <p:extLst>
      <p:ext uri="{BB962C8B-B14F-4D97-AF65-F5344CB8AC3E}">
        <p14:creationId xmlns:p14="http://schemas.microsoft.com/office/powerpoint/2010/main" val="7644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solidFill>
                  <a:schemeClr val="accent4"/>
                </a:solidFill>
              </a:defRPr>
            </a:lvl1pPr>
          </a:lstStyle>
          <a:p>
            <a:r>
              <a:rPr lang="en-US" dirty="0"/>
              <a:t>Thank You!</a:t>
            </a:r>
          </a:p>
        </p:txBody>
      </p:sp>
      <p:sp>
        <p:nvSpPr>
          <p:cNvPr id="3" name="Text Placeholder 2"/>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5" name="Rectangle 1"/>
          <p:cNvSpPr>
            <a:spLocks noChangeArrowheads="1"/>
          </p:cNvSpPr>
          <p:nvPr userDrawn="1"/>
        </p:nvSpPr>
        <p:spPr bwMode="auto">
          <a:xfrm>
            <a:off x="1222636" y="6224523"/>
            <a:ext cx="10176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dirty="0">
                <a:ln>
                  <a:noFill/>
                </a:ln>
                <a:solidFill>
                  <a:schemeClr val="tx1">
                    <a:lumMod val="65000"/>
                  </a:schemeClr>
                </a:solidFill>
                <a:effectLst/>
                <a:latin typeface="+mn-lt"/>
              </a:rPr>
              <a:t>©Department of Computational and Data Science, IISc, 2016</a:t>
            </a:r>
            <a:br>
              <a:rPr kumimoji="0" lang="en-US" sz="1200" b="0" i="1" u="none" strike="noStrike" cap="none" normalizeH="0" baseline="0" dirty="0">
                <a:ln>
                  <a:noFill/>
                </a:ln>
                <a:solidFill>
                  <a:schemeClr val="tx1">
                    <a:lumMod val="65000"/>
                  </a:schemeClr>
                </a:solidFill>
                <a:effectLst/>
                <a:latin typeface="+mn-lt"/>
              </a:rPr>
            </a:br>
            <a:r>
              <a:rPr lang="en-IN" sz="1200" i="1" dirty="0">
                <a:solidFill>
                  <a:schemeClr val="tx1">
                    <a:lumMod val="65000"/>
                  </a:schemeClr>
                </a:solidFill>
                <a:latin typeface="+mn-lt"/>
              </a:rPr>
              <a:t>This work is licensed under a </a:t>
            </a:r>
            <a:r>
              <a:rPr lang="en-IN" sz="1200" i="1" dirty="0">
                <a:solidFill>
                  <a:schemeClr val="tx1">
                    <a:lumMod val="65000"/>
                  </a:schemeClr>
                </a:solidFill>
                <a:latin typeface="+mn-lt"/>
                <a:hlinkClick r:id="rId2"/>
              </a:rPr>
              <a:t>Creative Commons Attribution 4.0 International License</a:t>
            </a:r>
            <a:r>
              <a:rPr kumimoji="0" lang="en-US" sz="1200" b="0" i="1" u="none" strike="noStrike" cap="none" normalizeH="0" baseline="0" dirty="0">
                <a:ln>
                  <a:noFill/>
                </a:ln>
                <a:solidFill>
                  <a:schemeClr val="tx1">
                    <a:lumMod val="65000"/>
                  </a:schemeClr>
                </a:solidFill>
                <a:effectLst/>
                <a:latin typeface="+mn-lt"/>
              </a:rPr>
              <a:t> </a:t>
            </a:r>
          </a:p>
          <a:p>
            <a:pPr lvl="0" eaLnBrk="0" fontAlgn="base" hangingPunct="0">
              <a:spcBef>
                <a:spcPct val="0"/>
              </a:spcBef>
              <a:spcAft>
                <a:spcPct val="0"/>
              </a:spcAft>
            </a:pPr>
            <a:r>
              <a:rPr kumimoji="0" lang="en-IN" sz="1200" b="0" i="1" u="none" strike="noStrike" cap="none" normalizeH="0" baseline="0" dirty="0">
                <a:ln>
                  <a:noFill/>
                </a:ln>
                <a:solidFill>
                  <a:schemeClr val="tx1">
                    <a:lumMod val="65000"/>
                  </a:schemeClr>
                </a:solidFill>
                <a:effectLst/>
                <a:latin typeface="+mn-lt"/>
              </a:rPr>
              <a:t>Copyright for external content used with attribution is retained by their original authors</a:t>
            </a:r>
            <a:endParaRPr kumimoji="0" lang="en-US" sz="1200" b="0" i="1" u="none" strike="noStrike" cap="none" normalizeH="0" baseline="0" dirty="0">
              <a:ln>
                <a:noFill/>
              </a:ln>
              <a:solidFill>
                <a:schemeClr val="tx1">
                  <a:lumMod val="65000"/>
                </a:schemeClr>
              </a:solidFill>
              <a:effectLst/>
              <a:latin typeface="+mn-lt"/>
            </a:endParaRPr>
          </a:p>
        </p:txBody>
      </p:sp>
      <p:pic>
        <p:nvPicPr>
          <p:cNvPr id="56" name="Picture 2" descr="Creative Commons License"/>
          <p:cNvPicPr>
            <a:picLocks noChangeAspect="1" noChangeArrowheads="1"/>
          </p:cNvPicPr>
          <p:nvPr userDrawn="1"/>
        </p:nvPicPr>
        <p:blipFill>
          <a:blip r:embed="rId3">
            <a:lum bright="70000" contrast="-70000"/>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11285" y="6400052"/>
            <a:ext cx="11176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1" y="-5899"/>
            <a:ext cx="12192001" cy="362383"/>
            <a:chOff x="-1" y="-5899"/>
            <a:chExt cx="9144001" cy="362383"/>
          </a:xfrm>
        </p:grpSpPr>
        <p:sp>
          <p:nvSpPr>
            <p:cNvPr id="34" name="Rectangle 33"/>
            <p:cNvSpPr/>
            <p:nvPr userDrawn="1"/>
          </p:nvSpPr>
          <p:spPr>
            <a:xfrm>
              <a:off x="3203371" y="-3516"/>
              <a:ext cx="5940629" cy="360000"/>
            </a:xfrm>
            <a:prstGeom prst="rect">
              <a:avLst/>
            </a:prstGeom>
            <a:gradFill flip="none" rotWithShape="1">
              <a:gsLst>
                <a:gs pos="0">
                  <a:srgbClr val="5ECCF3"/>
                </a:gs>
                <a:gs pos="100000">
                  <a:srgbClr val="4E67C8"/>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5" name="Rectangle 34"/>
            <p:cNvSpPr/>
            <p:nvPr userDrawn="1"/>
          </p:nvSpPr>
          <p:spPr>
            <a:xfrm>
              <a:off x="-1" y="-3516"/>
              <a:ext cx="3537377" cy="360000"/>
            </a:xfrm>
            <a:prstGeom prst="rect">
              <a:avLst/>
            </a:prstGeom>
            <a:gradFill flip="none" rotWithShape="1">
              <a:gsLst>
                <a:gs pos="0">
                  <a:srgbClr val="5ECCF3">
                    <a:lumMod val="20000"/>
                    <a:lumOff val="80000"/>
                  </a:srgbClr>
                </a:gs>
                <a:gs pos="86000">
                  <a:srgbClr val="5ECCF3">
                    <a:lumMod val="60000"/>
                    <a:lumOff val="40000"/>
                  </a:srgbClr>
                </a:gs>
                <a:gs pos="54000">
                  <a:srgbClr val="5ECCF3">
                    <a:lumMod val="40000"/>
                    <a:lumOff val="60000"/>
                  </a:srgbClr>
                </a:gs>
                <a:gs pos="100000">
                  <a:srgbClr val="5ECCF3"/>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6" name="Picture 35" descr="http://www.iisc.ernet.in/fa/images/IIsc_logo.jpg"/>
            <p:cNvPicPr>
              <a:picLocks/>
            </p:cNvPicPr>
            <p:nvPr userDrawn="1"/>
          </p:nvPicPr>
          <p:blipFill>
            <a:blip r:embed="rId5" cstate="print">
              <a:clrChange>
                <a:clrFrom>
                  <a:srgbClr val="FFFFFF"/>
                </a:clrFrom>
                <a:clrTo>
                  <a:srgbClr val="FFFFFF">
                    <a:alpha val="0"/>
                  </a:srgbClr>
                </a:clrTo>
              </a:clrChange>
              <a:duotone>
                <a:srgbClr val="4E67C8">
                  <a:shade val="45000"/>
                  <a:satMod val="135000"/>
                </a:srgb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7" name="Rectangle 36"/>
            <p:cNvSpPr/>
            <p:nvPr userDrawn="1"/>
          </p:nvSpPr>
          <p:spPr>
            <a:xfrm>
              <a:off x="2849718"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8" name="Rectangle 37"/>
            <p:cNvSpPr/>
            <p:nvPr userDrawn="1"/>
          </p:nvSpPr>
          <p:spPr>
            <a:xfrm>
              <a:off x="2496066" y="-3516"/>
              <a:ext cx="360000" cy="360000"/>
            </a:xfrm>
            <a:prstGeom prst="rect">
              <a:avLst/>
            </a:prstGeom>
            <a:solidFill>
              <a:srgbClr val="A7EA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9" name="Rectangle 38"/>
            <p:cNvSpPr/>
            <p:nvPr userDrawn="1"/>
          </p:nvSpPr>
          <p:spPr>
            <a:xfrm>
              <a:off x="2142413"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40" name="Rectangle 39"/>
            <p:cNvSpPr/>
            <p:nvPr userDrawn="1"/>
          </p:nvSpPr>
          <p:spPr>
            <a:xfrm>
              <a:off x="1788760" y="-3516"/>
              <a:ext cx="360000" cy="360000"/>
            </a:xfrm>
            <a:prstGeom prst="rect">
              <a:avLst/>
            </a:prstGeom>
            <a:solidFill>
              <a:srgbClr val="5ECCF3">
                <a:lumMod val="60000"/>
                <a:lumOff val="4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1435107" y="-3516"/>
              <a:ext cx="360000" cy="360000"/>
            </a:xfrm>
            <a:prstGeom prst="rect">
              <a:avLst/>
            </a:prstGeom>
            <a:solidFill>
              <a:srgbClr val="B4DCFA">
                <a:lumMod val="9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2" name="Rectangle 41"/>
            <p:cNvSpPr/>
            <p:nvPr userDrawn="1"/>
          </p:nvSpPr>
          <p:spPr>
            <a:xfrm>
              <a:off x="1081454"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727801" y="-3516"/>
              <a:ext cx="360000" cy="360000"/>
            </a:xfrm>
            <a:prstGeom prst="rect">
              <a:avLst/>
            </a:prstGeom>
            <a:solidFill>
              <a:srgbClr val="B4DCFA"/>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4" name="Rectangle 43"/>
            <p:cNvSpPr/>
            <p:nvPr userDrawn="1"/>
          </p:nvSpPr>
          <p:spPr>
            <a:xfrm>
              <a:off x="374148" y="-3516"/>
              <a:ext cx="360000" cy="360000"/>
            </a:xfrm>
            <a:prstGeom prst="rect">
              <a:avLst/>
            </a:prstGeom>
            <a:solidFill>
              <a:srgbClr val="5DCEAF">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5" name="Picture 44"/>
            <p:cNvPicPr>
              <a:picLocks/>
            </p:cNvPicPr>
            <p:nvPr userDrawn="1"/>
          </p:nvPicPr>
          <p:blipFill>
            <a:blip r:embed="rId7"/>
            <a:stretch>
              <a:fillRect/>
            </a:stretch>
          </p:blipFill>
          <p:spPr>
            <a:xfrm>
              <a:off x="368785" y="-5899"/>
              <a:ext cx="360000" cy="360000"/>
            </a:xfrm>
            <a:prstGeom prst="rect">
              <a:avLst/>
            </a:prstGeom>
          </p:spPr>
        </p:pic>
      </p:grpSp>
      <p:grpSp>
        <p:nvGrpSpPr>
          <p:cNvPr id="8" name="Group 7"/>
          <p:cNvGrpSpPr/>
          <p:nvPr userDrawn="1"/>
        </p:nvGrpSpPr>
        <p:grpSpPr>
          <a:xfrm>
            <a:off x="9672164" y="5901000"/>
            <a:ext cx="2392344" cy="915514"/>
            <a:chOff x="7254124" y="5901000"/>
            <a:chExt cx="1794258" cy="915514"/>
          </a:xfrm>
        </p:grpSpPr>
        <p:sp>
          <p:nvSpPr>
            <p:cNvPr id="24" name="object 19"/>
            <p:cNvSpPr/>
            <p:nvPr/>
          </p:nvSpPr>
          <p:spPr>
            <a:xfrm>
              <a:off x="7329821" y="677852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grpSp>
          <p:nvGrpSpPr>
            <p:cNvPr id="25" name="Group 24"/>
            <p:cNvGrpSpPr>
              <a:grpSpLocks noChangeAspect="1"/>
            </p:cNvGrpSpPr>
            <p:nvPr/>
          </p:nvGrpSpPr>
          <p:grpSpPr>
            <a:xfrm>
              <a:off x="7328005" y="5952167"/>
              <a:ext cx="590040" cy="635277"/>
              <a:chOff x="598488" y="432211"/>
              <a:chExt cx="2120668" cy="2283253"/>
            </a:xfrm>
          </p:grpSpPr>
          <p:sp>
            <p:nvSpPr>
              <p:cNvPr id="29"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sz="1800"/>
              </a:p>
            </p:txBody>
          </p:sp>
          <p:sp>
            <p:nvSpPr>
              <p:cNvPr id="30"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sz="1800"/>
              </a:p>
            </p:txBody>
          </p:sp>
          <p:sp>
            <p:nvSpPr>
              <p:cNvPr id="31"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sz="1800"/>
              </a:p>
            </p:txBody>
          </p:sp>
          <p:sp>
            <p:nvSpPr>
              <p:cNvPr id="32"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sz="1800"/>
              </a:p>
            </p:txBody>
          </p:sp>
          <p:sp>
            <p:nvSpPr>
              <p:cNvPr id="4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sz="1800"/>
              </a:p>
            </p:txBody>
          </p:sp>
          <p:sp>
            <p:nvSpPr>
              <p:cNvPr id="47"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sz="1800"/>
              </a:p>
            </p:txBody>
          </p:sp>
          <p:sp>
            <p:nvSpPr>
              <p:cNvPr id="48"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sz="1800"/>
              </a:p>
            </p:txBody>
          </p:sp>
          <p:sp>
            <p:nvSpPr>
              <p:cNvPr id="49"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sz="1800"/>
              </a:p>
            </p:txBody>
          </p:sp>
          <p:sp>
            <p:nvSpPr>
              <p:cNvPr id="50" name="bk object 17"/>
              <p:cNvSpPr/>
              <p:nvPr/>
            </p:nvSpPr>
            <p:spPr>
              <a:xfrm>
                <a:off x="2291458" y="694662"/>
                <a:ext cx="90805" cy="90170"/>
              </a:xfrm>
              <a:prstGeom prst="ellipse">
                <a:avLst/>
              </a:prstGeom>
              <a:solidFill>
                <a:srgbClr val="59CAF4"/>
              </a:solidFill>
            </p:spPr>
            <p:txBody>
              <a:bodyPr wrap="square" lIns="0" tIns="0" rIns="0" bIns="0" rtlCol="0"/>
              <a:lstStyle/>
              <a:p>
                <a:endParaRPr sz="1800"/>
              </a:p>
            </p:txBody>
          </p:sp>
          <p:sp>
            <p:nvSpPr>
              <p:cNvPr id="51" name="object 9"/>
              <p:cNvSpPr/>
              <p:nvPr/>
            </p:nvSpPr>
            <p:spPr>
              <a:xfrm>
                <a:off x="772465" y="2174830"/>
                <a:ext cx="405130" cy="405130"/>
              </a:xfrm>
              <a:prstGeom prst="ellipse">
                <a:avLst/>
              </a:prstGeom>
              <a:solidFill>
                <a:srgbClr val="59CAF4"/>
              </a:solidFill>
            </p:spPr>
            <p:txBody>
              <a:bodyPr wrap="square" lIns="0" tIns="0" rIns="0" bIns="0" rtlCol="0"/>
              <a:lstStyle/>
              <a:p>
                <a:endParaRPr sz="1800"/>
              </a:p>
            </p:txBody>
          </p:sp>
          <p:sp>
            <p:nvSpPr>
              <p:cNvPr id="52" name="object 10"/>
              <p:cNvSpPr/>
              <p:nvPr/>
            </p:nvSpPr>
            <p:spPr>
              <a:xfrm>
                <a:off x="1983695" y="2452574"/>
                <a:ext cx="263525" cy="262890"/>
              </a:xfrm>
              <a:prstGeom prst="ellipse">
                <a:avLst/>
              </a:prstGeom>
              <a:solidFill>
                <a:srgbClr val="005D9E"/>
              </a:solidFill>
            </p:spPr>
            <p:txBody>
              <a:bodyPr wrap="square" lIns="0" tIns="0" rIns="0" bIns="0" rtlCol="0"/>
              <a:lstStyle/>
              <a:p>
                <a:endParaRPr sz="1800"/>
              </a:p>
            </p:txBody>
          </p:sp>
          <p:sp>
            <p:nvSpPr>
              <p:cNvPr id="53" name="object 11"/>
              <p:cNvSpPr/>
              <p:nvPr/>
            </p:nvSpPr>
            <p:spPr>
              <a:xfrm>
                <a:off x="1565130" y="432211"/>
                <a:ext cx="194310" cy="194310"/>
              </a:xfrm>
              <a:prstGeom prst="ellipse">
                <a:avLst/>
              </a:prstGeom>
              <a:solidFill>
                <a:srgbClr val="005D9E"/>
              </a:solidFill>
            </p:spPr>
            <p:txBody>
              <a:bodyPr wrap="square" lIns="0" tIns="0" rIns="0" bIns="0" rtlCol="0"/>
              <a:lstStyle/>
              <a:p>
                <a:endParaRPr sz="1800"/>
              </a:p>
            </p:txBody>
          </p:sp>
          <p:sp>
            <p:nvSpPr>
              <p:cNvPr id="54" name="object 15"/>
              <p:cNvSpPr/>
              <p:nvPr/>
            </p:nvSpPr>
            <p:spPr>
              <a:xfrm>
                <a:off x="598488" y="922194"/>
                <a:ext cx="349885" cy="349885"/>
              </a:xfrm>
              <a:prstGeom prst="ellipse">
                <a:avLst/>
              </a:prstGeom>
              <a:solidFill>
                <a:srgbClr val="005D9E"/>
              </a:solidFill>
            </p:spPr>
            <p:txBody>
              <a:bodyPr wrap="square" lIns="0" tIns="0" rIns="0" bIns="0" rtlCol="0"/>
              <a:lstStyle/>
              <a:p>
                <a:endParaRPr sz="1800"/>
              </a:p>
            </p:txBody>
          </p:sp>
          <p:sp>
            <p:nvSpPr>
              <p:cNvPr id="57" name="object 16"/>
              <p:cNvSpPr/>
              <p:nvPr/>
            </p:nvSpPr>
            <p:spPr>
              <a:xfrm>
                <a:off x="2439509" y="2004129"/>
                <a:ext cx="216535" cy="215900"/>
              </a:xfrm>
              <a:prstGeom prst="ellipse">
                <a:avLst/>
              </a:prstGeom>
              <a:solidFill>
                <a:srgbClr val="59CAF4"/>
              </a:solidFill>
            </p:spPr>
            <p:txBody>
              <a:bodyPr wrap="square" lIns="0" tIns="0" rIns="0" bIns="0" rtlCol="0"/>
              <a:lstStyle/>
              <a:p>
                <a:endParaRPr sz="1800"/>
              </a:p>
            </p:txBody>
          </p:sp>
          <p:sp>
            <p:nvSpPr>
              <p:cNvPr id="58" name="object 12"/>
              <p:cNvSpPr/>
              <p:nvPr/>
            </p:nvSpPr>
            <p:spPr>
              <a:xfrm>
                <a:off x="1694618" y="1126556"/>
                <a:ext cx="411480" cy="411480"/>
              </a:xfrm>
              <a:prstGeom prst="ellipse">
                <a:avLst/>
              </a:prstGeom>
              <a:solidFill>
                <a:srgbClr val="59CAF4"/>
              </a:solidFill>
            </p:spPr>
            <p:txBody>
              <a:bodyPr wrap="square" lIns="0" tIns="0" rIns="0" bIns="0" rtlCol="0"/>
              <a:lstStyle/>
              <a:p>
                <a:endParaRPr sz="1800"/>
              </a:p>
            </p:txBody>
          </p:sp>
          <p:sp>
            <p:nvSpPr>
              <p:cNvPr id="59" name="object 7"/>
              <p:cNvSpPr/>
              <p:nvPr/>
            </p:nvSpPr>
            <p:spPr>
              <a:xfrm>
                <a:off x="1095003" y="657286"/>
                <a:ext cx="73660" cy="73025"/>
              </a:xfrm>
              <a:prstGeom prst="ellipse">
                <a:avLst/>
              </a:prstGeom>
              <a:solidFill>
                <a:srgbClr val="59CAF4"/>
              </a:solidFill>
            </p:spPr>
            <p:txBody>
              <a:bodyPr wrap="square" lIns="0" tIns="0" rIns="0" bIns="0" rtlCol="0"/>
              <a:lstStyle/>
              <a:p>
                <a:endParaRPr sz="1800"/>
              </a:p>
            </p:txBody>
          </p:sp>
          <p:sp>
            <p:nvSpPr>
              <p:cNvPr id="60" name="object 13"/>
              <p:cNvSpPr/>
              <p:nvPr/>
            </p:nvSpPr>
            <p:spPr>
              <a:xfrm>
                <a:off x="2502621" y="1005472"/>
                <a:ext cx="216535" cy="215900"/>
              </a:xfrm>
              <a:prstGeom prst="ellipse">
                <a:avLst/>
              </a:prstGeom>
              <a:solidFill>
                <a:srgbClr val="F98512"/>
              </a:solidFill>
            </p:spPr>
            <p:txBody>
              <a:bodyPr wrap="square" lIns="0" tIns="0" rIns="0" bIns="0" rtlCol="0"/>
              <a:lstStyle/>
              <a:p>
                <a:endParaRPr sz="1800"/>
              </a:p>
            </p:txBody>
          </p:sp>
          <p:sp>
            <p:nvSpPr>
              <p:cNvPr id="61" name="object 14"/>
              <p:cNvSpPr/>
              <p:nvPr/>
            </p:nvSpPr>
            <p:spPr>
              <a:xfrm>
                <a:off x="1861260" y="481948"/>
                <a:ext cx="129539" cy="128905"/>
              </a:xfrm>
              <a:prstGeom prst="ellipse">
                <a:avLst/>
              </a:prstGeom>
              <a:solidFill>
                <a:srgbClr val="F98512"/>
              </a:solidFill>
            </p:spPr>
            <p:txBody>
              <a:bodyPr wrap="square" lIns="0" tIns="0" rIns="0" bIns="0" rtlCol="0"/>
              <a:lstStyle/>
              <a:p>
                <a:endParaRPr sz="1800"/>
              </a:p>
            </p:txBody>
          </p:sp>
        </p:grpSp>
        <p:sp>
          <p:nvSpPr>
            <p:cNvPr id="26" name="Rectangle 25"/>
            <p:cNvSpPr/>
            <p:nvPr/>
          </p:nvSpPr>
          <p:spPr>
            <a:xfrm>
              <a:off x="7919274" y="5901000"/>
              <a:ext cx="1031773" cy="769441"/>
            </a:xfrm>
            <a:prstGeom prst="rect">
              <a:avLst/>
            </a:prstGeom>
          </p:spPr>
          <p:txBody>
            <a:bodyPr wrap="none">
              <a:spAutoFit/>
            </a:bodyPr>
            <a:lstStyle/>
            <a:p>
              <a:r>
                <a:rPr lang="en-US" sz="4400" b="0" i="0" u="none" strike="noStrike" baseline="0" dirty="0">
                  <a:ln>
                    <a:solidFill>
                      <a:schemeClr val="tx1"/>
                    </a:solidFill>
                  </a:ln>
                  <a:solidFill>
                    <a:srgbClr val="005E9F"/>
                  </a:solidFill>
                  <a:effectLst/>
                  <a:latin typeface="Cousine" panose="02070409020205020404" pitchFamily="49" charset="0"/>
                </a:rPr>
                <a:t>CDS</a:t>
              </a:r>
              <a:endParaRPr lang="en-US" sz="1000" dirty="0">
                <a:ln>
                  <a:solidFill>
                    <a:schemeClr val="tx1"/>
                  </a:solidFill>
                </a:ln>
                <a:effectLst/>
              </a:endParaRPr>
            </a:p>
          </p:txBody>
        </p:sp>
        <p:sp>
          <p:nvSpPr>
            <p:cNvPr id="27" name="object 19"/>
            <p:cNvSpPr/>
            <p:nvPr/>
          </p:nvSpPr>
          <p:spPr>
            <a:xfrm>
              <a:off x="7326039" y="661827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sz="1800"/>
            </a:p>
          </p:txBody>
        </p:sp>
        <p:sp>
          <p:nvSpPr>
            <p:cNvPr id="28" name="TextBox 27"/>
            <p:cNvSpPr txBox="1"/>
            <p:nvPr/>
          </p:nvSpPr>
          <p:spPr>
            <a:xfrm>
              <a:off x="7254124" y="6585682"/>
              <a:ext cx="1408559" cy="230832"/>
            </a:xfrm>
            <a:prstGeom prst="rect">
              <a:avLst/>
            </a:prstGeom>
            <a:noFill/>
          </p:spPr>
          <p:txBody>
            <a:bodyPr wrap="none" rtlCol="0">
              <a:spAutoFit/>
            </a:bodyPr>
            <a:lstStyle/>
            <a:p>
              <a:r>
                <a:rPr lang="en-IN" sz="900" dirty="0">
                  <a:solidFill>
                    <a:schemeClr val="tx1"/>
                  </a:solidFill>
                  <a:latin typeface="Economica"/>
                  <a:cs typeface="Economica"/>
                </a:rPr>
                <a:t>De</a:t>
              </a:r>
              <a:r>
                <a:rPr lang="en-IN" sz="900" spc="-15" dirty="0">
                  <a:solidFill>
                    <a:schemeClr val="tx1"/>
                  </a:solidFill>
                  <a:latin typeface="Economica"/>
                  <a:cs typeface="Economica"/>
                </a:rPr>
                <a:t>p</a:t>
              </a:r>
              <a:r>
                <a:rPr lang="en-IN" sz="900" dirty="0">
                  <a:solidFill>
                    <a:schemeClr val="tx1"/>
                  </a:solidFill>
                  <a:latin typeface="Economica"/>
                  <a:cs typeface="Economica"/>
                </a:rPr>
                <a:t>a</a:t>
              </a:r>
              <a:r>
                <a:rPr lang="en-IN" sz="900" spc="10" dirty="0">
                  <a:solidFill>
                    <a:schemeClr val="tx1"/>
                  </a:solidFill>
                  <a:latin typeface="Economica"/>
                  <a:cs typeface="Economica"/>
                </a:rPr>
                <a:t>r</a:t>
              </a:r>
              <a:r>
                <a:rPr lang="en-IN" sz="900" dirty="0">
                  <a:solidFill>
                    <a:schemeClr val="tx1"/>
                  </a:solidFill>
                  <a:latin typeface="Economica"/>
                  <a:cs typeface="Economica"/>
                </a:rPr>
                <a:t>tment of Computa</a:t>
              </a:r>
              <a:r>
                <a:rPr lang="en-IN" sz="900" spc="-10" dirty="0">
                  <a:solidFill>
                    <a:schemeClr val="tx1"/>
                  </a:solidFill>
                  <a:latin typeface="Economica"/>
                  <a:cs typeface="Economica"/>
                </a:rPr>
                <a:t>t</a:t>
              </a:r>
              <a:r>
                <a:rPr lang="en-IN" sz="900" dirty="0">
                  <a:solidFill>
                    <a:schemeClr val="tx1"/>
                  </a:solidFill>
                  <a:latin typeface="Economica"/>
                  <a:cs typeface="Economica"/>
                </a:rPr>
                <a:t>ional and Data S</a:t>
              </a:r>
              <a:r>
                <a:rPr lang="en-IN" sz="900" spc="-30" dirty="0">
                  <a:solidFill>
                    <a:schemeClr val="tx1"/>
                  </a:solidFill>
                  <a:latin typeface="Economica"/>
                  <a:cs typeface="Economica"/>
                </a:rPr>
                <a:t>c</a:t>
              </a:r>
              <a:r>
                <a:rPr lang="en-IN" sz="900" dirty="0">
                  <a:solidFill>
                    <a:schemeClr val="tx1"/>
                  </a:solidFill>
                  <a:latin typeface="Economica"/>
                  <a:cs typeface="Economica"/>
                </a:rPr>
                <a:t>iences</a:t>
              </a:r>
            </a:p>
          </p:txBody>
        </p:sp>
      </p:grpSp>
    </p:spTree>
    <p:extLst>
      <p:ext uri="{BB962C8B-B14F-4D97-AF65-F5344CB8AC3E}">
        <p14:creationId xmlns:p14="http://schemas.microsoft.com/office/powerpoint/2010/main" val="33681030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815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53072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1374423" cy="365125"/>
          </a:xfrm>
          <a:prstGeom prst="rect">
            <a:avLst/>
          </a:prstGeom>
        </p:spPr>
        <p:txBody>
          <a:bodyPr vert="horz" lIns="91440" tIns="45720" rIns="91440" bIns="45720" rtlCol="0" anchor="ctr"/>
          <a:lstStyle>
            <a:lvl1pPr algn="l">
              <a:defRPr sz="1600">
                <a:solidFill>
                  <a:schemeClr val="tx1">
                    <a:tint val="75000"/>
                  </a:schemeClr>
                </a:solidFill>
                <a:latin typeface="Economica" panose="02000506040000020004" pitchFamily="2" charset="0"/>
              </a:defRPr>
            </a:lvl1pPr>
          </a:lstStyle>
          <a:p>
            <a:fld id="{DCF45396-6524-45DB-A24F-B95E51A83297}" type="datetime5">
              <a:rPr lang="en-US" smtClean="0"/>
              <a:t>4-Apr-19</a:t>
            </a:fld>
            <a:endParaRPr lang="en-US"/>
          </a:p>
        </p:txBody>
      </p:sp>
      <p:sp>
        <p:nvSpPr>
          <p:cNvPr id="5" name="Footer Placeholder 4"/>
          <p:cNvSpPr>
            <a:spLocks noGrp="1"/>
          </p:cNvSpPr>
          <p:nvPr>
            <p:ph type="ftr" sz="quarter" idx="3"/>
          </p:nvPr>
        </p:nvSpPr>
        <p:spPr>
          <a:xfrm>
            <a:off x="2438400" y="6356352"/>
            <a:ext cx="7450667" cy="365125"/>
          </a:xfrm>
          <a:prstGeom prst="rect">
            <a:avLst/>
          </a:prstGeom>
        </p:spPr>
        <p:txBody>
          <a:bodyPr vert="horz" lIns="91440" tIns="45720" rIns="91440" bIns="45720" rtlCol="0" anchor="ctr"/>
          <a:lstStyle>
            <a:lvl1pPr algn="ctr">
              <a:defRPr sz="1600">
                <a:solidFill>
                  <a:schemeClr val="tx1">
                    <a:tint val="75000"/>
                  </a:schemeClr>
                </a:solidFill>
                <a:latin typeface="Economica" panose="02000506040000020004" pitchFamily="2" charset="0"/>
              </a:defRPr>
            </a:lvl1pPr>
          </a:lstStyle>
          <a:p>
            <a:endParaRPr lang="en-US"/>
          </a:p>
        </p:txBody>
      </p:sp>
      <p:sp>
        <p:nvSpPr>
          <p:cNvPr id="6" name="Slide Number Placeholder 5"/>
          <p:cNvSpPr>
            <a:spLocks noGrp="1"/>
          </p:cNvSpPr>
          <p:nvPr>
            <p:ph type="sldNum" sz="quarter" idx="4"/>
          </p:nvPr>
        </p:nvSpPr>
        <p:spPr>
          <a:xfrm>
            <a:off x="10148710" y="6356352"/>
            <a:ext cx="1205089" cy="365125"/>
          </a:xfrm>
          <a:prstGeom prst="rect">
            <a:avLst/>
          </a:prstGeom>
        </p:spPr>
        <p:txBody>
          <a:bodyPr vert="horz" lIns="91440" tIns="45720" rIns="91440" bIns="45720" rtlCol="0" anchor="ctr"/>
          <a:lstStyle>
            <a:lvl1pPr algn="r">
              <a:defRPr sz="1600">
                <a:solidFill>
                  <a:schemeClr val="tx1">
                    <a:tint val="75000"/>
                  </a:schemeClr>
                </a:solidFill>
                <a:latin typeface="Economica" panose="02000506040000020004" pitchFamily="2" charset="0"/>
              </a:defRPr>
            </a:lvl1pPr>
          </a:lstStyle>
          <a:p>
            <a:fld id="{9EFCAA85-8796-4B17-9CA3-4CB18724EF60}" type="slidenum">
              <a:rPr lang="en-US" smtClean="0"/>
              <a:pPr/>
              <a:t>‹#›</a:t>
            </a:fld>
            <a:endParaRPr lang="en-US"/>
          </a:p>
        </p:txBody>
      </p:sp>
    </p:spTree>
    <p:extLst>
      <p:ext uri="{BB962C8B-B14F-4D97-AF65-F5344CB8AC3E}">
        <p14:creationId xmlns:p14="http://schemas.microsoft.com/office/powerpoint/2010/main" val="92051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accent2"/>
          </a:solidFill>
          <a:latin typeface="Arvo"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4778/2777598.27776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040" y="2975529"/>
            <a:ext cx="10673919" cy="1183582"/>
          </a:xfrm>
        </p:spPr>
        <p:txBody>
          <a:bodyPr anchor="ctr">
            <a:normAutofit fontScale="90000"/>
          </a:bodyPr>
          <a:lstStyle/>
          <a:p>
            <a:r>
              <a:rPr lang="en-US" sz="4800" dirty="0">
                <a:solidFill>
                  <a:schemeClr val="accent2">
                    <a:lumMod val="50000"/>
                  </a:schemeClr>
                </a:solidFill>
              </a:rPr>
              <a:t>DS 256 – Seminar Presentation</a:t>
            </a:r>
            <a:br>
              <a:rPr lang="en-US" sz="4800" dirty="0">
                <a:solidFill>
                  <a:schemeClr val="accent2">
                    <a:lumMod val="50000"/>
                  </a:schemeClr>
                </a:solidFill>
              </a:rPr>
            </a:br>
            <a:br>
              <a:rPr lang="en-US" sz="4800" dirty="0">
                <a:solidFill>
                  <a:schemeClr val="accent2">
                    <a:lumMod val="50000"/>
                  </a:schemeClr>
                </a:solidFill>
              </a:rPr>
            </a:br>
            <a:r>
              <a:rPr lang="en-US" sz="3600" dirty="0">
                <a:solidFill>
                  <a:schemeClr val="accent6">
                    <a:lumMod val="75000"/>
                  </a:schemeClr>
                </a:solidFill>
              </a:rPr>
              <a:t>Giraph Unchained: Barrierless Asynchronous Parallel Execution in Pregellike Graph Processing Systems</a:t>
            </a:r>
            <a:br>
              <a:rPr lang="en-US" sz="4800" dirty="0">
                <a:solidFill>
                  <a:schemeClr val="accent2">
                    <a:lumMod val="50000"/>
                  </a:schemeClr>
                </a:solidFill>
              </a:rPr>
            </a:br>
            <a:br>
              <a:rPr lang="en-US" sz="4800" dirty="0">
                <a:solidFill>
                  <a:schemeClr val="accent2">
                    <a:lumMod val="50000"/>
                  </a:schemeClr>
                </a:solidFill>
              </a:rPr>
            </a:br>
            <a:r>
              <a:rPr lang="en-US" sz="1800" dirty="0"/>
              <a:t>Minyang Han and Khuzaima Daudjee</a:t>
            </a:r>
            <a:br>
              <a:rPr lang="en-US" sz="1800" dirty="0"/>
            </a:br>
            <a:r>
              <a:rPr lang="en-US" sz="1800" dirty="0"/>
              <a:t>David R. Cheriton School of Computer Science</a:t>
            </a:r>
            <a:br>
              <a:rPr lang="en-US" sz="1800" dirty="0"/>
            </a:br>
            <a:r>
              <a:rPr lang="en-US" sz="1800" dirty="0"/>
              <a:t>University of Waterloo</a:t>
            </a:r>
            <a:br>
              <a:rPr lang="en-US" sz="1800" dirty="0">
                <a:solidFill>
                  <a:schemeClr val="accent2">
                    <a:lumMod val="50000"/>
                  </a:schemeClr>
                </a:solidFill>
              </a:rPr>
            </a:br>
            <a:br>
              <a:rPr lang="en-US" sz="1800" dirty="0">
                <a:solidFill>
                  <a:schemeClr val="accent2">
                    <a:lumMod val="50000"/>
                  </a:schemeClr>
                </a:solidFill>
              </a:rPr>
            </a:br>
            <a:r>
              <a:rPr lang="en-US" sz="1800" dirty="0">
                <a:solidFill>
                  <a:schemeClr val="accent2">
                    <a:lumMod val="50000"/>
                  </a:schemeClr>
                </a:solidFill>
              </a:rPr>
              <a:t>Proceedings of the VLDB Endowment, Vol. 8, No. 9, 2015</a:t>
            </a:r>
            <a:br>
              <a:rPr lang="en-US" sz="1800" dirty="0">
                <a:solidFill>
                  <a:schemeClr val="accent2">
                    <a:lumMod val="50000"/>
                  </a:schemeClr>
                </a:solidFill>
              </a:rPr>
            </a:br>
            <a:br>
              <a:rPr lang="en-US" sz="1800" dirty="0">
                <a:solidFill>
                  <a:schemeClr val="accent2">
                    <a:lumMod val="50000"/>
                  </a:schemeClr>
                </a:solidFill>
              </a:rPr>
            </a:br>
            <a:br>
              <a:rPr lang="en-US" sz="1800" dirty="0">
                <a:solidFill>
                  <a:schemeClr val="accent2">
                    <a:lumMod val="50000"/>
                  </a:schemeClr>
                </a:solidFill>
              </a:rPr>
            </a:br>
            <a:endParaRPr lang="en-US" sz="1800" dirty="0">
              <a:solidFill>
                <a:schemeClr val="accent2">
                  <a:lumMod val="50000"/>
                </a:schemeClr>
              </a:solidFill>
            </a:endParaRPr>
          </a:p>
        </p:txBody>
      </p:sp>
      <p:sp>
        <p:nvSpPr>
          <p:cNvPr id="3" name="Subtitle 2"/>
          <p:cNvSpPr>
            <a:spLocks noGrp="1"/>
          </p:cNvSpPr>
          <p:nvPr>
            <p:ph type="subTitle" idx="1"/>
          </p:nvPr>
        </p:nvSpPr>
        <p:spPr>
          <a:xfrm>
            <a:off x="1399682" y="4637988"/>
            <a:ext cx="9144000" cy="1750468"/>
          </a:xfrm>
        </p:spPr>
        <p:txBody>
          <a:bodyPr>
            <a:normAutofit/>
          </a:bodyPr>
          <a:lstStyle/>
          <a:p>
            <a:endParaRPr lang="en-US" dirty="0"/>
          </a:p>
          <a:p>
            <a:r>
              <a:rPr lang="en-US" sz="2000" b="0" dirty="0">
                <a:solidFill>
                  <a:schemeClr val="tx2"/>
                </a:solidFill>
                <a:latin typeface="+mj-lt"/>
              </a:rPr>
              <a:t>Presenter: Shriram R</a:t>
            </a:r>
          </a:p>
        </p:txBody>
      </p:sp>
      <p:sp>
        <p:nvSpPr>
          <p:cNvPr id="8" name="TextBox 7">
            <a:extLst>
              <a:ext uri="{FF2B5EF4-FFF2-40B4-BE49-F238E27FC236}">
                <a16:creationId xmlns:a16="http://schemas.microsoft.com/office/drawing/2014/main" id="{F6B2C8F8-5B04-47A6-8DF1-B81734B3C328}"/>
              </a:ext>
            </a:extLst>
          </p:cNvPr>
          <p:cNvSpPr txBox="1"/>
          <p:nvPr/>
        </p:nvSpPr>
        <p:spPr>
          <a:xfrm>
            <a:off x="97654" y="6273225"/>
            <a:ext cx="6622742" cy="523220"/>
          </a:xfrm>
          <a:prstGeom prst="rect">
            <a:avLst/>
          </a:prstGeom>
          <a:solidFill>
            <a:schemeClr val="bg1"/>
          </a:solidFill>
        </p:spPr>
        <p:txBody>
          <a:bodyPr wrap="square" rtlCol="0">
            <a:spAutoFit/>
          </a:bodyPr>
          <a:lstStyle/>
          <a:p>
            <a:endParaRPr lang="en-IN" sz="1400" dirty="0"/>
          </a:p>
          <a:p>
            <a:r>
              <a:rPr lang="en-IN" sz="1400" dirty="0"/>
              <a:t>04-Apr-19</a:t>
            </a:r>
          </a:p>
        </p:txBody>
      </p:sp>
      <p:sp>
        <p:nvSpPr>
          <p:cNvPr id="5" name="Title 1">
            <a:extLst>
              <a:ext uri="{FF2B5EF4-FFF2-40B4-BE49-F238E27FC236}">
                <a16:creationId xmlns:a16="http://schemas.microsoft.com/office/drawing/2014/main" id="{2465F07D-0D81-421F-B5EF-4098BF385474}"/>
              </a:ext>
            </a:extLst>
          </p:cNvPr>
          <p:cNvSpPr txBox="1">
            <a:spLocks/>
          </p:cNvSpPr>
          <p:nvPr/>
        </p:nvSpPr>
        <p:spPr>
          <a:xfrm>
            <a:off x="634722" y="3680234"/>
            <a:ext cx="10673919" cy="118358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2"/>
                </a:solidFill>
                <a:latin typeface="Arvo" panose="02000000000000000000" pitchFamily="2" charset="0"/>
                <a:ea typeface="+mj-ea"/>
                <a:cs typeface="+mj-cs"/>
              </a:defRPr>
            </a:lvl1pPr>
          </a:lstStyle>
          <a:p>
            <a:endParaRPr lang="en-US" sz="4800" dirty="0">
              <a:solidFill>
                <a:schemeClr val="accent2">
                  <a:lumMod val="50000"/>
                </a:schemeClr>
              </a:solidFill>
            </a:endParaRPr>
          </a:p>
        </p:txBody>
      </p:sp>
    </p:spTree>
    <p:extLst>
      <p:ext uri="{BB962C8B-B14F-4D97-AF65-F5344CB8AC3E}">
        <p14:creationId xmlns:p14="http://schemas.microsoft.com/office/powerpoint/2010/main" val="38466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D47-9657-4264-8CEA-9863345DBFEE}"/>
              </a:ext>
            </a:extLst>
          </p:cNvPr>
          <p:cNvSpPr>
            <a:spLocks noGrp="1"/>
          </p:cNvSpPr>
          <p:nvPr>
            <p:ph type="title"/>
          </p:nvPr>
        </p:nvSpPr>
        <p:spPr/>
        <p:txBody>
          <a:bodyPr/>
          <a:lstStyle/>
          <a:p>
            <a:r>
              <a:rPr lang="en-IN" dirty="0"/>
              <a:t>Multiple Computation Phases</a:t>
            </a:r>
          </a:p>
        </p:txBody>
      </p:sp>
      <p:sp>
        <p:nvSpPr>
          <p:cNvPr id="3" name="Content Placeholder 2">
            <a:extLst>
              <a:ext uri="{FF2B5EF4-FFF2-40B4-BE49-F238E27FC236}">
                <a16:creationId xmlns:a16="http://schemas.microsoft.com/office/drawing/2014/main" id="{6918B0B4-7CE9-4D9F-A67D-5BB7FD07D5F9}"/>
              </a:ext>
            </a:extLst>
          </p:cNvPr>
          <p:cNvSpPr>
            <a:spLocks noGrp="1"/>
          </p:cNvSpPr>
          <p:nvPr>
            <p:ph idx="1"/>
          </p:nvPr>
        </p:nvSpPr>
        <p:spPr/>
        <p:txBody>
          <a:bodyPr/>
          <a:lstStyle/>
          <a:p>
            <a:r>
              <a:rPr lang="en-IN" dirty="0"/>
              <a:t>Example: Distributed Minimum Spanning Tree (DMST)</a:t>
            </a:r>
          </a:p>
          <a:p>
            <a:pPr lvl="1"/>
            <a:r>
              <a:rPr lang="en-IN" dirty="0"/>
              <a:t>Phase I – Vertices find a minimum weight out-edge</a:t>
            </a:r>
          </a:p>
          <a:p>
            <a:pPr lvl="1"/>
            <a:r>
              <a:rPr lang="en-IN" dirty="0"/>
              <a:t>Phase II – Vertices add and remove edges</a:t>
            </a:r>
          </a:p>
          <a:p>
            <a:r>
              <a:rPr lang="en-IN" dirty="0"/>
              <a:t>BAP </a:t>
            </a:r>
            <a:r>
              <a:rPr lang="en-IN" dirty="0">
                <a:solidFill>
                  <a:srgbClr val="FF0000"/>
                </a:solidFill>
              </a:rPr>
              <a:t>separates</a:t>
            </a:r>
            <a:r>
              <a:rPr lang="en-IN" dirty="0"/>
              <a:t> different phases by </a:t>
            </a:r>
            <a:r>
              <a:rPr lang="en-IN" dirty="0">
                <a:solidFill>
                  <a:srgbClr val="FF0000"/>
                </a:solidFill>
              </a:rPr>
              <a:t>global</a:t>
            </a:r>
            <a:r>
              <a:rPr lang="en-IN" dirty="0"/>
              <a:t> barrier</a:t>
            </a:r>
          </a:p>
          <a:p>
            <a:r>
              <a:rPr lang="en-IN" dirty="0"/>
              <a:t>Uses local barriers within each phase</a:t>
            </a:r>
          </a:p>
          <a:p>
            <a:r>
              <a:rPr lang="en-IN" dirty="0"/>
              <a:t>Three type of messages</a:t>
            </a:r>
          </a:p>
          <a:p>
            <a:pPr lvl="1"/>
            <a:r>
              <a:rPr lang="en-IN" dirty="0"/>
              <a:t>Message sent in </a:t>
            </a:r>
            <a:r>
              <a:rPr lang="en-IN" i="1" dirty="0">
                <a:solidFill>
                  <a:srgbClr val="FF0000"/>
                </a:solidFill>
              </a:rPr>
              <a:t>k-1</a:t>
            </a:r>
            <a:r>
              <a:rPr lang="en-IN" i="1" dirty="0"/>
              <a:t> </a:t>
            </a:r>
            <a:r>
              <a:rPr lang="en-IN" dirty="0"/>
              <a:t>phase for </a:t>
            </a:r>
            <a:r>
              <a:rPr lang="en-IN" i="1" dirty="0">
                <a:solidFill>
                  <a:srgbClr val="FF0000"/>
                </a:solidFill>
              </a:rPr>
              <a:t>k</a:t>
            </a:r>
            <a:r>
              <a:rPr lang="en-IN" i="1" dirty="0"/>
              <a:t> </a:t>
            </a:r>
            <a:r>
              <a:rPr lang="en-IN" dirty="0"/>
              <a:t>phase</a:t>
            </a:r>
          </a:p>
          <a:p>
            <a:pPr lvl="1"/>
            <a:r>
              <a:rPr lang="en-IN" dirty="0"/>
              <a:t>Message sent in </a:t>
            </a:r>
            <a:r>
              <a:rPr lang="en-IN" i="1" dirty="0">
                <a:solidFill>
                  <a:srgbClr val="FF0000"/>
                </a:solidFill>
              </a:rPr>
              <a:t>k</a:t>
            </a:r>
            <a:r>
              <a:rPr lang="en-IN" i="1" dirty="0"/>
              <a:t> </a:t>
            </a:r>
            <a:r>
              <a:rPr lang="en-IN" dirty="0"/>
              <a:t>phase for the same phase </a:t>
            </a:r>
            <a:r>
              <a:rPr lang="en-IN" i="1" dirty="0">
                <a:solidFill>
                  <a:srgbClr val="FF0000"/>
                </a:solidFill>
              </a:rPr>
              <a:t>k</a:t>
            </a:r>
          </a:p>
          <a:p>
            <a:pPr lvl="1"/>
            <a:r>
              <a:rPr lang="en-IN" dirty="0"/>
              <a:t>Message sent in </a:t>
            </a:r>
            <a:r>
              <a:rPr lang="en-IN" i="1" dirty="0">
                <a:solidFill>
                  <a:srgbClr val="FF0000"/>
                </a:solidFill>
              </a:rPr>
              <a:t>k</a:t>
            </a:r>
            <a:r>
              <a:rPr lang="en-IN" i="1" dirty="0"/>
              <a:t> </a:t>
            </a:r>
            <a:r>
              <a:rPr lang="en-IN" dirty="0"/>
              <a:t>for next phase </a:t>
            </a:r>
            <a:r>
              <a:rPr lang="en-IN" i="1" dirty="0">
                <a:solidFill>
                  <a:srgbClr val="FF0000"/>
                </a:solidFill>
              </a:rPr>
              <a:t>k+1</a:t>
            </a:r>
            <a:endParaRPr lang="en-IN" dirty="0">
              <a:solidFill>
                <a:srgbClr val="FF0000"/>
              </a:solidFill>
            </a:endParaRPr>
          </a:p>
        </p:txBody>
      </p:sp>
      <p:sp>
        <p:nvSpPr>
          <p:cNvPr id="4" name="Date Placeholder 3">
            <a:extLst>
              <a:ext uri="{FF2B5EF4-FFF2-40B4-BE49-F238E27FC236}">
                <a16:creationId xmlns:a16="http://schemas.microsoft.com/office/drawing/2014/main" id="{0FB4F985-DF05-46D6-B779-35D9CE5E9529}"/>
              </a:ext>
            </a:extLst>
          </p:cNvPr>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924832AE-C53F-4493-B3D7-AD852287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2A3F5-0131-454A-8D2A-6B82582E3685}"/>
              </a:ext>
            </a:extLst>
          </p:cNvPr>
          <p:cNvSpPr>
            <a:spLocks noGrp="1"/>
          </p:cNvSpPr>
          <p:nvPr>
            <p:ph type="sldNum" sz="quarter" idx="12"/>
          </p:nvPr>
        </p:nvSpPr>
        <p:spPr/>
        <p:txBody>
          <a:bodyPr/>
          <a:lstStyle/>
          <a:p>
            <a:fld id="{9EFCAA85-8796-4B17-9CA3-4CB18724EF60}" type="slidenum">
              <a:rPr lang="en-US" smtClean="0"/>
              <a:t>10</a:t>
            </a:fld>
            <a:endParaRPr lang="en-US"/>
          </a:p>
        </p:txBody>
      </p:sp>
    </p:spTree>
    <p:extLst>
      <p:ext uri="{BB962C8B-B14F-4D97-AF65-F5344CB8AC3E}">
        <p14:creationId xmlns:p14="http://schemas.microsoft.com/office/powerpoint/2010/main" val="210420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8A1F-6EE4-4BA0-9866-7F1B73F26BCC}"/>
              </a:ext>
            </a:extLst>
          </p:cNvPr>
          <p:cNvSpPr>
            <a:spLocks noGrp="1"/>
          </p:cNvSpPr>
          <p:nvPr>
            <p:ph type="title"/>
          </p:nvPr>
        </p:nvSpPr>
        <p:spPr/>
        <p:txBody>
          <a:bodyPr/>
          <a:lstStyle/>
          <a:p>
            <a:r>
              <a:rPr lang="en-IN" dirty="0"/>
              <a:t>Multiple Computation Phases</a:t>
            </a:r>
          </a:p>
        </p:txBody>
      </p:sp>
      <p:sp>
        <p:nvSpPr>
          <p:cNvPr id="3" name="Content Placeholder 2">
            <a:extLst>
              <a:ext uri="{FF2B5EF4-FFF2-40B4-BE49-F238E27FC236}">
                <a16:creationId xmlns:a16="http://schemas.microsoft.com/office/drawing/2014/main" id="{A0F437CE-E82E-47BC-A289-90E8635E9EEA}"/>
              </a:ext>
            </a:extLst>
          </p:cNvPr>
          <p:cNvSpPr>
            <a:spLocks noGrp="1"/>
          </p:cNvSpPr>
          <p:nvPr>
            <p:ph idx="1"/>
          </p:nvPr>
        </p:nvSpPr>
        <p:spPr/>
        <p:txBody>
          <a:bodyPr/>
          <a:lstStyle/>
          <a:p>
            <a:r>
              <a:rPr lang="en-IN" dirty="0"/>
              <a:t>BAP uses </a:t>
            </a:r>
            <a:r>
              <a:rPr lang="en-IN" dirty="0">
                <a:solidFill>
                  <a:srgbClr val="FF0000"/>
                </a:solidFill>
              </a:rPr>
              <a:t>two</a:t>
            </a:r>
            <a:r>
              <a:rPr lang="en-IN" dirty="0"/>
              <a:t> message stores</a:t>
            </a:r>
          </a:p>
          <a:p>
            <a:pPr lvl="1"/>
            <a:r>
              <a:rPr lang="en-IN" dirty="0">
                <a:solidFill>
                  <a:srgbClr val="FF0000"/>
                </a:solidFill>
              </a:rPr>
              <a:t>SC</a:t>
            </a:r>
            <a:r>
              <a:rPr lang="en-IN" dirty="0"/>
              <a:t> – messages stored for current phase</a:t>
            </a:r>
          </a:p>
          <a:p>
            <a:pPr lvl="1"/>
            <a:r>
              <a:rPr lang="en-IN" dirty="0">
                <a:solidFill>
                  <a:srgbClr val="FF0000"/>
                </a:solidFill>
              </a:rPr>
              <a:t>SN</a:t>
            </a:r>
            <a:r>
              <a:rPr lang="en-IN" dirty="0"/>
              <a:t> – messages stored for next phase</a:t>
            </a:r>
          </a:p>
          <a:p>
            <a:r>
              <a:rPr lang="en-IN" dirty="0"/>
              <a:t>In a new phase, SN of previous phase becomes SC of current phase</a:t>
            </a:r>
          </a:p>
          <a:p>
            <a:r>
              <a:rPr lang="en-IN" dirty="0"/>
              <a:t>Messages tagged with a </a:t>
            </a:r>
            <a:r>
              <a:rPr lang="en-IN" dirty="0">
                <a:solidFill>
                  <a:srgbClr val="FF0000"/>
                </a:solidFill>
              </a:rPr>
              <a:t>Boolean</a:t>
            </a:r>
            <a:r>
              <a:rPr lang="en-IN" dirty="0"/>
              <a:t> to indicate the store</a:t>
            </a:r>
          </a:p>
          <a:p>
            <a:r>
              <a:rPr lang="en-IN" dirty="0"/>
              <a:t>BAP detects phase transitions without modification to the API</a:t>
            </a:r>
          </a:p>
          <a:p>
            <a:pPr lvl="1"/>
            <a:r>
              <a:rPr lang="en-IN" dirty="0"/>
              <a:t>Start – Start of a global superstep </a:t>
            </a:r>
          </a:p>
          <a:p>
            <a:pPr lvl="1"/>
            <a:r>
              <a:rPr lang="en-IN" dirty="0"/>
              <a:t>End – No messages for current phase</a:t>
            </a:r>
          </a:p>
        </p:txBody>
      </p:sp>
      <p:sp>
        <p:nvSpPr>
          <p:cNvPr id="4" name="Date Placeholder 3">
            <a:extLst>
              <a:ext uri="{FF2B5EF4-FFF2-40B4-BE49-F238E27FC236}">
                <a16:creationId xmlns:a16="http://schemas.microsoft.com/office/drawing/2014/main" id="{4E635698-0BC4-45C7-A664-CAA1E560781E}"/>
              </a:ext>
            </a:extLst>
          </p:cNvPr>
          <p:cNvSpPr>
            <a:spLocks noGrp="1"/>
          </p:cNvSpPr>
          <p:nvPr>
            <p:ph type="dt" sz="half" idx="10"/>
          </p:nvPr>
        </p:nvSpPr>
        <p:spPr>
          <a:xfrm>
            <a:off x="376563" y="6356352"/>
            <a:ext cx="1374423" cy="365125"/>
          </a:xfrm>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B8DA2113-6BC5-465F-ACDD-707060CB3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82C5-D551-40FE-9F75-325DD898BE78}"/>
              </a:ext>
            </a:extLst>
          </p:cNvPr>
          <p:cNvSpPr>
            <a:spLocks noGrp="1"/>
          </p:cNvSpPr>
          <p:nvPr>
            <p:ph type="sldNum" sz="quarter" idx="12"/>
          </p:nvPr>
        </p:nvSpPr>
        <p:spPr/>
        <p:txBody>
          <a:bodyPr/>
          <a:lstStyle/>
          <a:p>
            <a:fld id="{9EFCAA85-8796-4B17-9CA3-4CB18724EF60}" type="slidenum">
              <a:rPr lang="en-US" smtClean="0"/>
              <a:t>11</a:t>
            </a:fld>
            <a:endParaRPr lang="en-US"/>
          </a:p>
        </p:txBody>
      </p:sp>
    </p:spTree>
    <p:extLst>
      <p:ext uri="{BB962C8B-B14F-4D97-AF65-F5344CB8AC3E}">
        <p14:creationId xmlns:p14="http://schemas.microsoft.com/office/powerpoint/2010/main" val="387575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2AB6-D1FE-45E0-B028-8A48F3DCA418}"/>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35569BEC-B151-4382-8F43-715173262ACD}"/>
              </a:ext>
            </a:extLst>
          </p:cNvPr>
          <p:cNvSpPr>
            <a:spLocks noGrp="1"/>
          </p:cNvSpPr>
          <p:nvPr>
            <p:ph type="dt" sz="half" idx="10"/>
          </p:nvPr>
        </p:nvSpPr>
        <p:spPr>
          <a:xfrm>
            <a:off x="465339" y="6349768"/>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D39E7A4D-5DE5-4044-8F51-A97BC4E9D07C}"/>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6F570-9AB1-43AD-AB95-2C966DED5F2F}"/>
              </a:ext>
            </a:extLst>
          </p:cNvPr>
          <p:cNvSpPr>
            <a:spLocks noGrp="1"/>
          </p:cNvSpPr>
          <p:nvPr>
            <p:ph type="sldNum" sz="quarter" idx="12"/>
          </p:nvPr>
        </p:nvSpPr>
        <p:spPr/>
        <p:txBody>
          <a:bodyPr/>
          <a:lstStyle/>
          <a:p>
            <a:fld id="{9EFCAA85-8796-4B17-9CA3-4CB18724EF60}" type="slidenum">
              <a:rPr lang="en-US" smtClean="0"/>
              <a:t>12</a:t>
            </a:fld>
            <a:endParaRPr lang="en-US"/>
          </a:p>
        </p:txBody>
      </p:sp>
      <p:pic>
        <p:nvPicPr>
          <p:cNvPr id="7" name="Picture 6">
            <a:extLst>
              <a:ext uri="{FF2B5EF4-FFF2-40B4-BE49-F238E27FC236}">
                <a16:creationId xmlns:a16="http://schemas.microsoft.com/office/drawing/2014/main" id="{79D64FAC-37B5-4EB8-8115-A552E4464659}"/>
              </a:ext>
            </a:extLst>
          </p:cNvPr>
          <p:cNvPicPr>
            <a:picLocks noChangeAspect="1"/>
          </p:cNvPicPr>
          <p:nvPr/>
        </p:nvPicPr>
        <p:blipFill>
          <a:blip r:embed="rId2">
            <a:grayscl/>
          </a:blip>
          <a:stretch>
            <a:fillRect/>
          </a:stretch>
        </p:blipFill>
        <p:spPr>
          <a:xfrm>
            <a:off x="547687" y="3429000"/>
            <a:ext cx="11096625" cy="1590675"/>
          </a:xfrm>
          <a:prstGeom prst="rect">
            <a:avLst/>
          </a:prstGeom>
        </p:spPr>
      </p:pic>
      <p:sp>
        <p:nvSpPr>
          <p:cNvPr id="8" name="Rectangle 7">
            <a:extLst>
              <a:ext uri="{FF2B5EF4-FFF2-40B4-BE49-F238E27FC236}">
                <a16:creationId xmlns:a16="http://schemas.microsoft.com/office/drawing/2014/main" id="{CCAF939C-9ADF-465E-A603-2651C2C94B02}"/>
              </a:ext>
            </a:extLst>
          </p:cNvPr>
          <p:cNvSpPr/>
          <p:nvPr/>
        </p:nvSpPr>
        <p:spPr>
          <a:xfrm>
            <a:off x="838199" y="1741167"/>
            <a:ext cx="8660907" cy="1200329"/>
          </a:xfrm>
          <a:prstGeom prst="rect">
            <a:avLst/>
          </a:prstGeom>
        </p:spPr>
        <p:txBody>
          <a:bodyPr wrap="square">
            <a:spAutoFit/>
          </a:bodyPr>
          <a:lstStyle/>
          <a:p>
            <a:pPr marL="285750" indent="-285750">
              <a:buFont typeface="Arial" panose="020B0604020202020204" pitchFamily="34" charset="0"/>
              <a:buChar char="•"/>
            </a:pPr>
            <a:r>
              <a:rPr lang="en-IN" dirty="0"/>
              <a:t>Giraph UC compared with Giraph, Giraph async, GraphLab sync and GraphLab async</a:t>
            </a:r>
          </a:p>
          <a:p>
            <a:pPr marL="285750" indent="-285750">
              <a:buFont typeface="Arial" panose="020B0604020202020204" pitchFamily="34" charset="0"/>
              <a:buChar char="•"/>
            </a:pPr>
            <a:r>
              <a:rPr lang="en-IN" dirty="0"/>
              <a:t>Experimental Setup</a:t>
            </a:r>
          </a:p>
          <a:p>
            <a:pPr marL="742950" lvl="1" indent="-285750">
              <a:buFont typeface="Arial" panose="020B0604020202020204" pitchFamily="34" charset="0"/>
              <a:buChar char="•"/>
            </a:pPr>
            <a:r>
              <a:rPr lang="en-IN" dirty="0"/>
              <a:t>64 EC2 instances with 4 vCPUs, 30.5GB memory, Ubuntu 12.04, Hadoop 1.0.4, jdk1.7.0_65 and Giraph 1.1.0-RC0</a:t>
            </a:r>
          </a:p>
        </p:txBody>
      </p:sp>
      <p:sp>
        <p:nvSpPr>
          <p:cNvPr id="9" name="TextBox 8">
            <a:extLst>
              <a:ext uri="{FF2B5EF4-FFF2-40B4-BE49-F238E27FC236}">
                <a16:creationId xmlns:a16="http://schemas.microsoft.com/office/drawing/2014/main" id="{E5DF0F51-BB8A-460D-A0CD-35C3369DAC8A}"/>
              </a:ext>
            </a:extLst>
          </p:cNvPr>
          <p:cNvSpPr txBox="1"/>
          <p:nvPr/>
        </p:nvSpPr>
        <p:spPr>
          <a:xfrm>
            <a:off x="5347151" y="5245559"/>
            <a:ext cx="2154644" cy="369332"/>
          </a:xfrm>
          <a:prstGeom prst="rect">
            <a:avLst/>
          </a:prstGeom>
          <a:noFill/>
        </p:spPr>
        <p:txBody>
          <a:bodyPr wrap="square" rtlCol="0">
            <a:spAutoFit/>
          </a:bodyPr>
          <a:lstStyle/>
          <a:p>
            <a:r>
              <a:rPr lang="en-IN" dirty="0"/>
              <a:t>Graph Datasets</a:t>
            </a:r>
          </a:p>
        </p:txBody>
      </p:sp>
    </p:spTree>
    <p:extLst>
      <p:ext uri="{BB962C8B-B14F-4D97-AF65-F5344CB8AC3E}">
        <p14:creationId xmlns:p14="http://schemas.microsoft.com/office/powerpoint/2010/main" val="329128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13</a:t>
            </a:fld>
            <a:endParaRPr lang="en-US"/>
          </a:p>
        </p:txBody>
      </p:sp>
      <p:pic>
        <p:nvPicPr>
          <p:cNvPr id="7" name="Picture 6">
            <a:extLst>
              <a:ext uri="{FF2B5EF4-FFF2-40B4-BE49-F238E27FC236}">
                <a16:creationId xmlns:a16="http://schemas.microsoft.com/office/drawing/2014/main" id="{F6109DF0-8435-48C3-A22E-E3074B39E28C}"/>
              </a:ext>
            </a:extLst>
          </p:cNvPr>
          <p:cNvPicPr>
            <a:picLocks noChangeAspect="1"/>
          </p:cNvPicPr>
          <p:nvPr/>
        </p:nvPicPr>
        <p:blipFill>
          <a:blip r:embed="rId2"/>
          <a:stretch>
            <a:fillRect/>
          </a:stretch>
        </p:blipFill>
        <p:spPr>
          <a:xfrm>
            <a:off x="0" y="2068556"/>
            <a:ext cx="12196342" cy="3373456"/>
          </a:xfrm>
          <a:prstGeom prst="rect">
            <a:avLst/>
          </a:prstGeom>
        </p:spPr>
      </p:pic>
      <p:sp>
        <p:nvSpPr>
          <p:cNvPr id="8" name="TextBox 7">
            <a:extLst>
              <a:ext uri="{FF2B5EF4-FFF2-40B4-BE49-F238E27FC236}">
                <a16:creationId xmlns:a16="http://schemas.microsoft.com/office/drawing/2014/main" id="{BF95F8CE-DE62-467B-B762-08A4F54BC665}"/>
              </a:ext>
            </a:extLst>
          </p:cNvPr>
          <p:cNvSpPr txBox="1"/>
          <p:nvPr/>
        </p:nvSpPr>
        <p:spPr>
          <a:xfrm>
            <a:off x="4015499" y="5710047"/>
            <a:ext cx="4497527" cy="369332"/>
          </a:xfrm>
          <a:prstGeom prst="rect">
            <a:avLst/>
          </a:prstGeom>
          <a:noFill/>
        </p:spPr>
        <p:txBody>
          <a:bodyPr wrap="square" rtlCol="0">
            <a:spAutoFit/>
          </a:bodyPr>
          <a:lstStyle/>
          <a:p>
            <a:r>
              <a:rPr lang="en-IN" dirty="0"/>
              <a:t>Computation times for SSSP, WCC and DMST</a:t>
            </a:r>
          </a:p>
        </p:txBody>
      </p:sp>
    </p:spTree>
    <p:extLst>
      <p:ext uri="{BB962C8B-B14F-4D97-AF65-F5344CB8AC3E}">
        <p14:creationId xmlns:p14="http://schemas.microsoft.com/office/powerpoint/2010/main" val="34300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AE9-8EDE-4F91-A10F-D04BC36A9C15}"/>
              </a:ext>
            </a:extLst>
          </p:cNvPr>
          <p:cNvSpPr>
            <a:spLocks noGrp="1"/>
          </p:cNvSpPr>
          <p:nvPr>
            <p:ph type="title"/>
          </p:nvPr>
        </p:nvSpPr>
        <p:spPr/>
        <p:txBody>
          <a:bodyPr/>
          <a:lstStyle/>
          <a:p>
            <a:r>
              <a:rPr lang="en-IN" dirty="0"/>
              <a:t>Experimental Evaluation</a:t>
            </a:r>
          </a:p>
        </p:txBody>
      </p:sp>
      <p:sp>
        <p:nvSpPr>
          <p:cNvPr id="4" name="Date Placeholder 3">
            <a:extLst>
              <a:ext uri="{FF2B5EF4-FFF2-40B4-BE49-F238E27FC236}">
                <a16:creationId xmlns:a16="http://schemas.microsoft.com/office/drawing/2014/main" id="{1ADDB349-10BD-4231-8667-7E3BBD36179A}"/>
              </a:ext>
            </a:extLst>
          </p:cNvPr>
          <p:cNvSpPr>
            <a:spLocks noGrp="1"/>
          </p:cNvSpPr>
          <p:nvPr>
            <p:ph type="dt" sz="half" idx="10"/>
          </p:nvPr>
        </p:nvSpPr>
        <p:spPr>
          <a:xfrm>
            <a:off x="358807" y="6347415"/>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D24A497A-C6DB-4A8A-8578-E58C2D0F2235}"/>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F98AC022-5373-4F45-AD3B-8CFAF33AD23E}"/>
              </a:ext>
            </a:extLst>
          </p:cNvPr>
          <p:cNvSpPr>
            <a:spLocks noGrp="1"/>
          </p:cNvSpPr>
          <p:nvPr>
            <p:ph type="sldNum" sz="quarter" idx="12"/>
          </p:nvPr>
        </p:nvSpPr>
        <p:spPr/>
        <p:txBody>
          <a:bodyPr/>
          <a:lstStyle/>
          <a:p>
            <a:fld id="{9EFCAA85-8796-4B17-9CA3-4CB18724EF60}" type="slidenum">
              <a:rPr lang="en-US" smtClean="0"/>
              <a:t>14</a:t>
            </a:fld>
            <a:endParaRPr lang="en-US"/>
          </a:p>
        </p:txBody>
      </p:sp>
      <p:pic>
        <p:nvPicPr>
          <p:cNvPr id="3" name="Picture 2">
            <a:extLst>
              <a:ext uri="{FF2B5EF4-FFF2-40B4-BE49-F238E27FC236}">
                <a16:creationId xmlns:a16="http://schemas.microsoft.com/office/drawing/2014/main" id="{096388C2-180D-4884-9439-119A1C7F7291}"/>
              </a:ext>
            </a:extLst>
          </p:cNvPr>
          <p:cNvPicPr>
            <a:picLocks noChangeAspect="1"/>
          </p:cNvPicPr>
          <p:nvPr/>
        </p:nvPicPr>
        <p:blipFill>
          <a:blip r:embed="rId2"/>
          <a:stretch>
            <a:fillRect/>
          </a:stretch>
        </p:blipFill>
        <p:spPr>
          <a:xfrm>
            <a:off x="45250" y="2081304"/>
            <a:ext cx="12101499" cy="2798917"/>
          </a:xfrm>
          <a:prstGeom prst="rect">
            <a:avLst/>
          </a:prstGeom>
        </p:spPr>
      </p:pic>
      <p:sp>
        <p:nvSpPr>
          <p:cNvPr id="8" name="TextBox 7">
            <a:extLst>
              <a:ext uri="{FF2B5EF4-FFF2-40B4-BE49-F238E27FC236}">
                <a16:creationId xmlns:a16="http://schemas.microsoft.com/office/drawing/2014/main" id="{C155B105-6185-4948-8552-9FEE121A7E57}"/>
              </a:ext>
            </a:extLst>
          </p:cNvPr>
          <p:cNvSpPr txBox="1"/>
          <p:nvPr/>
        </p:nvSpPr>
        <p:spPr>
          <a:xfrm>
            <a:off x="4539118" y="5360969"/>
            <a:ext cx="4125488" cy="369332"/>
          </a:xfrm>
          <a:prstGeom prst="rect">
            <a:avLst/>
          </a:prstGeom>
          <a:noFill/>
        </p:spPr>
        <p:txBody>
          <a:bodyPr wrap="square" rtlCol="0">
            <a:spAutoFit/>
          </a:bodyPr>
          <a:lstStyle/>
          <a:p>
            <a:r>
              <a:rPr lang="en-IN" dirty="0"/>
              <a:t>Computation Time for PageRank</a:t>
            </a:r>
          </a:p>
        </p:txBody>
      </p:sp>
    </p:spTree>
    <p:extLst>
      <p:ext uri="{BB962C8B-B14F-4D97-AF65-F5344CB8AC3E}">
        <p14:creationId xmlns:p14="http://schemas.microsoft.com/office/powerpoint/2010/main" val="73304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F86-771D-485F-B6AD-843C611749C2}"/>
              </a:ext>
            </a:extLst>
          </p:cNvPr>
          <p:cNvSpPr>
            <a:spLocks noGrp="1"/>
          </p:cNvSpPr>
          <p:nvPr>
            <p:ph type="title"/>
          </p:nvPr>
        </p:nvSpPr>
        <p:spPr/>
        <p:txBody>
          <a:bodyPr/>
          <a:lstStyle/>
          <a:p>
            <a:r>
              <a:rPr lang="en-IN" dirty="0"/>
              <a:t>Experimental Evaluation</a:t>
            </a:r>
          </a:p>
        </p:txBody>
      </p:sp>
      <p:pic>
        <p:nvPicPr>
          <p:cNvPr id="7" name="Content Placeholder 6">
            <a:extLst>
              <a:ext uri="{FF2B5EF4-FFF2-40B4-BE49-F238E27FC236}">
                <a16:creationId xmlns:a16="http://schemas.microsoft.com/office/drawing/2014/main" id="{53A86374-814A-4099-A605-B32FAA03851A}"/>
              </a:ext>
            </a:extLst>
          </p:cNvPr>
          <p:cNvPicPr>
            <a:picLocks noGrp="1" noChangeAspect="1"/>
          </p:cNvPicPr>
          <p:nvPr>
            <p:ph idx="1"/>
          </p:nvPr>
        </p:nvPicPr>
        <p:blipFill>
          <a:blip r:embed="rId2"/>
          <a:stretch>
            <a:fillRect/>
          </a:stretch>
        </p:blipFill>
        <p:spPr>
          <a:xfrm>
            <a:off x="838200" y="2301674"/>
            <a:ext cx="5619750" cy="2495550"/>
          </a:xfrm>
          <a:prstGeom prst="rect">
            <a:avLst/>
          </a:prstGeom>
        </p:spPr>
      </p:pic>
      <p:sp>
        <p:nvSpPr>
          <p:cNvPr id="4" name="Date Placeholder 3">
            <a:extLst>
              <a:ext uri="{FF2B5EF4-FFF2-40B4-BE49-F238E27FC236}">
                <a16:creationId xmlns:a16="http://schemas.microsoft.com/office/drawing/2014/main" id="{6C1A045A-B834-48FC-841A-8F6FFCE1F5AC}"/>
              </a:ext>
            </a:extLst>
          </p:cNvPr>
          <p:cNvSpPr>
            <a:spLocks noGrp="1"/>
          </p:cNvSpPr>
          <p:nvPr>
            <p:ph type="dt" sz="half" idx="10"/>
          </p:nvPr>
        </p:nvSpPr>
        <p:spPr>
          <a:xfrm>
            <a:off x="376562" y="6348555"/>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49A2A237-C3F8-4358-A9F9-0E22F00EAE1A}"/>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CEEF3480-8AEB-4A3A-846D-C8C12F68F129}"/>
              </a:ext>
            </a:extLst>
          </p:cNvPr>
          <p:cNvSpPr>
            <a:spLocks noGrp="1"/>
          </p:cNvSpPr>
          <p:nvPr>
            <p:ph type="sldNum" sz="quarter" idx="12"/>
          </p:nvPr>
        </p:nvSpPr>
        <p:spPr/>
        <p:txBody>
          <a:bodyPr/>
          <a:lstStyle/>
          <a:p>
            <a:fld id="{9EFCAA85-8796-4B17-9CA3-4CB18724EF60}" type="slidenum">
              <a:rPr lang="en-US" smtClean="0"/>
              <a:t>15</a:t>
            </a:fld>
            <a:endParaRPr lang="en-US"/>
          </a:p>
        </p:txBody>
      </p:sp>
      <p:pic>
        <p:nvPicPr>
          <p:cNvPr id="8" name="Picture 7">
            <a:extLst>
              <a:ext uri="{FF2B5EF4-FFF2-40B4-BE49-F238E27FC236}">
                <a16:creationId xmlns:a16="http://schemas.microsoft.com/office/drawing/2014/main" id="{AB7FFD03-DA96-4094-986C-C05DF960BFBF}"/>
              </a:ext>
            </a:extLst>
          </p:cNvPr>
          <p:cNvPicPr>
            <a:picLocks noChangeAspect="1"/>
          </p:cNvPicPr>
          <p:nvPr/>
        </p:nvPicPr>
        <p:blipFill>
          <a:blip r:embed="rId3"/>
          <a:stretch>
            <a:fillRect/>
          </a:stretch>
        </p:blipFill>
        <p:spPr>
          <a:xfrm>
            <a:off x="7733190" y="3535449"/>
            <a:ext cx="3810000" cy="1019175"/>
          </a:xfrm>
          <a:prstGeom prst="rect">
            <a:avLst/>
          </a:prstGeom>
        </p:spPr>
      </p:pic>
      <p:pic>
        <p:nvPicPr>
          <p:cNvPr id="9" name="Picture 8">
            <a:extLst>
              <a:ext uri="{FF2B5EF4-FFF2-40B4-BE49-F238E27FC236}">
                <a16:creationId xmlns:a16="http://schemas.microsoft.com/office/drawing/2014/main" id="{FC070DC4-92A9-41BC-A6E8-5F8421652500}"/>
              </a:ext>
            </a:extLst>
          </p:cNvPr>
          <p:cNvPicPr>
            <a:picLocks noChangeAspect="1"/>
          </p:cNvPicPr>
          <p:nvPr/>
        </p:nvPicPr>
        <p:blipFill>
          <a:blip r:embed="rId4"/>
          <a:stretch>
            <a:fillRect/>
          </a:stretch>
        </p:blipFill>
        <p:spPr>
          <a:xfrm>
            <a:off x="7106760" y="3017629"/>
            <a:ext cx="5085240" cy="411371"/>
          </a:xfrm>
          <a:prstGeom prst="rect">
            <a:avLst/>
          </a:prstGeom>
        </p:spPr>
      </p:pic>
      <p:sp>
        <p:nvSpPr>
          <p:cNvPr id="10" name="TextBox 9">
            <a:extLst>
              <a:ext uri="{FF2B5EF4-FFF2-40B4-BE49-F238E27FC236}">
                <a16:creationId xmlns:a16="http://schemas.microsoft.com/office/drawing/2014/main" id="{D991188F-DDFB-4B2E-9896-0D474A8E0869}"/>
              </a:ext>
            </a:extLst>
          </p:cNvPr>
          <p:cNvSpPr txBox="1"/>
          <p:nvPr/>
        </p:nvSpPr>
        <p:spPr>
          <a:xfrm>
            <a:off x="1856100" y="5180510"/>
            <a:ext cx="3583950" cy="369332"/>
          </a:xfrm>
          <a:prstGeom prst="rect">
            <a:avLst/>
          </a:prstGeom>
          <a:noFill/>
        </p:spPr>
        <p:txBody>
          <a:bodyPr wrap="square" rtlCol="0">
            <a:spAutoFit/>
          </a:bodyPr>
          <a:lstStyle/>
          <a:p>
            <a:r>
              <a:rPr lang="en-IN" dirty="0"/>
              <a:t>WCC on 16 workers with TW dataset</a:t>
            </a:r>
          </a:p>
        </p:txBody>
      </p:sp>
      <p:sp>
        <p:nvSpPr>
          <p:cNvPr id="11" name="TextBox 10">
            <a:extLst>
              <a:ext uri="{FF2B5EF4-FFF2-40B4-BE49-F238E27FC236}">
                <a16:creationId xmlns:a16="http://schemas.microsoft.com/office/drawing/2014/main" id="{8D90EBD5-B78E-4523-9700-DA07F0EE7D00}"/>
              </a:ext>
            </a:extLst>
          </p:cNvPr>
          <p:cNvSpPr txBox="1"/>
          <p:nvPr/>
        </p:nvSpPr>
        <p:spPr>
          <a:xfrm>
            <a:off x="7733190" y="5183573"/>
            <a:ext cx="3583950" cy="369332"/>
          </a:xfrm>
          <a:prstGeom prst="rect">
            <a:avLst/>
          </a:prstGeom>
          <a:noFill/>
        </p:spPr>
        <p:txBody>
          <a:bodyPr wrap="square" rtlCol="0">
            <a:spAutoFit/>
          </a:bodyPr>
          <a:lstStyle/>
          <a:p>
            <a:r>
              <a:rPr lang="en-IN" dirty="0"/>
              <a:t>SSSP on 16 workers with TW dataset</a:t>
            </a:r>
          </a:p>
        </p:txBody>
      </p:sp>
    </p:spTree>
    <p:extLst>
      <p:ext uri="{BB962C8B-B14F-4D97-AF65-F5344CB8AC3E}">
        <p14:creationId xmlns:p14="http://schemas.microsoft.com/office/powerpoint/2010/main" val="220722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1B1-4C6E-4079-B3DB-185E2A4F896D}"/>
              </a:ext>
            </a:extLst>
          </p:cNvPr>
          <p:cNvSpPr>
            <a:spLocks noGrp="1"/>
          </p:cNvSpPr>
          <p:nvPr>
            <p:ph type="title"/>
          </p:nvPr>
        </p:nvSpPr>
        <p:spPr/>
        <p:txBody>
          <a:bodyPr/>
          <a:lstStyle/>
          <a:p>
            <a:r>
              <a:rPr lang="en-IN" dirty="0"/>
              <a:t>Takeaways</a:t>
            </a:r>
          </a:p>
        </p:txBody>
      </p:sp>
      <p:sp>
        <p:nvSpPr>
          <p:cNvPr id="3" name="Content Placeholder 2">
            <a:extLst>
              <a:ext uri="{FF2B5EF4-FFF2-40B4-BE49-F238E27FC236}">
                <a16:creationId xmlns:a16="http://schemas.microsoft.com/office/drawing/2014/main" id="{61FA539B-DB27-4CA8-824D-7336873DA2CE}"/>
              </a:ext>
            </a:extLst>
          </p:cNvPr>
          <p:cNvSpPr>
            <a:spLocks noGrp="1"/>
          </p:cNvSpPr>
          <p:nvPr>
            <p:ph idx="1"/>
          </p:nvPr>
        </p:nvSpPr>
        <p:spPr/>
        <p:txBody>
          <a:bodyPr/>
          <a:lstStyle/>
          <a:p>
            <a:r>
              <a:rPr lang="en-IN" dirty="0">
                <a:solidFill>
                  <a:srgbClr val="00B050"/>
                </a:solidFill>
              </a:rPr>
              <a:t>Strengths</a:t>
            </a:r>
          </a:p>
          <a:p>
            <a:pPr lvl="1"/>
            <a:r>
              <a:rPr lang="en-IN" dirty="0"/>
              <a:t>Proposed general system covering the entire graph algorithm space</a:t>
            </a:r>
          </a:p>
          <a:p>
            <a:pPr lvl="1"/>
            <a:r>
              <a:rPr lang="en-IN" dirty="0"/>
              <a:t>Demonstrated Order of magnitude performance improvement in general</a:t>
            </a:r>
          </a:p>
          <a:p>
            <a:pPr lvl="1"/>
            <a:r>
              <a:rPr lang="en-IN" dirty="0"/>
              <a:t>Well motivated, coherent and precise writing</a:t>
            </a:r>
          </a:p>
          <a:p>
            <a:r>
              <a:rPr lang="en-IN" dirty="0">
                <a:solidFill>
                  <a:srgbClr val="FF0000"/>
                </a:solidFill>
              </a:rPr>
              <a:t>Weakness</a:t>
            </a:r>
          </a:p>
          <a:p>
            <a:pPr lvl="1"/>
            <a:r>
              <a:rPr lang="en-IN" dirty="0">
                <a:solidFill>
                  <a:schemeClr val="tx1"/>
                </a:solidFill>
              </a:rPr>
              <a:t>Gains are lower when the algorithm is compute bound</a:t>
            </a:r>
          </a:p>
          <a:p>
            <a:pPr lvl="1"/>
            <a:r>
              <a:rPr lang="en-IN" dirty="0">
                <a:solidFill>
                  <a:schemeClr val="tx1"/>
                </a:solidFill>
              </a:rPr>
              <a:t>Not truly async – Local barriers require every local vertex to synchronize</a:t>
            </a:r>
          </a:p>
          <a:p>
            <a:pPr lvl="1"/>
            <a:r>
              <a:rPr lang="en-IN" dirty="0">
                <a:solidFill>
                  <a:schemeClr val="tx1"/>
                </a:solidFill>
              </a:rPr>
              <a:t>No support for online graph processing</a:t>
            </a:r>
          </a:p>
          <a:p>
            <a:endParaRPr lang="en-IN" dirty="0">
              <a:solidFill>
                <a:srgbClr val="00B050"/>
              </a:solidFill>
            </a:endParaRPr>
          </a:p>
        </p:txBody>
      </p:sp>
      <p:sp>
        <p:nvSpPr>
          <p:cNvPr id="4" name="Date Placeholder 3">
            <a:extLst>
              <a:ext uri="{FF2B5EF4-FFF2-40B4-BE49-F238E27FC236}">
                <a16:creationId xmlns:a16="http://schemas.microsoft.com/office/drawing/2014/main" id="{E95A5625-871C-4850-B85C-EF92854AD969}"/>
              </a:ext>
            </a:extLst>
          </p:cNvPr>
          <p:cNvSpPr>
            <a:spLocks noGrp="1"/>
          </p:cNvSpPr>
          <p:nvPr>
            <p:ph type="dt" sz="half" idx="10"/>
          </p:nvPr>
        </p:nvSpPr>
        <p:spPr>
          <a:xfrm>
            <a:off x="465339" y="6356352"/>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C8B50AC3-51E2-4D3E-B131-736E3891D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C6E7B-5C20-45BD-8F47-A68F675380F7}"/>
              </a:ext>
            </a:extLst>
          </p:cNvPr>
          <p:cNvSpPr>
            <a:spLocks noGrp="1"/>
          </p:cNvSpPr>
          <p:nvPr>
            <p:ph type="sldNum" sz="quarter" idx="12"/>
          </p:nvPr>
        </p:nvSpPr>
        <p:spPr/>
        <p:txBody>
          <a:bodyPr/>
          <a:lstStyle/>
          <a:p>
            <a:fld id="{9EFCAA85-8796-4B17-9CA3-4CB18724EF60}" type="slidenum">
              <a:rPr lang="en-US" smtClean="0"/>
              <a:t>16</a:t>
            </a:fld>
            <a:endParaRPr lang="en-US"/>
          </a:p>
        </p:txBody>
      </p:sp>
    </p:spTree>
    <p:extLst>
      <p:ext uri="{BB962C8B-B14F-4D97-AF65-F5344CB8AC3E}">
        <p14:creationId xmlns:p14="http://schemas.microsoft.com/office/powerpoint/2010/main" val="43888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E1F1-19E2-4180-B4E1-594D48C515A9}"/>
              </a:ext>
            </a:extLst>
          </p:cNvPr>
          <p:cNvSpPr>
            <a:spLocks noGrp="1"/>
          </p:cNvSpPr>
          <p:nvPr>
            <p:ph type="title"/>
          </p:nvPr>
        </p:nvSpPr>
        <p:spPr/>
        <p:txBody>
          <a:bodyPr/>
          <a:lstStyle/>
          <a:p>
            <a:r>
              <a:rPr lang="en-IN" dirty="0"/>
              <a:t>Implementation Notes</a:t>
            </a:r>
          </a:p>
        </p:txBody>
      </p:sp>
      <p:sp>
        <p:nvSpPr>
          <p:cNvPr id="3" name="Content Placeholder 2">
            <a:extLst>
              <a:ext uri="{FF2B5EF4-FFF2-40B4-BE49-F238E27FC236}">
                <a16:creationId xmlns:a16="http://schemas.microsoft.com/office/drawing/2014/main" id="{309DFB9B-1849-464B-A5D1-14506B38EF4F}"/>
              </a:ext>
            </a:extLst>
          </p:cNvPr>
          <p:cNvSpPr>
            <a:spLocks noGrp="1"/>
          </p:cNvSpPr>
          <p:nvPr>
            <p:ph idx="1"/>
          </p:nvPr>
        </p:nvSpPr>
        <p:spPr/>
        <p:txBody>
          <a:bodyPr/>
          <a:lstStyle/>
          <a:p>
            <a:r>
              <a:rPr lang="en-IN" dirty="0"/>
              <a:t>Outgoing local messages skip the buffer</a:t>
            </a:r>
          </a:p>
          <a:p>
            <a:r>
              <a:rPr lang="en-IN" dirty="0"/>
              <a:t>Workers assigned multiple graph partitions</a:t>
            </a:r>
          </a:p>
          <a:p>
            <a:r>
              <a:rPr lang="en-IN" dirty="0"/>
              <a:t>Checkpointing performed at global barriers</a:t>
            </a:r>
          </a:p>
          <a:p>
            <a:r>
              <a:rPr lang="en-IN" dirty="0"/>
              <a:t>Lightweight Global Barrier</a:t>
            </a:r>
          </a:p>
          <a:p>
            <a:pPr lvl="1"/>
            <a:r>
              <a:rPr lang="en-IN" dirty="0"/>
              <a:t>Coordinated by Master via ZooKeeper</a:t>
            </a:r>
          </a:p>
          <a:p>
            <a:pPr lvl="1"/>
            <a:r>
              <a:rPr lang="en-IN" dirty="0"/>
              <a:t>Does not require workers to record any statistics with ZooKeeper</a:t>
            </a:r>
          </a:p>
          <a:p>
            <a:r>
              <a:rPr lang="en-IN" dirty="0"/>
              <a:t>Vertex and edge mutations are local operations</a:t>
            </a:r>
          </a:p>
          <a:p>
            <a:pPr lvl="1"/>
            <a:r>
              <a:rPr lang="en-IN" dirty="0"/>
              <a:t>Resolved during a local barrier</a:t>
            </a:r>
          </a:p>
          <a:p>
            <a:pPr lvl="1"/>
            <a:endParaRPr lang="en-IN" dirty="0"/>
          </a:p>
        </p:txBody>
      </p:sp>
      <p:sp>
        <p:nvSpPr>
          <p:cNvPr id="4" name="Date Placeholder 3">
            <a:extLst>
              <a:ext uri="{FF2B5EF4-FFF2-40B4-BE49-F238E27FC236}">
                <a16:creationId xmlns:a16="http://schemas.microsoft.com/office/drawing/2014/main" id="{9CE0C88C-32E8-42AA-BE2E-F6924259C670}"/>
              </a:ext>
            </a:extLst>
          </p:cNvPr>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567227DF-9402-48FF-A28C-8717E7FA2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3CF2A-9522-4133-A2A9-A468F048BAFE}"/>
              </a:ext>
            </a:extLst>
          </p:cNvPr>
          <p:cNvSpPr>
            <a:spLocks noGrp="1"/>
          </p:cNvSpPr>
          <p:nvPr>
            <p:ph type="sldNum" sz="quarter" idx="12"/>
          </p:nvPr>
        </p:nvSpPr>
        <p:spPr/>
        <p:txBody>
          <a:bodyPr/>
          <a:lstStyle/>
          <a:p>
            <a:fld id="{9EFCAA85-8796-4B17-9CA3-4CB18724EF60}" type="slidenum">
              <a:rPr lang="en-US" smtClean="0"/>
              <a:t>17</a:t>
            </a:fld>
            <a:endParaRPr lang="en-US"/>
          </a:p>
        </p:txBody>
      </p:sp>
    </p:spTree>
    <p:extLst>
      <p:ext uri="{BB962C8B-B14F-4D97-AF65-F5344CB8AC3E}">
        <p14:creationId xmlns:p14="http://schemas.microsoft.com/office/powerpoint/2010/main" val="334244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3B84-B8C7-4B55-9E84-484229C99EDA}"/>
              </a:ext>
            </a:extLst>
          </p:cNvPr>
          <p:cNvSpPr>
            <a:spLocks noGrp="1"/>
          </p:cNvSpPr>
          <p:nvPr>
            <p:ph type="title"/>
          </p:nvPr>
        </p:nvSpPr>
        <p:spPr/>
        <p:txBody>
          <a:bodyPr/>
          <a:lstStyle/>
          <a:p>
            <a:r>
              <a:rPr lang="en-IN" dirty="0"/>
              <a:t>Theorems</a:t>
            </a:r>
          </a:p>
        </p:txBody>
      </p:sp>
      <p:sp>
        <p:nvSpPr>
          <p:cNvPr id="3" name="Content Placeholder 2">
            <a:extLst>
              <a:ext uri="{FF2B5EF4-FFF2-40B4-BE49-F238E27FC236}">
                <a16:creationId xmlns:a16="http://schemas.microsoft.com/office/drawing/2014/main" id="{1AF7981D-AE4C-46BF-88C7-378D86718C8F}"/>
              </a:ext>
            </a:extLst>
          </p:cNvPr>
          <p:cNvSpPr>
            <a:spLocks noGrp="1"/>
          </p:cNvSpPr>
          <p:nvPr>
            <p:ph idx="1"/>
          </p:nvPr>
        </p:nvSpPr>
        <p:spPr>
          <a:xfrm>
            <a:off x="838199" y="1825625"/>
            <a:ext cx="10693893" cy="4530726"/>
          </a:xfrm>
        </p:spPr>
        <p:txBody>
          <a:bodyPr>
            <a:normAutofit/>
          </a:bodyPr>
          <a:lstStyle/>
          <a:p>
            <a:r>
              <a:rPr lang="en-US" dirty="0"/>
              <a:t>The AP and BAP models correctly execute single-phase BSP algorithms in which vertices do not need all messages from all neighbors.</a:t>
            </a:r>
          </a:p>
          <a:p>
            <a:r>
              <a:rPr lang="en-US" dirty="0"/>
              <a:t>Given a message store that is initially filled with valid messages, retains old messages, and overwrites old messages with new messages, the BAP model correctly executes single-phase BSP algorithms in which vertices need all messages from all neighbors.</a:t>
            </a:r>
          </a:p>
          <a:p>
            <a:r>
              <a:rPr lang="en-US" dirty="0"/>
              <a:t>If every message is tagged with a Boolean at the API level and two message stores are maintained at the system level, then the BAP model supports BSP algorithms with multiple computation phases.</a:t>
            </a:r>
          </a:p>
          <a:p>
            <a:endParaRPr lang="en-IN" dirty="0"/>
          </a:p>
        </p:txBody>
      </p:sp>
      <p:sp>
        <p:nvSpPr>
          <p:cNvPr id="4" name="Date Placeholder 3">
            <a:extLst>
              <a:ext uri="{FF2B5EF4-FFF2-40B4-BE49-F238E27FC236}">
                <a16:creationId xmlns:a16="http://schemas.microsoft.com/office/drawing/2014/main" id="{0B098E61-8189-4E0A-B18D-53EE32D0C0E4}"/>
              </a:ext>
            </a:extLst>
          </p:cNvPr>
          <p:cNvSpPr>
            <a:spLocks noGrp="1"/>
          </p:cNvSpPr>
          <p:nvPr>
            <p:ph type="dt" sz="half" idx="10"/>
          </p:nvPr>
        </p:nvSpPr>
        <p:spPr>
          <a:xfrm>
            <a:off x="394318" y="6356352"/>
            <a:ext cx="1374423" cy="365125"/>
          </a:xfrm>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A4BAF4D0-09BD-477E-8D3D-6BFD965E1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0E76-245A-4F08-B91F-5C57235F6BEB}"/>
              </a:ext>
            </a:extLst>
          </p:cNvPr>
          <p:cNvSpPr>
            <a:spLocks noGrp="1"/>
          </p:cNvSpPr>
          <p:nvPr>
            <p:ph type="sldNum" sz="quarter" idx="12"/>
          </p:nvPr>
        </p:nvSpPr>
        <p:spPr/>
        <p:txBody>
          <a:bodyPr/>
          <a:lstStyle/>
          <a:p>
            <a:fld id="{9EFCAA85-8796-4B17-9CA3-4CB18724EF60}" type="slidenum">
              <a:rPr lang="en-US" smtClean="0"/>
              <a:t>18</a:t>
            </a:fld>
            <a:endParaRPr lang="en-US"/>
          </a:p>
        </p:txBody>
      </p:sp>
    </p:spTree>
    <p:extLst>
      <p:ext uri="{BB962C8B-B14F-4D97-AF65-F5344CB8AC3E}">
        <p14:creationId xmlns:p14="http://schemas.microsoft.com/office/powerpoint/2010/main" val="35062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E2FF-6231-452D-A121-0086F29FA8C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C801A1B-DF00-4565-A500-3789FFB82036}"/>
              </a:ext>
            </a:extLst>
          </p:cNvPr>
          <p:cNvSpPr>
            <a:spLocks noGrp="1"/>
          </p:cNvSpPr>
          <p:nvPr>
            <p:ph idx="1"/>
          </p:nvPr>
        </p:nvSpPr>
        <p:spPr/>
        <p:txBody>
          <a:bodyPr>
            <a:normAutofit/>
          </a:bodyPr>
          <a:lstStyle/>
          <a:p>
            <a:pPr>
              <a:buFont typeface="+mj-lt"/>
              <a:buAutoNum type="arabicPeriod"/>
            </a:pP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Minyang Han and Khuzaima Daudjee. 2015. Giraph unchained: barrierless asynchronous parallel execution in </a:t>
            </a:r>
            <a:r>
              <a:rPr lang="en-IN" sz="1200" dirty="0" err="1">
                <a:solidFill>
                  <a:schemeClr val="tx1"/>
                </a:solidFill>
                <a:latin typeface="Tahoma" panose="020B0604030504040204" pitchFamily="34" charset="0"/>
                <a:ea typeface="Tahoma" panose="020B0604030504040204" pitchFamily="34" charset="0"/>
                <a:cs typeface="Tahoma" panose="020B0604030504040204" pitchFamily="34" charset="0"/>
              </a:rPr>
              <a:t>pregel</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-like graph processing systems. Proc. VLDB Endow. 8, 9 (May 2015), 950-961. DOI: </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https://doi.org/10.14778/2777598.2777604</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a:buFont typeface="+mj-lt"/>
              <a:buAutoNum type="arabicPeriod"/>
            </a:pP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M. Han and K. Daudjee. Giraph Unchained: Barrierless Asynchronous Parallel Execution in Pregel-like Graph Processing Systems. Technical Report CS-2015-04, </a:t>
            </a:r>
            <a:r>
              <a:rPr lang="en-IN" sz="1200" dirty="0">
                <a:solidFill>
                  <a:schemeClr val="tx1"/>
                </a:solidFill>
                <a:latin typeface="Tahoma" panose="020B0604030504040204" pitchFamily="34" charset="0"/>
                <a:ea typeface="Tahoma" panose="020B0604030504040204" pitchFamily="34" charset="0"/>
                <a:cs typeface="Tahoma" panose="020B0604030504040204" pitchFamily="34" charset="0"/>
              </a:rPr>
              <a:t>University of Waterloo, 2015</a:t>
            </a:r>
          </a:p>
          <a:p>
            <a:pPr>
              <a:buFont typeface="+mj-lt"/>
              <a:buAutoNum type="arabicPeriod"/>
            </a:pPr>
            <a:endParaRPr lang="en-IN" sz="1200" dirty="0"/>
          </a:p>
        </p:txBody>
      </p:sp>
      <p:sp>
        <p:nvSpPr>
          <p:cNvPr id="4" name="Date Placeholder 3">
            <a:extLst>
              <a:ext uri="{FF2B5EF4-FFF2-40B4-BE49-F238E27FC236}">
                <a16:creationId xmlns:a16="http://schemas.microsoft.com/office/drawing/2014/main" id="{AF3266F8-CF64-4DA4-93D4-5E342056A529}"/>
              </a:ext>
            </a:extLst>
          </p:cNvPr>
          <p:cNvSpPr>
            <a:spLocks noGrp="1"/>
          </p:cNvSpPr>
          <p:nvPr>
            <p:ph type="dt" sz="half" idx="10"/>
          </p:nvPr>
        </p:nvSpPr>
        <p:spPr>
          <a:xfrm>
            <a:off x="527482" y="6356351"/>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F6E545B5-15F8-43E6-8160-DAB4A4640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571E5-3B89-4F75-A61F-AFE392CD9B58}"/>
              </a:ext>
            </a:extLst>
          </p:cNvPr>
          <p:cNvSpPr>
            <a:spLocks noGrp="1"/>
          </p:cNvSpPr>
          <p:nvPr>
            <p:ph type="sldNum" sz="quarter" idx="12"/>
          </p:nvPr>
        </p:nvSpPr>
        <p:spPr/>
        <p:txBody>
          <a:bodyPr/>
          <a:lstStyle/>
          <a:p>
            <a:fld id="{9EFCAA85-8796-4B17-9CA3-4CB18724EF60}" type="slidenum">
              <a:rPr lang="en-US" smtClean="0"/>
              <a:t>19</a:t>
            </a:fld>
            <a:endParaRPr lang="en-US"/>
          </a:p>
        </p:txBody>
      </p:sp>
    </p:spTree>
    <p:extLst>
      <p:ext uri="{BB962C8B-B14F-4D97-AF65-F5344CB8AC3E}">
        <p14:creationId xmlns:p14="http://schemas.microsoft.com/office/powerpoint/2010/main" val="305164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579-A317-4737-BC7B-721C23DC57B4}"/>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AE190DE-3493-49CA-9049-56BC4DBB9BEB}"/>
              </a:ext>
            </a:extLst>
          </p:cNvPr>
          <p:cNvSpPr>
            <a:spLocks noGrp="1"/>
          </p:cNvSpPr>
          <p:nvPr>
            <p:ph idx="1"/>
          </p:nvPr>
        </p:nvSpPr>
        <p:spPr>
          <a:xfrm>
            <a:off x="838200" y="1552247"/>
            <a:ext cx="10054701" cy="2034332"/>
          </a:xfrm>
        </p:spPr>
        <p:txBody>
          <a:bodyPr>
            <a:normAutofit fontScale="85000" lnSpcReduction="20000"/>
          </a:bodyPr>
          <a:lstStyle/>
          <a:p>
            <a:pPr marL="0" indent="0">
              <a:buNone/>
            </a:pPr>
            <a:r>
              <a:rPr lang="en-IN" dirty="0">
                <a:solidFill>
                  <a:srgbClr val="FF0000"/>
                </a:solidFill>
              </a:rPr>
              <a:t>Bulk Synchronous Parallel (BSP) Model</a:t>
            </a:r>
          </a:p>
          <a:p>
            <a:r>
              <a:rPr lang="en-IN" dirty="0"/>
              <a:t>Stale Messages </a:t>
            </a:r>
          </a:p>
          <a:p>
            <a:pPr lvl="1"/>
            <a:r>
              <a:rPr lang="en-IN" dirty="0"/>
              <a:t>Slower Convergence &amp; longer computation time</a:t>
            </a:r>
          </a:p>
          <a:p>
            <a:r>
              <a:rPr lang="en-IN" dirty="0"/>
              <a:t>Frequent Global Sync. Barriers </a:t>
            </a:r>
          </a:p>
          <a:p>
            <a:pPr lvl="1"/>
            <a:r>
              <a:rPr lang="en-IN" dirty="0"/>
              <a:t>Costly Communication overheads</a:t>
            </a:r>
          </a:p>
          <a:p>
            <a:pPr lvl="1"/>
            <a:r>
              <a:rPr lang="en-IN" dirty="0"/>
              <a:t>Straggler problem</a:t>
            </a:r>
          </a:p>
          <a:p>
            <a:pPr marL="0" indent="0">
              <a:buNone/>
            </a:pPr>
            <a:endParaRPr lang="en-IN" dirty="0">
              <a:solidFill>
                <a:srgbClr val="FF0000"/>
              </a:solidFill>
            </a:endParaRPr>
          </a:p>
          <a:p>
            <a:pPr marL="0" indent="0">
              <a:buNone/>
            </a:pPr>
            <a:endParaRPr lang="en-IN" dirty="0">
              <a:solidFill>
                <a:srgbClr val="FF0000"/>
              </a:solidFill>
            </a:endParaRPr>
          </a:p>
          <a:p>
            <a:endParaRPr lang="en-IN" dirty="0"/>
          </a:p>
        </p:txBody>
      </p:sp>
      <p:sp>
        <p:nvSpPr>
          <p:cNvPr id="4" name="Date Placeholder 3">
            <a:extLst>
              <a:ext uri="{FF2B5EF4-FFF2-40B4-BE49-F238E27FC236}">
                <a16:creationId xmlns:a16="http://schemas.microsoft.com/office/drawing/2014/main" id="{58E0BC5D-9389-4744-8335-83AE6CCC75E8}"/>
              </a:ext>
            </a:extLst>
          </p:cNvPr>
          <p:cNvSpPr>
            <a:spLocks noGrp="1"/>
          </p:cNvSpPr>
          <p:nvPr>
            <p:ph type="dt" sz="half" idx="10"/>
          </p:nvPr>
        </p:nvSpPr>
        <p:spPr>
          <a:xfrm>
            <a:off x="246944" y="6356352"/>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7573E8DF-85E4-4A52-898B-78B7EB08B247}"/>
              </a:ext>
            </a:extLst>
          </p:cNvPr>
          <p:cNvSpPr>
            <a:spLocks noGrp="1"/>
          </p:cNvSpPr>
          <p:nvPr>
            <p:ph type="ftr" sz="quarter" idx="11"/>
          </p:nvPr>
        </p:nvSpPr>
        <p:spPr/>
        <p:txBody>
          <a:bodyPr/>
          <a:lstStyle/>
          <a:p>
            <a:r>
              <a:rPr lang="en-US" dirty="0"/>
              <a:t>Image: [1]</a:t>
            </a:r>
          </a:p>
        </p:txBody>
      </p:sp>
      <p:sp>
        <p:nvSpPr>
          <p:cNvPr id="6" name="Slide Number Placeholder 5">
            <a:extLst>
              <a:ext uri="{FF2B5EF4-FFF2-40B4-BE49-F238E27FC236}">
                <a16:creationId xmlns:a16="http://schemas.microsoft.com/office/drawing/2014/main" id="{F04F80A0-8F3B-41BA-B81A-9193A9865391}"/>
              </a:ext>
            </a:extLst>
          </p:cNvPr>
          <p:cNvSpPr>
            <a:spLocks noGrp="1"/>
          </p:cNvSpPr>
          <p:nvPr>
            <p:ph type="sldNum" sz="quarter" idx="12"/>
          </p:nvPr>
        </p:nvSpPr>
        <p:spPr/>
        <p:txBody>
          <a:bodyPr/>
          <a:lstStyle/>
          <a:p>
            <a:fld id="{9EFCAA85-8796-4B17-9CA3-4CB18724EF60}" type="slidenum">
              <a:rPr lang="en-US" smtClean="0"/>
              <a:t>2</a:t>
            </a:fld>
            <a:endParaRPr lang="en-US"/>
          </a:p>
        </p:txBody>
      </p:sp>
      <p:pic>
        <p:nvPicPr>
          <p:cNvPr id="8" name="Picture 7">
            <a:extLst>
              <a:ext uri="{FF2B5EF4-FFF2-40B4-BE49-F238E27FC236}">
                <a16:creationId xmlns:a16="http://schemas.microsoft.com/office/drawing/2014/main" id="{7D929216-2285-4BCB-9F75-BF51BF978CBE}"/>
              </a:ext>
            </a:extLst>
          </p:cNvPr>
          <p:cNvPicPr>
            <a:picLocks noChangeAspect="1"/>
          </p:cNvPicPr>
          <p:nvPr/>
        </p:nvPicPr>
        <p:blipFill>
          <a:blip r:embed="rId2"/>
          <a:stretch>
            <a:fillRect/>
          </a:stretch>
        </p:blipFill>
        <p:spPr>
          <a:xfrm>
            <a:off x="2438400" y="3586579"/>
            <a:ext cx="7152317" cy="2338110"/>
          </a:xfrm>
          <a:prstGeom prst="rect">
            <a:avLst/>
          </a:prstGeom>
        </p:spPr>
      </p:pic>
    </p:spTree>
    <p:extLst>
      <p:ext uri="{BB962C8B-B14F-4D97-AF65-F5344CB8AC3E}">
        <p14:creationId xmlns:p14="http://schemas.microsoft.com/office/powerpoint/2010/main" val="34915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E95-75F6-4141-B46F-A14698A6DE8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BF1490F-0A0E-45EC-B36D-E7F5DCB1EE03}"/>
              </a:ext>
            </a:extLst>
          </p:cNvPr>
          <p:cNvSpPr>
            <a:spLocks noGrp="1"/>
          </p:cNvSpPr>
          <p:nvPr>
            <p:ph idx="1"/>
          </p:nvPr>
        </p:nvSpPr>
        <p:spPr>
          <a:xfrm>
            <a:off x="838199" y="1648072"/>
            <a:ext cx="5527090" cy="4530726"/>
          </a:xfrm>
        </p:spPr>
        <p:txBody>
          <a:bodyPr/>
          <a:lstStyle/>
          <a:p>
            <a:pPr marL="0" indent="0">
              <a:buNone/>
            </a:pPr>
            <a:r>
              <a:rPr lang="en-IN" dirty="0">
                <a:solidFill>
                  <a:srgbClr val="FF0000"/>
                </a:solidFill>
              </a:rPr>
              <a:t>Existing Asynchronous Models</a:t>
            </a:r>
          </a:p>
          <a:p>
            <a:r>
              <a:rPr lang="en-IN" dirty="0"/>
              <a:t>GraphLab (Pull Based)</a:t>
            </a:r>
          </a:p>
          <a:p>
            <a:pPr lvl="1"/>
            <a:r>
              <a:rPr lang="en-IN" dirty="0"/>
              <a:t>Gather, Apply, Scatter (GAS) model</a:t>
            </a:r>
          </a:p>
          <a:p>
            <a:pPr lvl="1"/>
            <a:r>
              <a:rPr lang="en-IN" dirty="0"/>
              <a:t>Distributed Locking</a:t>
            </a:r>
          </a:p>
          <a:p>
            <a:r>
              <a:rPr lang="en-IN" dirty="0"/>
              <a:t>Giraph++ and GRACE (Push Based)</a:t>
            </a:r>
          </a:p>
          <a:p>
            <a:pPr lvl="1"/>
            <a:r>
              <a:rPr lang="en-IN" dirty="0"/>
              <a:t>Asynchronous parallel (AP) model</a:t>
            </a:r>
          </a:p>
          <a:p>
            <a:pPr lvl="1"/>
            <a:r>
              <a:rPr lang="en-IN" dirty="0"/>
              <a:t>Global barriers</a:t>
            </a:r>
          </a:p>
        </p:txBody>
      </p:sp>
      <p:sp>
        <p:nvSpPr>
          <p:cNvPr id="4" name="Date Placeholder 3">
            <a:extLst>
              <a:ext uri="{FF2B5EF4-FFF2-40B4-BE49-F238E27FC236}">
                <a16:creationId xmlns:a16="http://schemas.microsoft.com/office/drawing/2014/main" id="{3EA85B43-1F2F-4C92-936B-68E519E60B54}"/>
              </a:ext>
            </a:extLst>
          </p:cNvPr>
          <p:cNvSpPr>
            <a:spLocks noGrp="1"/>
          </p:cNvSpPr>
          <p:nvPr>
            <p:ph type="dt" sz="half" idx="10"/>
          </p:nvPr>
        </p:nvSpPr>
        <p:spPr>
          <a:xfrm>
            <a:off x="246944" y="6356351"/>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1ADB310F-5DA3-483B-ACD8-C93F8C2C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D24E0-C59C-4652-BA47-D1369B488D12}"/>
              </a:ext>
            </a:extLst>
          </p:cNvPr>
          <p:cNvSpPr>
            <a:spLocks noGrp="1"/>
          </p:cNvSpPr>
          <p:nvPr>
            <p:ph type="sldNum" sz="quarter" idx="12"/>
          </p:nvPr>
        </p:nvSpPr>
        <p:spPr/>
        <p:txBody>
          <a:bodyPr/>
          <a:lstStyle/>
          <a:p>
            <a:fld id="{9EFCAA85-8796-4B17-9CA3-4CB18724EF60}" type="slidenum">
              <a:rPr lang="en-US" smtClean="0"/>
              <a:t>3</a:t>
            </a:fld>
            <a:endParaRPr lang="en-US"/>
          </a:p>
        </p:txBody>
      </p:sp>
      <p:sp>
        <p:nvSpPr>
          <p:cNvPr id="7" name="Content Placeholder 2">
            <a:extLst>
              <a:ext uri="{FF2B5EF4-FFF2-40B4-BE49-F238E27FC236}">
                <a16:creationId xmlns:a16="http://schemas.microsoft.com/office/drawing/2014/main" id="{D72DF284-652A-4A32-8238-3C7CFB8FEB13}"/>
              </a:ext>
            </a:extLst>
          </p:cNvPr>
          <p:cNvSpPr txBox="1">
            <a:spLocks/>
          </p:cNvSpPr>
          <p:nvPr/>
        </p:nvSpPr>
        <p:spPr>
          <a:xfrm>
            <a:off x="6365289" y="1636020"/>
            <a:ext cx="5424257" cy="453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dirty="0">
                <a:solidFill>
                  <a:srgbClr val="FF0000"/>
                </a:solidFill>
              </a:rPr>
              <a:t>Shortcomings</a:t>
            </a:r>
          </a:p>
          <a:p>
            <a:r>
              <a:rPr lang="en-IN" dirty="0"/>
              <a:t>Does not Scale</a:t>
            </a:r>
          </a:p>
          <a:p>
            <a:r>
              <a:rPr lang="en-IN" dirty="0"/>
              <a:t>Non-transparent</a:t>
            </a:r>
          </a:p>
          <a:p>
            <a:pPr lvl="1"/>
            <a:r>
              <a:rPr lang="en-IN" dirty="0"/>
              <a:t>Leaks info. about asynchrony to the developer API</a:t>
            </a:r>
          </a:p>
          <a:p>
            <a:r>
              <a:rPr lang="en-IN" dirty="0"/>
              <a:t>Does not support graph mutations</a:t>
            </a:r>
          </a:p>
          <a:p>
            <a:r>
              <a:rPr lang="en-IN" dirty="0"/>
              <a:t>Incompatible with algorithms with multiple computation phases</a:t>
            </a:r>
          </a:p>
          <a:p>
            <a:pPr marL="0" indent="0">
              <a:buFont typeface="Wingdings" panose="05000000000000000000" pitchFamily="2" charset="2"/>
              <a:buNone/>
            </a:pPr>
            <a:endParaRPr lang="en-IN" dirty="0">
              <a:solidFill>
                <a:srgbClr val="FF0000"/>
              </a:solidFill>
            </a:endParaRPr>
          </a:p>
        </p:txBody>
      </p:sp>
    </p:spTree>
    <p:extLst>
      <p:ext uri="{BB962C8B-B14F-4D97-AF65-F5344CB8AC3E}">
        <p14:creationId xmlns:p14="http://schemas.microsoft.com/office/powerpoint/2010/main" val="5864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1BC2-4678-4E03-B854-152F32D694B0}"/>
              </a:ext>
            </a:extLst>
          </p:cNvPr>
          <p:cNvSpPr>
            <a:spLocks noGrp="1"/>
          </p:cNvSpPr>
          <p:nvPr>
            <p:ph type="title"/>
          </p:nvPr>
        </p:nvSpPr>
        <p:spPr/>
        <p:txBody>
          <a:bodyPr/>
          <a:lstStyle/>
          <a:p>
            <a:r>
              <a:rPr lang="en-IN" dirty="0"/>
              <a:t>Key Contributions</a:t>
            </a:r>
          </a:p>
        </p:txBody>
      </p:sp>
      <p:sp>
        <p:nvSpPr>
          <p:cNvPr id="3" name="Content Placeholder 2">
            <a:extLst>
              <a:ext uri="{FF2B5EF4-FFF2-40B4-BE49-F238E27FC236}">
                <a16:creationId xmlns:a16="http://schemas.microsoft.com/office/drawing/2014/main" id="{9BD55084-CC81-45C9-8C71-8357556639F1}"/>
              </a:ext>
            </a:extLst>
          </p:cNvPr>
          <p:cNvSpPr>
            <a:spLocks noGrp="1"/>
          </p:cNvSpPr>
          <p:nvPr>
            <p:ph idx="1"/>
          </p:nvPr>
        </p:nvSpPr>
        <p:spPr/>
        <p:txBody>
          <a:bodyPr/>
          <a:lstStyle/>
          <a:p>
            <a:r>
              <a:rPr lang="en-IN" dirty="0"/>
              <a:t>Barrierless asynchronous parallel (BAP) model</a:t>
            </a:r>
          </a:p>
          <a:p>
            <a:pPr lvl="1"/>
            <a:r>
              <a:rPr lang="en-IN" dirty="0">
                <a:solidFill>
                  <a:srgbClr val="FF0000"/>
                </a:solidFill>
              </a:rPr>
              <a:t>Reduces</a:t>
            </a:r>
            <a:r>
              <a:rPr lang="en-IN" dirty="0"/>
              <a:t> frequency of global barriers</a:t>
            </a:r>
          </a:p>
          <a:p>
            <a:pPr lvl="1"/>
            <a:r>
              <a:rPr lang="en-IN" dirty="0">
                <a:solidFill>
                  <a:srgbClr val="FF0000"/>
                </a:solidFill>
              </a:rPr>
              <a:t>No</a:t>
            </a:r>
            <a:r>
              <a:rPr lang="en-IN" dirty="0"/>
              <a:t> distributed locks</a:t>
            </a:r>
          </a:p>
          <a:p>
            <a:r>
              <a:rPr lang="en-IN" dirty="0"/>
              <a:t>Implemented in Giraph and </a:t>
            </a:r>
            <a:r>
              <a:rPr lang="en-IN" dirty="0">
                <a:solidFill>
                  <a:srgbClr val="FF0000"/>
                </a:solidFill>
              </a:rPr>
              <a:t>preserves</a:t>
            </a:r>
            <a:r>
              <a:rPr lang="en-IN" dirty="0"/>
              <a:t> Giraph’s BSP interface</a:t>
            </a:r>
          </a:p>
          <a:p>
            <a:r>
              <a:rPr lang="en-IN" dirty="0"/>
              <a:t>Support for graph </a:t>
            </a:r>
            <a:r>
              <a:rPr lang="en-IN" dirty="0">
                <a:solidFill>
                  <a:srgbClr val="FF0000"/>
                </a:solidFill>
              </a:rPr>
              <a:t>mutations</a:t>
            </a:r>
          </a:p>
          <a:p>
            <a:r>
              <a:rPr lang="en-IN" dirty="0"/>
              <a:t>Compatible with </a:t>
            </a:r>
            <a:r>
              <a:rPr lang="en-IN" dirty="0">
                <a:solidFill>
                  <a:srgbClr val="FF0000"/>
                </a:solidFill>
              </a:rPr>
              <a:t>multiple computation phases</a:t>
            </a:r>
          </a:p>
          <a:p>
            <a:r>
              <a:rPr lang="en-IN" dirty="0"/>
              <a:t>Up to </a:t>
            </a:r>
            <a:r>
              <a:rPr lang="en-IN" dirty="0">
                <a:solidFill>
                  <a:srgbClr val="FF0000"/>
                </a:solidFill>
              </a:rPr>
              <a:t>5x</a:t>
            </a:r>
            <a:r>
              <a:rPr lang="en-IN" dirty="0"/>
              <a:t> over synchronous and </a:t>
            </a:r>
            <a:r>
              <a:rPr lang="en-IN" dirty="0">
                <a:solidFill>
                  <a:srgbClr val="FF0000"/>
                </a:solidFill>
              </a:rPr>
              <a:t>86x</a:t>
            </a:r>
            <a:r>
              <a:rPr lang="en-IN" dirty="0"/>
              <a:t> over asynchronous systems</a:t>
            </a:r>
          </a:p>
        </p:txBody>
      </p:sp>
      <p:sp>
        <p:nvSpPr>
          <p:cNvPr id="4" name="Date Placeholder 3">
            <a:extLst>
              <a:ext uri="{FF2B5EF4-FFF2-40B4-BE49-F238E27FC236}">
                <a16:creationId xmlns:a16="http://schemas.microsoft.com/office/drawing/2014/main" id="{04C65723-2905-4667-941B-922CBE5A8C3F}"/>
              </a:ext>
            </a:extLst>
          </p:cNvPr>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609D7172-7EAC-443D-96E0-C679FE854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298B-FC48-4392-B00A-AD93E5B876C4}"/>
              </a:ext>
            </a:extLst>
          </p:cNvPr>
          <p:cNvSpPr>
            <a:spLocks noGrp="1"/>
          </p:cNvSpPr>
          <p:nvPr>
            <p:ph type="sldNum" sz="quarter" idx="12"/>
          </p:nvPr>
        </p:nvSpPr>
        <p:spPr/>
        <p:txBody>
          <a:bodyPr/>
          <a:lstStyle/>
          <a:p>
            <a:fld id="{9EFCAA85-8796-4B17-9CA3-4CB18724EF60}" type="slidenum">
              <a:rPr lang="en-US" smtClean="0"/>
              <a:t>4</a:t>
            </a:fld>
            <a:endParaRPr lang="en-US"/>
          </a:p>
        </p:txBody>
      </p:sp>
    </p:spTree>
    <p:extLst>
      <p:ext uri="{BB962C8B-B14F-4D97-AF65-F5344CB8AC3E}">
        <p14:creationId xmlns:p14="http://schemas.microsoft.com/office/powerpoint/2010/main" val="8058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A986-752C-49A6-8AF5-90932796BA27}"/>
              </a:ext>
            </a:extLst>
          </p:cNvPr>
          <p:cNvSpPr>
            <a:spLocks noGrp="1"/>
          </p:cNvSpPr>
          <p:nvPr>
            <p:ph type="title"/>
          </p:nvPr>
        </p:nvSpPr>
        <p:spPr/>
        <p:txBody>
          <a:bodyPr/>
          <a:lstStyle/>
          <a:p>
            <a:r>
              <a:rPr lang="en-IN" dirty="0"/>
              <a:t>Asynchronous Parallel (AP) model </a:t>
            </a:r>
          </a:p>
        </p:txBody>
      </p:sp>
      <p:sp>
        <p:nvSpPr>
          <p:cNvPr id="3" name="Content Placeholder 2">
            <a:extLst>
              <a:ext uri="{FF2B5EF4-FFF2-40B4-BE49-F238E27FC236}">
                <a16:creationId xmlns:a16="http://schemas.microsoft.com/office/drawing/2014/main" id="{EEE6891A-9722-4ED4-A0DD-75400EC2C93B}"/>
              </a:ext>
            </a:extLst>
          </p:cNvPr>
          <p:cNvSpPr>
            <a:spLocks noGrp="1"/>
          </p:cNvSpPr>
          <p:nvPr>
            <p:ph idx="1"/>
          </p:nvPr>
        </p:nvSpPr>
        <p:spPr/>
        <p:txBody>
          <a:bodyPr/>
          <a:lstStyle/>
          <a:p>
            <a:r>
              <a:rPr lang="en-IN" dirty="0"/>
              <a:t>Vertices can </a:t>
            </a:r>
            <a:r>
              <a:rPr lang="en-IN" dirty="0">
                <a:solidFill>
                  <a:srgbClr val="FF0000"/>
                </a:solidFill>
              </a:rPr>
              <a:t>immediately</a:t>
            </a:r>
            <a:r>
              <a:rPr lang="en-IN" dirty="0"/>
              <a:t> see their received messages</a:t>
            </a:r>
          </a:p>
          <a:p>
            <a:pPr lvl="1"/>
            <a:r>
              <a:rPr lang="en-IN" dirty="0"/>
              <a:t>True for both local and remote messages</a:t>
            </a:r>
          </a:p>
          <a:p>
            <a:pPr lvl="1"/>
            <a:r>
              <a:rPr lang="en-IN" dirty="0"/>
              <a:t>Reduces staleness of messages</a:t>
            </a:r>
          </a:p>
          <a:p>
            <a:r>
              <a:rPr lang="en-IN" dirty="0">
                <a:solidFill>
                  <a:srgbClr val="FF0000"/>
                </a:solidFill>
              </a:rPr>
              <a:t>Retains</a:t>
            </a:r>
            <a:r>
              <a:rPr lang="en-IN" dirty="0"/>
              <a:t> global barriers</a:t>
            </a:r>
          </a:p>
          <a:p>
            <a:pPr lvl="1"/>
            <a:r>
              <a:rPr lang="en-IN" dirty="0"/>
              <a:t>To separate supersteps </a:t>
            </a:r>
          </a:p>
          <a:p>
            <a:pPr lvl="1"/>
            <a:r>
              <a:rPr lang="en-IN" dirty="0"/>
              <a:t>Messages that do not arrive in time will become visible in next superstep</a:t>
            </a:r>
          </a:p>
          <a:p>
            <a:r>
              <a:rPr lang="en-IN" dirty="0"/>
              <a:t>Disadvantages</a:t>
            </a:r>
          </a:p>
          <a:p>
            <a:pPr lvl="1"/>
            <a:r>
              <a:rPr lang="en-IN" dirty="0"/>
              <a:t>Still suffers from synchronization </a:t>
            </a:r>
            <a:r>
              <a:rPr lang="en-IN" dirty="0">
                <a:solidFill>
                  <a:srgbClr val="FF0000"/>
                </a:solidFill>
              </a:rPr>
              <a:t>overhead</a:t>
            </a:r>
          </a:p>
          <a:p>
            <a:pPr lvl="1"/>
            <a:r>
              <a:rPr lang="en-IN" dirty="0">
                <a:solidFill>
                  <a:srgbClr val="FF0000"/>
                </a:solidFill>
              </a:rPr>
              <a:t>Limited</a:t>
            </a:r>
            <a:r>
              <a:rPr lang="en-IN" dirty="0"/>
              <a:t> algorithmic support</a:t>
            </a:r>
          </a:p>
          <a:p>
            <a:pPr lvl="1"/>
            <a:endParaRPr lang="en-IN" dirty="0"/>
          </a:p>
        </p:txBody>
      </p:sp>
      <p:sp>
        <p:nvSpPr>
          <p:cNvPr id="4" name="Date Placeholder 3">
            <a:extLst>
              <a:ext uri="{FF2B5EF4-FFF2-40B4-BE49-F238E27FC236}">
                <a16:creationId xmlns:a16="http://schemas.microsoft.com/office/drawing/2014/main" id="{A51889C6-692F-49C0-BBA4-10B86C70209E}"/>
              </a:ext>
            </a:extLst>
          </p:cNvPr>
          <p:cNvSpPr>
            <a:spLocks noGrp="1"/>
          </p:cNvSpPr>
          <p:nvPr>
            <p:ph type="dt" sz="half" idx="10"/>
          </p:nvPr>
        </p:nvSpPr>
        <p:spPr>
          <a:xfrm>
            <a:off x="343776" y="6356351"/>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4FE73DC7-B98A-4819-8BAF-75FE636D1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99D93-210E-485D-AAC9-E32186A3791B}"/>
              </a:ext>
            </a:extLst>
          </p:cNvPr>
          <p:cNvSpPr>
            <a:spLocks noGrp="1"/>
          </p:cNvSpPr>
          <p:nvPr>
            <p:ph type="sldNum" sz="quarter" idx="12"/>
          </p:nvPr>
        </p:nvSpPr>
        <p:spPr/>
        <p:txBody>
          <a:bodyPr/>
          <a:lstStyle/>
          <a:p>
            <a:fld id="{9EFCAA85-8796-4B17-9CA3-4CB18724EF60}" type="slidenum">
              <a:rPr lang="en-US" smtClean="0"/>
              <a:t>5</a:t>
            </a:fld>
            <a:endParaRPr lang="en-US"/>
          </a:p>
        </p:txBody>
      </p:sp>
    </p:spTree>
    <p:extLst>
      <p:ext uri="{BB962C8B-B14F-4D97-AF65-F5344CB8AC3E}">
        <p14:creationId xmlns:p14="http://schemas.microsoft.com/office/powerpoint/2010/main" val="9215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B130-D07D-41EF-A2E6-916ECAC47A63}"/>
              </a:ext>
            </a:extLst>
          </p:cNvPr>
          <p:cNvSpPr>
            <a:spLocks noGrp="1"/>
          </p:cNvSpPr>
          <p:nvPr>
            <p:ph type="title"/>
          </p:nvPr>
        </p:nvSpPr>
        <p:spPr/>
        <p:txBody>
          <a:bodyPr/>
          <a:lstStyle/>
          <a:p>
            <a:r>
              <a:rPr lang="en-IN" dirty="0"/>
              <a:t>Asynchronous Parallel (AP) model </a:t>
            </a:r>
          </a:p>
        </p:txBody>
      </p:sp>
      <p:sp>
        <p:nvSpPr>
          <p:cNvPr id="4" name="Date Placeholder 3">
            <a:extLst>
              <a:ext uri="{FF2B5EF4-FFF2-40B4-BE49-F238E27FC236}">
                <a16:creationId xmlns:a16="http://schemas.microsoft.com/office/drawing/2014/main" id="{9F218723-B062-48C7-A1E3-3F3AE9BCD369}"/>
              </a:ext>
            </a:extLst>
          </p:cNvPr>
          <p:cNvSpPr>
            <a:spLocks noGrp="1"/>
          </p:cNvSpPr>
          <p:nvPr>
            <p:ph type="dt" sz="half" idx="10"/>
          </p:nvPr>
        </p:nvSpPr>
        <p:spPr>
          <a:xfrm>
            <a:off x="376563" y="6357433"/>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417026D2-CC3F-47AF-9DC8-417DD2E2F83A}"/>
              </a:ext>
            </a:extLst>
          </p:cNvPr>
          <p:cNvSpPr>
            <a:spLocks noGrp="1"/>
          </p:cNvSpPr>
          <p:nvPr>
            <p:ph type="ftr" sz="quarter" idx="11"/>
          </p:nvPr>
        </p:nvSpPr>
        <p:spPr/>
        <p:txBody>
          <a:bodyPr/>
          <a:lstStyle/>
          <a:p>
            <a:r>
              <a:rPr lang="en-US" dirty="0"/>
              <a:t>Images: [1]</a:t>
            </a:r>
          </a:p>
          <a:p>
            <a:endParaRPr lang="en-US" dirty="0"/>
          </a:p>
        </p:txBody>
      </p:sp>
      <p:sp>
        <p:nvSpPr>
          <p:cNvPr id="6" name="Slide Number Placeholder 5">
            <a:extLst>
              <a:ext uri="{FF2B5EF4-FFF2-40B4-BE49-F238E27FC236}">
                <a16:creationId xmlns:a16="http://schemas.microsoft.com/office/drawing/2014/main" id="{E15D4694-90A9-44F0-9139-CCB5E854BFA3}"/>
              </a:ext>
            </a:extLst>
          </p:cNvPr>
          <p:cNvSpPr>
            <a:spLocks noGrp="1"/>
          </p:cNvSpPr>
          <p:nvPr>
            <p:ph type="sldNum" sz="quarter" idx="12"/>
          </p:nvPr>
        </p:nvSpPr>
        <p:spPr/>
        <p:txBody>
          <a:bodyPr/>
          <a:lstStyle/>
          <a:p>
            <a:fld id="{9EFCAA85-8796-4B17-9CA3-4CB18724EF60}" type="slidenum">
              <a:rPr lang="en-US" smtClean="0"/>
              <a:t>6</a:t>
            </a:fld>
            <a:endParaRPr lang="en-US"/>
          </a:p>
        </p:txBody>
      </p:sp>
      <p:pic>
        <p:nvPicPr>
          <p:cNvPr id="7" name="Picture 6">
            <a:extLst>
              <a:ext uri="{FF2B5EF4-FFF2-40B4-BE49-F238E27FC236}">
                <a16:creationId xmlns:a16="http://schemas.microsoft.com/office/drawing/2014/main" id="{142F1A41-85FB-49D5-A243-AB3400F942B7}"/>
              </a:ext>
            </a:extLst>
          </p:cNvPr>
          <p:cNvPicPr>
            <a:picLocks noChangeAspect="1"/>
          </p:cNvPicPr>
          <p:nvPr/>
        </p:nvPicPr>
        <p:blipFill>
          <a:blip r:embed="rId2"/>
          <a:stretch>
            <a:fillRect/>
          </a:stretch>
        </p:blipFill>
        <p:spPr>
          <a:xfrm>
            <a:off x="838201" y="1838372"/>
            <a:ext cx="4940474" cy="3124246"/>
          </a:xfrm>
          <a:prstGeom prst="rect">
            <a:avLst/>
          </a:prstGeom>
        </p:spPr>
      </p:pic>
      <p:pic>
        <p:nvPicPr>
          <p:cNvPr id="8" name="Picture 7">
            <a:extLst>
              <a:ext uri="{FF2B5EF4-FFF2-40B4-BE49-F238E27FC236}">
                <a16:creationId xmlns:a16="http://schemas.microsoft.com/office/drawing/2014/main" id="{6D199FFC-8378-41B5-A53E-E3982E546324}"/>
              </a:ext>
            </a:extLst>
          </p:cNvPr>
          <p:cNvPicPr>
            <a:picLocks noChangeAspect="1"/>
          </p:cNvPicPr>
          <p:nvPr/>
        </p:nvPicPr>
        <p:blipFill>
          <a:blip r:embed="rId3"/>
          <a:stretch>
            <a:fillRect/>
          </a:stretch>
        </p:blipFill>
        <p:spPr>
          <a:xfrm>
            <a:off x="6163733" y="1838372"/>
            <a:ext cx="4998724" cy="2363033"/>
          </a:xfrm>
          <a:prstGeom prst="rect">
            <a:avLst/>
          </a:prstGeom>
        </p:spPr>
      </p:pic>
      <p:sp>
        <p:nvSpPr>
          <p:cNvPr id="9" name="TextBox 8">
            <a:extLst>
              <a:ext uri="{FF2B5EF4-FFF2-40B4-BE49-F238E27FC236}">
                <a16:creationId xmlns:a16="http://schemas.microsoft.com/office/drawing/2014/main" id="{E460F58E-EBD0-46A6-BBCA-CD4A6D7FA0E8}"/>
              </a:ext>
            </a:extLst>
          </p:cNvPr>
          <p:cNvSpPr txBox="1"/>
          <p:nvPr/>
        </p:nvSpPr>
        <p:spPr>
          <a:xfrm>
            <a:off x="3195961" y="5290153"/>
            <a:ext cx="1562470" cy="369332"/>
          </a:xfrm>
          <a:prstGeom prst="rect">
            <a:avLst/>
          </a:prstGeom>
          <a:noFill/>
        </p:spPr>
        <p:txBody>
          <a:bodyPr wrap="square" rtlCol="0">
            <a:spAutoFit/>
          </a:bodyPr>
          <a:lstStyle/>
          <a:p>
            <a:r>
              <a:rPr lang="en-IN" dirty="0"/>
              <a:t>BSP Example</a:t>
            </a:r>
          </a:p>
        </p:txBody>
      </p:sp>
      <p:sp>
        <p:nvSpPr>
          <p:cNvPr id="10" name="TextBox 9">
            <a:extLst>
              <a:ext uri="{FF2B5EF4-FFF2-40B4-BE49-F238E27FC236}">
                <a16:creationId xmlns:a16="http://schemas.microsoft.com/office/drawing/2014/main" id="{1FA214B0-FF19-449D-99BE-A43713B350D0}"/>
              </a:ext>
            </a:extLst>
          </p:cNvPr>
          <p:cNvSpPr txBox="1"/>
          <p:nvPr/>
        </p:nvSpPr>
        <p:spPr>
          <a:xfrm>
            <a:off x="7327090" y="5215991"/>
            <a:ext cx="3852909" cy="369332"/>
          </a:xfrm>
          <a:prstGeom prst="rect">
            <a:avLst/>
          </a:prstGeom>
          <a:noFill/>
        </p:spPr>
        <p:txBody>
          <a:bodyPr wrap="square" rtlCol="0">
            <a:spAutoFit/>
          </a:bodyPr>
          <a:lstStyle/>
          <a:p>
            <a:r>
              <a:rPr lang="en-IN" dirty="0"/>
              <a:t>Assumption: Single Threaded Worker</a:t>
            </a:r>
          </a:p>
        </p:txBody>
      </p:sp>
      <p:sp>
        <p:nvSpPr>
          <p:cNvPr id="11" name="TextBox 10">
            <a:extLst>
              <a:ext uri="{FF2B5EF4-FFF2-40B4-BE49-F238E27FC236}">
                <a16:creationId xmlns:a16="http://schemas.microsoft.com/office/drawing/2014/main" id="{BDAD4E31-01E8-4124-BE95-2B7F7EBD6D1E}"/>
              </a:ext>
            </a:extLst>
          </p:cNvPr>
          <p:cNvSpPr txBox="1"/>
          <p:nvPr/>
        </p:nvSpPr>
        <p:spPr>
          <a:xfrm>
            <a:off x="8472310" y="4306055"/>
            <a:ext cx="1562470" cy="369332"/>
          </a:xfrm>
          <a:prstGeom prst="rect">
            <a:avLst/>
          </a:prstGeom>
          <a:noFill/>
        </p:spPr>
        <p:txBody>
          <a:bodyPr wrap="square" rtlCol="0">
            <a:spAutoFit/>
          </a:bodyPr>
          <a:lstStyle/>
          <a:p>
            <a:r>
              <a:rPr lang="en-IN" dirty="0"/>
              <a:t>AP Example</a:t>
            </a:r>
          </a:p>
        </p:txBody>
      </p:sp>
    </p:spTree>
    <p:extLst>
      <p:ext uri="{BB962C8B-B14F-4D97-AF65-F5344CB8AC3E}">
        <p14:creationId xmlns:p14="http://schemas.microsoft.com/office/powerpoint/2010/main" val="42663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606E-6A49-4497-A0CB-D327D067C56F}"/>
              </a:ext>
            </a:extLst>
          </p:cNvPr>
          <p:cNvSpPr>
            <a:spLocks noGrp="1"/>
          </p:cNvSpPr>
          <p:nvPr>
            <p:ph type="title"/>
          </p:nvPr>
        </p:nvSpPr>
        <p:spPr/>
        <p:txBody>
          <a:bodyPr>
            <a:normAutofit/>
          </a:bodyPr>
          <a:lstStyle/>
          <a:p>
            <a:r>
              <a:rPr lang="en-IN" sz="4000" dirty="0"/>
              <a:t>Barrierless asynchronous parallel (BAP) model</a:t>
            </a:r>
          </a:p>
        </p:txBody>
      </p:sp>
      <p:sp>
        <p:nvSpPr>
          <p:cNvPr id="3" name="Content Placeholder 2">
            <a:extLst>
              <a:ext uri="{FF2B5EF4-FFF2-40B4-BE49-F238E27FC236}">
                <a16:creationId xmlns:a16="http://schemas.microsoft.com/office/drawing/2014/main" id="{463F7D84-03A2-4289-8058-7843AF795AA5}"/>
              </a:ext>
            </a:extLst>
          </p:cNvPr>
          <p:cNvSpPr>
            <a:spLocks noGrp="1"/>
          </p:cNvSpPr>
          <p:nvPr>
            <p:ph idx="1"/>
          </p:nvPr>
        </p:nvSpPr>
        <p:spPr/>
        <p:txBody>
          <a:bodyPr/>
          <a:lstStyle/>
          <a:p>
            <a:r>
              <a:rPr lang="en-IN" dirty="0"/>
              <a:t>Local Barriers</a:t>
            </a:r>
          </a:p>
          <a:p>
            <a:pPr lvl="1"/>
            <a:r>
              <a:rPr lang="en-IN" dirty="0"/>
              <a:t>Separates </a:t>
            </a:r>
            <a:r>
              <a:rPr lang="en-IN" dirty="0">
                <a:solidFill>
                  <a:srgbClr val="FF0000"/>
                </a:solidFill>
              </a:rPr>
              <a:t>logical supersteps</a:t>
            </a:r>
            <a:r>
              <a:rPr lang="en-IN" dirty="0"/>
              <a:t>.</a:t>
            </a:r>
          </a:p>
          <a:p>
            <a:pPr lvl="1"/>
            <a:r>
              <a:rPr lang="en-IN" dirty="0">
                <a:solidFill>
                  <a:srgbClr val="FF0000"/>
                </a:solidFill>
              </a:rPr>
              <a:t>Inexpensive</a:t>
            </a:r>
            <a:r>
              <a:rPr lang="en-IN" dirty="0"/>
              <a:t> and Local to each worker</a:t>
            </a:r>
          </a:p>
          <a:p>
            <a:pPr lvl="1"/>
            <a:r>
              <a:rPr lang="en-IN" dirty="0">
                <a:solidFill>
                  <a:srgbClr val="FF0000"/>
                </a:solidFill>
              </a:rPr>
              <a:t>Pausing point </a:t>
            </a:r>
            <a:r>
              <a:rPr lang="en-IN" dirty="0"/>
              <a:t>to perform tasks like graph mutations</a:t>
            </a:r>
          </a:p>
          <a:p>
            <a:pPr lvl="1"/>
            <a:r>
              <a:rPr lang="en-IN" dirty="0"/>
              <a:t>To decide if a global barrier is necessary</a:t>
            </a:r>
          </a:p>
          <a:p>
            <a:pPr lvl="1"/>
            <a:r>
              <a:rPr lang="en-IN" dirty="0"/>
              <a:t>Internal and </a:t>
            </a:r>
            <a:r>
              <a:rPr lang="en-IN" dirty="0">
                <a:solidFill>
                  <a:srgbClr val="FF0000"/>
                </a:solidFill>
              </a:rPr>
              <a:t>transparent</a:t>
            </a:r>
            <a:r>
              <a:rPr lang="en-IN" dirty="0"/>
              <a:t> to developers</a:t>
            </a:r>
          </a:p>
          <a:p>
            <a:r>
              <a:rPr lang="en-IN" dirty="0"/>
              <a:t>Global supersteps is a collection of logical supersteps separated by global barriers</a:t>
            </a:r>
          </a:p>
          <a:p>
            <a:pPr lvl="1"/>
            <a:endParaRPr lang="en-IN" dirty="0"/>
          </a:p>
        </p:txBody>
      </p:sp>
      <p:sp>
        <p:nvSpPr>
          <p:cNvPr id="4" name="Date Placeholder 3">
            <a:extLst>
              <a:ext uri="{FF2B5EF4-FFF2-40B4-BE49-F238E27FC236}">
                <a16:creationId xmlns:a16="http://schemas.microsoft.com/office/drawing/2014/main" id="{27F3A842-27D3-4925-BF1E-A8895436BF29}"/>
              </a:ext>
            </a:extLst>
          </p:cNvPr>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082AD1B6-1A46-42EE-B688-E30037CD7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CDE7B-9058-4A3B-B1C7-0E174B970BD4}"/>
              </a:ext>
            </a:extLst>
          </p:cNvPr>
          <p:cNvSpPr>
            <a:spLocks noGrp="1"/>
          </p:cNvSpPr>
          <p:nvPr>
            <p:ph type="sldNum" sz="quarter" idx="12"/>
          </p:nvPr>
        </p:nvSpPr>
        <p:spPr/>
        <p:txBody>
          <a:bodyPr/>
          <a:lstStyle/>
          <a:p>
            <a:fld id="{9EFCAA85-8796-4B17-9CA3-4CB18724EF60}" type="slidenum">
              <a:rPr lang="en-US" smtClean="0"/>
              <a:t>7</a:t>
            </a:fld>
            <a:endParaRPr lang="en-US"/>
          </a:p>
        </p:txBody>
      </p:sp>
    </p:spTree>
    <p:extLst>
      <p:ext uri="{BB962C8B-B14F-4D97-AF65-F5344CB8AC3E}">
        <p14:creationId xmlns:p14="http://schemas.microsoft.com/office/powerpoint/2010/main" val="112040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4DBE-B3B1-4260-8872-029670BF29B8}"/>
              </a:ext>
            </a:extLst>
          </p:cNvPr>
          <p:cNvSpPr>
            <a:spLocks noGrp="1"/>
          </p:cNvSpPr>
          <p:nvPr>
            <p:ph type="title"/>
          </p:nvPr>
        </p:nvSpPr>
        <p:spPr/>
        <p:txBody>
          <a:bodyPr>
            <a:normAutofit fontScale="90000"/>
          </a:bodyPr>
          <a:lstStyle/>
          <a:p>
            <a:br>
              <a:rPr lang="en-IN" dirty="0"/>
            </a:br>
            <a:r>
              <a:rPr lang="en-IN" dirty="0"/>
              <a:t>Barrierless asynchronous parallel (BAP) model</a:t>
            </a:r>
            <a:br>
              <a:rPr lang="en-IN" dirty="0"/>
            </a:br>
            <a:endParaRPr lang="en-IN" dirty="0"/>
          </a:p>
        </p:txBody>
      </p:sp>
      <p:sp>
        <p:nvSpPr>
          <p:cNvPr id="4" name="Date Placeholder 3">
            <a:extLst>
              <a:ext uri="{FF2B5EF4-FFF2-40B4-BE49-F238E27FC236}">
                <a16:creationId xmlns:a16="http://schemas.microsoft.com/office/drawing/2014/main" id="{5818914E-1263-4C46-BD70-B1D0742AE99F}"/>
              </a:ext>
            </a:extLst>
          </p:cNvPr>
          <p:cNvSpPr>
            <a:spLocks noGrp="1"/>
          </p:cNvSpPr>
          <p:nvPr>
            <p:ph type="dt" sz="half" idx="10"/>
          </p:nvPr>
        </p:nvSpPr>
        <p:spPr>
          <a:xfrm>
            <a:off x="374478" y="6356351"/>
            <a:ext cx="1374423" cy="365125"/>
          </a:xfrm>
        </p:spPr>
        <p:txBody>
          <a:bodyPr/>
          <a:lstStyle/>
          <a:p>
            <a:fld id="{CB9FA82F-D473-46A5-8BC7-A7942AEE8F3B}" type="datetime5">
              <a:rPr lang="en-US" smtClean="0"/>
              <a:t>4-Apr-19</a:t>
            </a:fld>
            <a:endParaRPr lang="en-US" dirty="0"/>
          </a:p>
        </p:txBody>
      </p:sp>
      <p:sp>
        <p:nvSpPr>
          <p:cNvPr id="5" name="Footer Placeholder 4">
            <a:extLst>
              <a:ext uri="{FF2B5EF4-FFF2-40B4-BE49-F238E27FC236}">
                <a16:creationId xmlns:a16="http://schemas.microsoft.com/office/drawing/2014/main" id="{52536B76-137B-410A-AF2C-78E1562A9E26}"/>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1143B96-F81B-4122-8469-EBBC6294D8D8}"/>
              </a:ext>
            </a:extLst>
          </p:cNvPr>
          <p:cNvSpPr>
            <a:spLocks noGrp="1"/>
          </p:cNvSpPr>
          <p:nvPr>
            <p:ph type="sldNum" sz="quarter" idx="12"/>
          </p:nvPr>
        </p:nvSpPr>
        <p:spPr/>
        <p:txBody>
          <a:bodyPr/>
          <a:lstStyle/>
          <a:p>
            <a:fld id="{9EFCAA85-8796-4B17-9CA3-4CB18724EF60}" type="slidenum">
              <a:rPr lang="en-US" smtClean="0"/>
              <a:t>8</a:t>
            </a:fld>
            <a:endParaRPr lang="en-US"/>
          </a:p>
        </p:txBody>
      </p:sp>
      <p:pic>
        <p:nvPicPr>
          <p:cNvPr id="7" name="Picture 6">
            <a:extLst>
              <a:ext uri="{FF2B5EF4-FFF2-40B4-BE49-F238E27FC236}">
                <a16:creationId xmlns:a16="http://schemas.microsoft.com/office/drawing/2014/main" id="{5BC7FE6B-B90E-4B9E-BF06-EF991317CBFE}"/>
              </a:ext>
            </a:extLst>
          </p:cNvPr>
          <p:cNvPicPr>
            <a:picLocks noChangeAspect="1"/>
          </p:cNvPicPr>
          <p:nvPr/>
        </p:nvPicPr>
        <p:blipFill>
          <a:blip r:embed="rId2"/>
          <a:stretch>
            <a:fillRect/>
          </a:stretch>
        </p:blipFill>
        <p:spPr>
          <a:xfrm>
            <a:off x="1748901" y="1711508"/>
            <a:ext cx="8694198" cy="3434984"/>
          </a:xfrm>
          <a:prstGeom prst="rect">
            <a:avLst/>
          </a:prstGeom>
        </p:spPr>
      </p:pic>
      <p:sp>
        <p:nvSpPr>
          <p:cNvPr id="8" name="TextBox 7">
            <a:extLst>
              <a:ext uri="{FF2B5EF4-FFF2-40B4-BE49-F238E27FC236}">
                <a16:creationId xmlns:a16="http://schemas.microsoft.com/office/drawing/2014/main" id="{ABA1A1FA-5D3E-486C-9FE9-4803D6CAC60D}"/>
              </a:ext>
            </a:extLst>
          </p:cNvPr>
          <p:cNvSpPr txBox="1"/>
          <p:nvPr/>
        </p:nvSpPr>
        <p:spPr>
          <a:xfrm>
            <a:off x="5382498" y="5370983"/>
            <a:ext cx="1728516" cy="369332"/>
          </a:xfrm>
          <a:prstGeom prst="rect">
            <a:avLst/>
          </a:prstGeom>
          <a:noFill/>
        </p:spPr>
        <p:txBody>
          <a:bodyPr wrap="square" rtlCol="0">
            <a:spAutoFit/>
          </a:bodyPr>
          <a:lstStyle/>
          <a:p>
            <a:r>
              <a:rPr lang="en-IN" dirty="0"/>
              <a:t>BAP Illustration</a:t>
            </a:r>
          </a:p>
        </p:txBody>
      </p:sp>
    </p:spTree>
    <p:extLst>
      <p:ext uri="{BB962C8B-B14F-4D97-AF65-F5344CB8AC3E}">
        <p14:creationId xmlns:p14="http://schemas.microsoft.com/office/powerpoint/2010/main" val="409658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E481-B431-408C-BDAC-8798F042102B}"/>
              </a:ext>
            </a:extLst>
          </p:cNvPr>
          <p:cNvSpPr>
            <a:spLocks noGrp="1"/>
          </p:cNvSpPr>
          <p:nvPr>
            <p:ph type="title"/>
          </p:nvPr>
        </p:nvSpPr>
        <p:spPr/>
        <p:txBody>
          <a:bodyPr/>
          <a:lstStyle/>
          <a:p>
            <a:r>
              <a:rPr lang="en-IN" dirty="0"/>
              <a:t>Termination Check</a:t>
            </a:r>
          </a:p>
        </p:txBody>
      </p:sp>
      <p:sp>
        <p:nvSpPr>
          <p:cNvPr id="4" name="Date Placeholder 3">
            <a:extLst>
              <a:ext uri="{FF2B5EF4-FFF2-40B4-BE49-F238E27FC236}">
                <a16:creationId xmlns:a16="http://schemas.microsoft.com/office/drawing/2014/main" id="{54D87310-BEF7-403A-B7D5-C1D733751BF5}"/>
              </a:ext>
            </a:extLst>
          </p:cNvPr>
          <p:cNvSpPr>
            <a:spLocks noGrp="1"/>
          </p:cNvSpPr>
          <p:nvPr>
            <p:ph type="dt" sz="half" idx="10"/>
          </p:nvPr>
        </p:nvSpPr>
        <p:spPr/>
        <p:txBody>
          <a:bodyPr/>
          <a:lstStyle/>
          <a:p>
            <a:fld id="{CB9FA82F-D473-46A5-8BC7-A7942AEE8F3B}" type="datetime5">
              <a:rPr lang="en-US" smtClean="0"/>
              <a:t>4-Apr-19</a:t>
            </a:fld>
            <a:endParaRPr lang="en-US"/>
          </a:p>
        </p:txBody>
      </p:sp>
      <p:sp>
        <p:nvSpPr>
          <p:cNvPr id="5" name="Footer Placeholder 4">
            <a:extLst>
              <a:ext uri="{FF2B5EF4-FFF2-40B4-BE49-F238E27FC236}">
                <a16:creationId xmlns:a16="http://schemas.microsoft.com/office/drawing/2014/main" id="{F3679427-FA9A-4AFE-9169-F00C5462A7ED}"/>
              </a:ext>
            </a:extLst>
          </p:cNvPr>
          <p:cNvSpPr>
            <a:spLocks noGrp="1"/>
          </p:cNvSpPr>
          <p:nvPr>
            <p:ph type="ftr" sz="quarter" idx="11"/>
          </p:nvPr>
        </p:nvSpPr>
        <p:spPr/>
        <p:txBody>
          <a:bodyPr/>
          <a:lstStyle/>
          <a:p>
            <a:r>
              <a:rPr lang="en-US" dirty="0"/>
              <a:t>Image: [1]</a:t>
            </a:r>
          </a:p>
          <a:p>
            <a:endParaRPr lang="en-US" dirty="0"/>
          </a:p>
        </p:txBody>
      </p:sp>
      <p:sp>
        <p:nvSpPr>
          <p:cNvPr id="6" name="Slide Number Placeholder 5">
            <a:extLst>
              <a:ext uri="{FF2B5EF4-FFF2-40B4-BE49-F238E27FC236}">
                <a16:creationId xmlns:a16="http://schemas.microsoft.com/office/drawing/2014/main" id="{DF8E4D22-670A-4511-B2D1-06EC2EBF1907}"/>
              </a:ext>
            </a:extLst>
          </p:cNvPr>
          <p:cNvSpPr>
            <a:spLocks noGrp="1"/>
          </p:cNvSpPr>
          <p:nvPr>
            <p:ph type="sldNum" sz="quarter" idx="12"/>
          </p:nvPr>
        </p:nvSpPr>
        <p:spPr/>
        <p:txBody>
          <a:bodyPr/>
          <a:lstStyle/>
          <a:p>
            <a:fld id="{9EFCAA85-8796-4B17-9CA3-4CB18724EF60}" type="slidenum">
              <a:rPr lang="en-US" smtClean="0"/>
              <a:t>9</a:t>
            </a:fld>
            <a:endParaRPr lang="en-US"/>
          </a:p>
        </p:txBody>
      </p:sp>
      <p:pic>
        <p:nvPicPr>
          <p:cNvPr id="8" name="Picture 7">
            <a:extLst>
              <a:ext uri="{FF2B5EF4-FFF2-40B4-BE49-F238E27FC236}">
                <a16:creationId xmlns:a16="http://schemas.microsoft.com/office/drawing/2014/main" id="{53CB3697-FCEA-497E-9350-3BBE401D86A4}"/>
              </a:ext>
            </a:extLst>
          </p:cNvPr>
          <p:cNvPicPr>
            <a:picLocks noChangeAspect="1"/>
          </p:cNvPicPr>
          <p:nvPr/>
        </p:nvPicPr>
        <p:blipFill>
          <a:blip r:embed="rId2"/>
          <a:stretch>
            <a:fillRect/>
          </a:stretch>
        </p:blipFill>
        <p:spPr>
          <a:xfrm>
            <a:off x="2212624" y="1773324"/>
            <a:ext cx="6867525" cy="1514475"/>
          </a:xfrm>
          <a:prstGeom prst="rect">
            <a:avLst/>
          </a:prstGeom>
        </p:spPr>
      </p:pic>
      <p:sp>
        <p:nvSpPr>
          <p:cNvPr id="9" name="TextBox 8">
            <a:extLst>
              <a:ext uri="{FF2B5EF4-FFF2-40B4-BE49-F238E27FC236}">
                <a16:creationId xmlns:a16="http://schemas.microsoft.com/office/drawing/2014/main" id="{7E78E15A-51B0-40E5-9FF0-34F496171E96}"/>
              </a:ext>
            </a:extLst>
          </p:cNvPr>
          <p:cNvSpPr txBox="1"/>
          <p:nvPr/>
        </p:nvSpPr>
        <p:spPr>
          <a:xfrm>
            <a:off x="1145219" y="4429958"/>
            <a:ext cx="874384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FF0000"/>
                </a:solidFill>
              </a:rPr>
              <a:t>Two steps </a:t>
            </a:r>
            <a:r>
              <a:rPr lang="en-IN" sz="2000" dirty="0"/>
              <a:t>– First at a local barrier and second occurs globally at the master</a:t>
            </a:r>
          </a:p>
          <a:p>
            <a:pPr marL="285750" indent="-285750">
              <a:buFont typeface="Arial" panose="020B0604020202020204" pitchFamily="34" charset="0"/>
              <a:buChar char="•"/>
            </a:pPr>
            <a:r>
              <a:rPr lang="en-IN" sz="2000" dirty="0"/>
              <a:t>Step 1 – Worker </a:t>
            </a:r>
            <a:r>
              <a:rPr lang="en-IN" sz="2000" dirty="0">
                <a:solidFill>
                  <a:srgbClr val="FF0000"/>
                </a:solidFill>
              </a:rPr>
              <a:t>independently</a:t>
            </a:r>
            <a:r>
              <a:rPr lang="en-IN" sz="2000" dirty="0"/>
              <a:t> blocks if there are </a:t>
            </a:r>
            <a:r>
              <a:rPr lang="en-IN" sz="2000" dirty="0">
                <a:solidFill>
                  <a:srgbClr val="FF0000"/>
                </a:solidFill>
              </a:rPr>
              <a:t>no messages to process</a:t>
            </a:r>
          </a:p>
          <a:p>
            <a:pPr marL="285750" indent="-285750">
              <a:buFont typeface="Arial" panose="020B0604020202020204" pitchFamily="34" charset="0"/>
              <a:buChar char="•"/>
            </a:pPr>
            <a:r>
              <a:rPr lang="en-IN" sz="2000" dirty="0"/>
              <a:t>Step 2 – </a:t>
            </a:r>
            <a:r>
              <a:rPr lang="en-IN" sz="2000" dirty="0">
                <a:solidFill>
                  <a:srgbClr val="FF0000"/>
                </a:solidFill>
              </a:rPr>
              <a:t>Regular BSP check </a:t>
            </a:r>
            <a:r>
              <a:rPr lang="en-IN" sz="2000" dirty="0"/>
              <a:t>once all the workers arrive at the global barrier</a:t>
            </a:r>
          </a:p>
        </p:txBody>
      </p:sp>
      <p:sp>
        <p:nvSpPr>
          <p:cNvPr id="10" name="TextBox 9">
            <a:extLst>
              <a:ext uri="{FF2B5EF4-FFF2-40B4-BE49-F238E27FC236}">
                <a16:creationId xmlns:a16="http://schemas.microsoft.com/office/drawing/2014/main" id="{FC3B1FD3-7C44-4AF6-9CBC-B9D18BA674FB}"/>
              </a:ext>
            </a:extLst>
          </p:cNvPr>
          <p:cNvSpPr txBox="1"/>
          <p:nvPr/>
        </p:nvSpPr>
        <p:spPr>
          <a:xfrm>
            <a:off x="4947492" y="3674212"/>
            <a:ext cx="2154644" cy="369332"/>
          </a:xfrm>
          <a:prstGeom prst="rect">
            <a:avLst/>
          </a:prstGeom>
          <a:noFill/>
        </p:spPr>
        <p:txBody>
          <a:bodyPr wrap="square" rtlCol="0">
            <a:spAutoFit/>
          </a:bodyPr>
          <a:lstStyle/>
          <a:p>
            <a:r>
              <a:rPr lang="en-IN" dirty="0"/>
              <a:t>Worker Control Flow</a:t>
            </a:r>
          </a:p>
        </p:txBody>
      </p:sp>
    </p:spTree>
    <p:extLst>
      <p:ext uri="{BB962C8B-B14F-4D97-AF65-F5344CB8AC3E}">
        <p14:creationId xmlns:p14="http://schemas.microsoft.com/office/powerpoint/2010/main" val="630785042"/>
      </p:ext>
    </p:extLst>
  </p:cSld>
  <p:clrMapOvr>
    <a:masterClrMapping/>
  </p:clrMapOvr>
</p:sld>
</file>

<file path=ppt/theme/theme1.xml><?xml version="1.0" encoding="utf-8"?>
<a:theme xmlns:a="http://schemas.openxmlformats.org/drawingml/2006/main" name="IISc-SERC-v2">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DS">
      <a:majorFont>
        <a:latin typeface="Arv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dterm" id="{8A2EC9EB-34C4-4296-878B-86D8F5641CAB}" vid="{0C3B6892-D6A9-41D3-9D4C-D1678F7AB2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Arvo</vt:lpstr>
      <vt:lpstr>Calibri</vt:lpstr>
      <vt:lpstr>Courier New</vt:lpstr>
      <vt:lpstr>Cousine</vt:lpstr>
      <vt:lpstr>Economica</vt:lpstr>
      <vt:lpstr>Tahoma</vt:lpstr>
      <vt:lpstr>Wingdings</vt:lpstr>
      <vt:lpstr>IISc-SERC-v2</vt:lpstr>
      <vt:lpstr>DS 256 – Seminar Presentation  Giraph Unchained: Barrierless Asynchronous Parallel Execution in Pregellike Graph Processing Systems  Minyang Han and Khuzaima Daudjee David R. Cheriton School of Computer Science University of Waterloo  Proceedings of the VLDB Endowment, Vol. 8, No. 9, 2015   </vt:lpstr>
      <vt:lpstr>Motivation</vt:lpstr>
      <vt:lpstr>Motivation</vt:lpstr>
      <vt:lpstr>Key Contributions</vt:lpstr>
      <vt:lpstr>Asynchronous Parallel (AP) model </vt:lpstr>
      <vt:lpstr>Asynchronous Parallel (AP) model </vt:lpstr>
      <vt:lpstr>Barrierless asynchronous parallel (BAP) model</vt:lpstr>
      <vt:lpstr> Barrierless asynchronous parallel (BAP) model </vt:lpstr>
      <vt:lpstr>Termination Check</vt:lpstr>
      <vt:lpstr>Multiple Computation Phases</vt:lpstr>
      <vt:lpstr>Multiple Computation Phases</vt:lpstr>
      <vt:lpstr>Experimental Evaluation</vt:lpstr>
      <vt:lpstr>Experimental Evaluation</vt:lpstr>
      <vt:lpstr>Experimental Evaluation</vt:lpstr>
      <vt:lpstr>Experimental Evaluation</vt:lpstr>
      <vt:lpstr>Takeaways</vt:lpstr>
      <vt:lpstr>Implementation Notes</vt:lpstr>
      <vt:lpstr>Theorems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shriramr@IISc.ac.in</dc:creator>
  <cp:lastModifiedBy>Shriram Ramesh</cp:lastModifiedBy>
  <cp:revision>134</cp:revision>
  <dcterms:created xsi:type="dcterms:W3CDTF">2018-12-07T10:26:49Z</dcterms:created>
  <dcterms:modified xsi:type="dcterms:W3CDTF">2019-04-04T02:41:04Z</dcterms:modified>
</cp:coreProperties>
</file>