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5" r:id="rId5"/>
    <p:sldId id="281" r:id="rId6"/>
    <p:sldId id="266" r:id="rId7"/>
    <p:sldId id="269" r:id="rId8"/>
    <p:sldId id="280" r:id="rId9"/>
    <p:sldId id="279" r:id="rId10"/>
    <p:sldId id="282" r:id="rId11"/>
    <p:sldId id="270" r:id="rId12"/>
    <p:sldId id="271" r:id="rId13"/>
    <p:sldId id="272" r:id="rId14"/>
    <p:sldId id="273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Distributed Knowledge Graph Querying 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Edge and Cloud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 256 – Project Final Presentation</a:t>
            </a:r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06-May-19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BACC-CE83-46FA-950C-869C421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25095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EA8-BBCC-4B99-9969-841D095B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TinkerGraph</a:t>
            </a:r>
            <a:r>
              <a:rPr lang="en-IN" sz="3200" dirty="0"/>
              <a:t> used for both Cloud and Edge</a:t>
            </a:r>
          </a:p>
          <a:p>
            <a:r>
              <a:rPr lang="en-IN" sz="3200" dirty="0"/>
              <a:t>Edge logic written in </a:t>
            </a:r>
            <a:r>
              <a:rPr lang="en-IN" sz="3200" i="1" dirty="0">
                <a:solidFill>
                  <a:srgbClr val="FF0000"/>
                </a:solidFill>
              </a:rPr>
              <a:t>Python</a:t>
            </a:r>
          </a:p>
          <a:p>
            <a:r>
              <a:rPr lang="en-IN" sz="3200" i="1" dirty="0" err="1">
                <a:solidFill>
                  <a:srgbClr val="FF0000"/>
                </a:solidFill>
              </a:rPr>
              <a:t>GremlinPython</a:t>
            </a:r>
            <a:r>
              <a:rPr lang="en-IN" sz="3200" dirty="0"/>
              <a:t> package used for communication</a:t>
            </a:r>
          </a:p>
          <a:p>
            <a:r>
              <a:rPr lang="en-IN" sz="3200" i="1" dirty="0" err="1">
                <a:solidFill>
                  <a:srgbClr val="FF0000"/>
                </a:solidFill>
              </a:rPr>
              <a:t>GraphML</a:t>
            </a:r>
            <a:r>
              <a:rPr lang="en-IN" sz="3200" dirty="0"/>
              <a:t> format used to persist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8A03-012A-49DE-9564-10046E0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3E4F-F2AB-49C1-A61B-733C3EE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89E1-7415-4DDA-A5AC-FD73FE7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6DE1-EFD7-4852-AE18-4836009E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9B34-4BD5-41E4-829B-4347D29D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Remote Graph database</a:t>
            </a:r>
          </a:p>
          <a:p>
            <a:pPr lvl="1"/>
            <a:r>
              <a:rPr lang="en-IN" dirty="0"/>
              <a:t>1 node in-memory spawned </a:t>
            </a:r>
            <a:r>
              <a:rPr lang="en-IN" dirty="0" err="1"/>
              <a:t>TinkerGraph</a:t>
            </a:r>
            <a:r>
              <a:rPr lang="en-IN" dirty="0"/>
              <a:t> in Rigel Head Node</a:t>
            </a:r>
          </a:p>
          <a:p>
            <a:pPr lvl="1"/>
            <a:r>
              <a:rPr lang="en-IN" dirty="0"/>
              <a:t>32 core AMD Opteron with 128 GB RAM</a:t>
            </a:r>
          </a:p>
          <a:p>
            <a:pPr lvl="1"/>
            <a:r>
              <a:rPr lang="en-IN" dirty="0"/>
              <a:t>Centos 7</a:t>
            </a:r>
          </a:p>
          <a:p>
            <a:r>
              <a:rPr lang="en-IN" dirty="0"/>
              <a:t>Edge Layer</a:t>
            </a:r>
          </a:p>
          <a:p>
            <a:pPr lvl="1"/>
            <a:r>
              <a:rPr lang="en-IN" dirty="0"/>
              <a:t>4 core, 1GB RAM container</a:t>
            </a:r>
          </a:p>
          <a:p>
            <a:pPr lvl="1"/>
            <a:r>
              <a:rPr lang="en-IN" dirty="0"/>
              <a:t>Ubuntu 18.04 LTS</a:t>
            </a:r>
          </a:p>
          <a:p>
            <a:pPr lvl="1"/>
            <a:r>
              <a:rPr lang="en-IN" dirty="0"/>
              <a:t>Latency: 5ms &amp; Bandwidth: 100 </a:t>
            </a:r>
            <a:r>
              <a:rPr lang="en-IN" dirty="0" err="1"/>
              <a:t>MBps</a:t>
            </a:r>
            <a:endParaRPr lang="en-IN" dirty="0"/>
          </a:p>
          <a:p>
            <a:r>
              <a:rPr lang="en-IN" dirty="0"/>
              <a:t>Dataset</a:t>
            </a:r>
          </a:p>
          <a:p>
            <a:pPr lvl="1"/>
            <a:r>
              <a:rPr lang="en-IN" dirty="0"/>
              <a:t>YAGO minimal knowledge graph</a:t>
            </a:r>
          </a:p>
          <a:p>
            <a:pPr lvl="1"/>
            <a:r>
              <a:rPr lang="en-IN" dirty="0"/>
              <a:t>14977 vertices, 18845 edges and 1400 total attributes</a:t>
            </a:r>
          </a:p>
          <a:p>
            <a:pPr lvl="1"/>
            <a:r>
              <a:rPr lang="en-IN" dirty="0"/>
              <a:t>Local graph centred on &lt;India&gt; with 2 hops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BED0-11B4-4D10-8AA6-8D8F3D57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D72B-7A18-4235-88C4-4D4A1F8B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8706-2315-44BA-9616-5FE679C8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8705-6568-4877-B745-1057C080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Vertex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159E-FFDA-4C83-8137-619CBD36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D03-B2D7-4BD2-ACBD-663F32E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B247-C877-4A1D-82EE-4996744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CA1D63-DFD0-4581-A6F9-6DABC951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5" y="1577051"/>
            <a:ext cx="9000414" cy="4530725"/>
          </a:xfrm>
        </p:spPr>
      </p:pic>
    </p:spTree>
    <p:extLst>
      <p:ext uri="{BB962C8B-B14F-4D97-AF65-F5344CB8AC3E}">
        <p14:creationId xmlns:p14="http://schemas.microsoft.com/office/powerpoint/2010/main" val="11959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A41C-0093-4CF3-81F5-1EBBC55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Edge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7514-6E80-497F-A452-AA26B54C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6FFE-BB20-4FD5-8E61-F2AFC3E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234E-F5B8-4DBC-91E6-6331D7FC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A0F9E5-E38F-4193-8C2C-EA869D3A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0" y="1479395"/>
            <a:ext cx="9172545" cy="4530725"/>
          </a:xfrm>
        </p:spPr>
      </p:pic>
    </p:spTree>
    <p:extLst>
      <p:ext uri="{BB962C8B-B14F-4D97-AF65-F5344CB8AC3E}">
        <p14:creationId xmlns:p14="http://schemas.microsoft.com/office/powerpoint/2010/main" val="171210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44F0-2F42-420A-80A6-2D6AF882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Reachability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60139B-2D23-4BD6-B8B2-FE022A2E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1" y="1673798"/>
            <a:ext cx="9206665" cy="4530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1B94-C7ED-43C0-A38C-015DCA6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B096-6160-40A4-A19E-95336F12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1181-E2EC-446B-A2B2-F613738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78E6-1328-4378-841F-0FE82EE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A6D0-3AE0-40B3-8010-22EF4981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1101"/>
            <a:ext cx="10515600" cy="2067645"/>
          </a:xfrm>
        </p:spPr>
        <p:txBody>
          <a:bodyPr>
            <a:normAutofit/>
          </a:bodyPr>
          <a:lstStyle/>
          <a:p>
            <a:r>
              <a:rPr lang="en-IN" dirty="0"/>
              <a:t>Challenges</a:t>
            </a:r>
          </a:p>
          <a:p>
            <a:pPr lvl="1"/>
            <a:r>
              <a:rPr lang="en-IN" dirty="0"/>
              <a:t>Integrating </a:t>
            </a:r>
            <a:r>
              <a:rPr lang="en-IN" i="1" dirty="0" err="1">
                <a:solidFill>
                  <a:schemeClr val="tx1"/>
                </a:solidFill>
              </a:rPr>
              <a:t>GoDB</a:t>
            </a:r>
            <a:r>
              <a:rPr lang="en-IN" dirty="0"/>
              <a:t> with the project</a:t>
            </a:r>
          </a:p>
          <a:p>
            <a:pPr lvl="1"/>
            <a:r>
              <a:rPr lang="en-IN" dirty="0"/>
              <a:t>Setting up distributed environment for </a:t>
            </a:r>
            <a:r>
              <a:rPr lang="en-IN" i="1" dirty="0" err="1">
                <a:solidFill>
                  <a:schemeClr val="tx1"/>
                </a:solidFill>
              </a:rPr>
              <a:t>TinkerGraph</a:t>
            </a:r>
            <a:endParaRPr lang="en-IN" i="1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Difficulty in setting up large cluster for experiments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ETL for the dataset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A3DA-A74A-4F4F-822C-16CDAEE1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DA28-0487-4C98-B98E-182DCE0F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4319-A0D7-4511-83F9-776BD57D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DE4CC0-4E09-4C93-BDF9-47A9A51FD4E8}"/>
              </a:ext>
            </a:extLst>
          </p:cNvPr>
          <p:cNvSpPr txBox="1">
            <a:spLocks/>
          </p:cNvSpPr>
          <p:nvPr/>
        </p:nvSpPr>
        <p:spPr>
          <a:xfrm>
            <a:off x="838199" y="3767865"/>
            <a:ext cx="10515600" cy="20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Future Work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Evaluate caching and all queries in large setup</a:t>
            </a:r>
          </a:p>
          <a:p>
            <a:pPr lvl="1"/>
            <a:r>
              <a:rPr lang="en-IN" dirty="0"/>
              <a:t>Index the graph on the edge layer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Integrate with different datasets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Implement machine learning algorithms using this system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C974-7ED7-4A1D-91F7-FF964515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Original Proposal &amp; Accomplishments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BBB8-3899-45E0-AB77-62963682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3429" cy="4530726"/>
          </a:xfrm>
        </p:spPr>
        <p:txBody>
          <a:bodyPr/>
          <a:lstStyle/>
          <a:p>
            <a:r>
              <a:rPr lang="en-IN" dirty="0"/>
              <a:t>Midterm</a:t>
            </a:r>
          </a:p>
          <a:p>
            <a:pPr lvl="1"/>
            <a:r>
              <a:rPr lang="en-IN" dirty="0"/>
              <a:t>Graph Caching</a:t>
            </a:r>
          </a:p>
          <a:p>
            <a:pPr lvl="1"/>
            <a:r>
              <a:rPr lang="en-IN" dirty="0"/>
              <a:t>Query Partitioning</a:t>
            </a:r>
          </a:p>
          <a:p>
            <a:pPr lvl="1"/>
            <a:r>
              <a:rPr lang="en-IN" dirty="0"/>
              <a:t>Combining results</a:t>
            </a:r>
          </a:p>
          <a:p>
            <a:pPr lvl="1"/>
            <a:r>
              <a:rPr lang="en-IN" dirty="0"/>
              <a:t>Vertex, Edge search and Reachability</a:t>
            </a:r>
          </a:p>
          <a:p>
            <a:pPr lvl="1"/>
            <a:r>
              <a:rPr lang="en-IN" dirty="0"/>
              <a:t>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3C2D-914F-4112-B3EB-AD3FDCBE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5411-A5DB-4A74-A732-60466BB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0CCA-9057-4C33-AF88-199B1F83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533A6-2FD9-4CBF-9F78-7365348D763C}"/>
              </a:ext>
            </a:extLst>
          </p:cNvPr>
          <p:cNvSpPr txBox="1">
            <a:spLocks/>
          </p:cNvSpPr>
          <p:nvPr/>
        </p:nvSpPr>
        <p:spPr>
          <a:xfrm>
            <a:off x="6551629" y="1733722"/>
            <a:ext cx="5713429" cy="26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Final</a:t>
            </a:r>
          </a:p>
          <a:p>
            <a:pPr lvl="1"/>
            <a:r>
              <a:rPr lang="en-IN" dirty="0"/>
              <a:t>Caching of remote results</a:t>
            </a:r>
          </a:p>
          <a:p>
            <a:pPr lvl="1"/>
            <a:r>
              <a:rPr lang="en-IN" dirty="0"/>
              <a:t>Support for path queries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Indexing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Experiments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064E82-1538-41B8-8AE3-261EC4DBEB18}"/>
              </a:ext>
            </a:extLst>
          </p:cNvPr>
          <p:cNvSpPr txBox="1">
            <a:spLocks/>
          </p:cNvSpPr>
          <p:nvPr/>
        </p:nvSpPr>
        <p:spPr>
          <a:xfrm>
            <a:off x="3694914" y="4447087"/>
            <a:ext cx="5713429" cy="26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Stretch Goals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Subgraph isomorphism queries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Support for Graph updates</a:t>
            </a:r>
          </a:p>
        </p:txBody>
      </p:sp>
    </p:spTree>
    <p:extLst>
      <p:ext uri="{BB962C8B-B14F-4D97-AF65-F5344CB8AC3E}">
        <p14:creationId xmlns:p14="http://schemas.microsoft.com/office/powerpoint/2010/main" val="269311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489909" cy="4530726"/>
          </a:xfrm>
        </p:spPr>
        <p:txBody>
          <a:bodyPr/>
          <a:lstStyle/>
          <a:p>
            <a:r>
              <a:rPr lang="en-IN" dirty="0"/>
              <a:t>Knowledge Graphs are large</a:t>
            </a:r>
          </a:p>
          <a:p>
            <a:r>
              <a:rPr lang="en-IN" dirty="0"/>
              <a:t>Graph querying problems are hard</a:t>
            </a:r>
          </a:p>
          <a:p>
            <a:r>
              <a:rPr lang="en-IN" dirty="0"/>
              <a:t>IoT – Heterogenous Structure</a:t>
            </a:r>
          </a:p>
          <a:p>
            <a:pPr lvl="1"/>
            <a:r>
              <a:rPr lang="en-IN" dirty="0"/>
              <a:t>Different Compute, Storage &amp; Network Capacity</a:t>
            </a:r>
          </a:p>
          <a:p>
            <a:r>
              <a:rPr lang="en-IN" dirty="0"/>
              <a:t>Needs lightweight and low latency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3-May-19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8FA85-10A9-4D0B-A429-0E635AE7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64" y="1153432"/>
            <a:ext cx="4066294" cy="227556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D9F40D-E4F9-44B8-A572-373B817AB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44" y="3645424"/>
            <a:ext cx="3932563" cy="23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51B-83CD-4B51-AE2F-50512D8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AED-EB41-4557-B955-DE55477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754840"/>
            <a:ext cx="4421957" cy="4530726"/>
          </a:xfrm>
        </p:spPr>
        <p:txBody>
          <a:bodyPr/>
          <a:lstStyle/>
          <a:p>
            <a:r>
              <a:rPr lang="en-IN" dirty="0"/>
              <a:t>Graph Processing</a:t>
            </a:r>
          </a:p>
          <a:p>
            <a:pPr lvl="1"/>
            <a:r>
              <a:rPr lang="en-IN" dirty="0"/>
              <a:t>Pregel [2]</a:t>
            </a:r>
          </a:p>
          <a:p>
            <a:pPr lvl="1"/>
            <a:r>
              <a:rPr lang="en-IN" dirty="0" err="1"/>
              <a:t>Giraph</a:t>
            </a:r>
            <a:r>
              <a:rPr lang="en-IN" dirty="0"/>
              <a:t> [3]</a:t>
            </a:r>
          </a:p>
          <a:p>
            <a:pPr lvl="1"/>
            <a:r>
              <a:rPr lang="en-IN" dirty="0" err="1"/>
              <a:t>GraphX</a:t>
            </a:r>
            <a:r>
              <a:rPr lang="en-IN" dirty="0"/>
              <a:t> [4]</a:t>
            </a:r>
          </a:p>
          <a:p>
            <a:pPr lvl="1"/>
            <a:r>
              <a:rPr lang="en-IN" dirty="0"/>
              <a:t>Trinity [5]</a:t>
            </a:r>
          </a:p>
          <a:p>
            <a:pPr lvl="1"/>
            <a:r>
              <a:rPr lang="en-IN" dirty="0" err="1"/>
              <a:t>Quegel</a:t>
            </a:r>
            <a:r>
              <a:rPr lang="en-IN" dirty="0"/>
              <a:t> [13]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0F32-CF9A-4623-A828-637C779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6A15-CF9E-48DF-A7AD-657D0DD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B6D2-C3ED-4B6B-9C7A-769668A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69774-1C23-41E0-B8E4-B0804A25A78F}"/>
              </a:ext>
            </a:extLst>
          </p:cNvPr>
          <p:cNvSpPr txBox="1">
            <a:spLocks/>
          </p:cNvSpPr>
          <p:nvPr/>
        </p:nvSpPr>
        <p:spPr>
          <a:xfrm>
            <a:off x="4645451" y="2988297"/>
            <a:ext cx="3329626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C-Tree [7]</a:t>
            </a:r>
          </a:p>
          <a:p>
            <a:pPr lvl="1"/>
            <a:r>
              <a:rPr lang="en-IN" dirty="0"/>
              <a:t>Views [8]</a:t>
            </a:r>
          </a:p>
          <a:p>
            <a:pPr lvl="1"/>
            <a:r>
              <a:rPr lang="en-IN" dirty="0"/>
              <a:t>FERRARI [9]</a:t>
            </a:r>
          </a:p>
          <a:p>
            <a:pPr lvl="1"/>
            <a:r>
              <a:rPr lang="en-IN" dirty="0" err="1"/>
              <a:t>GraphS</a:t>
            </a:r>
            <a:r>
              <a:rPr lang="en-IN" dirty="0"/>
              <a:t> [10]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D968-A39F-4F1D-A82E-5B9231665EE7}"/>
              </a:ext>
            </a:extLst>
          </p:cNvPr>
          <p:cNvSpPr txBox="1">
            <a:spLocks/>
          </p:cNvSpPr>
          <p:nvPr/>
        </p:nvSpPr>
        <p:spPr>
          <a:xfrm>
            <a:off x="4645451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GC [6]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E509F-1C96-4B46-9BA5-CBE9698FF05A}"/>
              </a:ext>
            </a:extLst>
          </p:cNvPr>
          <p:cNvSpPr txBox="1">
            <a:spLocks/>
          </p:cNvSpPr>
          <p:nvPr/>
        </p:nvSpPr>
        <p:spPr>
          <a:xfrm>
            <a:off x="7955046" y="1805693"/>
            <a:ext cx="3245962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Databases</a:t>
            </a:r>
          </a:p>
          <a:p>
            <a:pPr lvl="1"/>
            <a:r>
              <a:rPr lang="en-IN" dirty="0" err="1"/>
              <a:t>GoDB</a:t>
            </a:r>
            <a:r>
              <a:rPr lang="en-IN" dirty="0"/>
              <a:t> [11]</a:t>
            </a:r>
          </a:p>
          <a:p>
            <a:pPr lvl="1"/>
            <a:r>
              <a:rPr lang="en-IN" dirty="0" err="1"/>
              <a:t>TinkerGraph</a:t>
            </a:r>
            <a:endParaRPr lang="en-IN" dirty="0"/>
          </a:p>
          <a:p>
            <a:pPr lvl="1"/>
            <a:r>
              <a:rPr lang="en-IN" dirty="0"/>
              <a:t>Neo4j</a:t>
            </a:r>
          </a:p>
          <a:p>
            <a:pPr lvl="1"/>
            <a:r>
              <a:rPr lang="en-IN" dirty="0" err="1"/>
              <a:t>Dgraph</a:t>
            </a:r>
            <a:endParaRPr lang="en-IN" dirty="0"/>
          </a:p>
          <a:p>
            <a:pPr lvl="1"/>
            <a:r>
              <a:rPr lang="en-IN" dirty="0"/>
              <a:t>Titan</a:t>
            </a:r>
          </a:p>
        </p:txBody>
      </p:sp>
    </p:spTree>
    <p:extLst>
      <p:ext uri="{BB962C8B-B14F-4D97-AF65-F5344CB8AC3E}">
        <p14:creationId xmlns:p14="http://schemas.microsoft.com/office/powerpoint/2010/main" val="24697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A7-682E-4E4B-89F1-3291E54A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883313"/>
          </a:xfrm>
        </p:spPr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DC17-7283-42E0-86EB-4B4BC68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DC3-7AA4-47DA-8E63-E724D0D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B72-DD64-45D8-8073-1A07DE7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A65D-E959-4BC5-AB3A-A553F7B5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8549"/>
            <a:ext cx="10515600" cy="4530726"/>
          </a:xfrm>
        </p:spPr>
        <p:txBody>
          <a:bodyPr/>
          <a:lstStyle/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Cache Knowledge graph in Edge layer</a:t>
            </a:r>
          </a:p>
          <a:p>
            <a:r>
              <a:rPr lang="en-IN" dirty="0"/>
              <a:t>Query Partitioning</a:t>
            </a:r>
          </a:p>
          <a:p>
            <a:pPr lvl="1"/>
            <a:r>
              <a:rPr lang="en-IN" dirty="0"/>
              <a:t>Partition input graph query into local and remote</a:t>
            </a:r>
          </a:p>
          <a:p>
            <a:r>
              <a:rPr lang="en-IN" dirty="0"/>
              <a:t>Result Generation</a:t>
            </a:r>
          </a:p>
          <a:p>
            <a:pPr lvl="1"/>
            <a:r>
              <a:rPr lang="en-IN" dirty="0"/>
              <a:t>Combine results from local and remote server into a correct result</a:t>
            </a:r>
          </a:p>
          <a:p>
            <a:r>
              <a:rPr lang="en-IN" dirty="0"/>
              <a:t>Different Query Types</a:t>
            </a:r>
          </a:p>
          <a:p>
            <a:pPr lvl="1"/>
            <a:r>
              <a:rPr lang="en-IN" dirty="0"/>
              <a:t>Vertex, Edge, Path search and reachability</a:t>
            </a:r>
          </a:p>
          <a:p>
            <a:r>
              <a:rPr lang="en-IN" dirty="0"/>
              <a:t>Result Caching</a:t>
            </a:r>
          </a:p>
          <a:p>
            <a:pPr lvl="1"/>
            <a:r>
              <a:rPr lang="en-IN" dirty="0"/>
              <a:t>Cache results from remote layer with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72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F030-24C1-4DC0-94C2-FDE357B5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9" y="401550"/>
            <a:ext cx="10515600" cy="1325563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DFB0-286E-4EDD-A74C-5C4B213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B666-FD78-4258-99EF-51547D3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5CB8-AD3B-4C0D-83AB-6F67D8A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ABC90BE-3149-4909-B168-C210FA378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40" y="2696903"/>
            <a:ext cx="3869522" cy="2187510"/>
          </a:xfrm>
          <a:prstGeom prst="rect">
            <a:avLst/>
          </a:prstGeom>
        </p:spPr>
      </p:pic>
      <p:pic>
        <p:nvPicPr>
          <p:cNvPr id="111" name="Picture 1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B8D7A-FD7A-49E5-B2E1-DEE36559F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2" y="1727113"/>
            <a:ext cx="7454137" cy="3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8ED-F551-451D-B0BF-8C47C65F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D431-47D4-4DF4-99E0-5CBBB0B9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3722"/>
            <a:ext cx="4674834" cy="4530726"/>
          </a:xfrm>
        </p:spPr>
        <p:txBody>
          <a:bodyPr/>
          <a:lstStyle/>
          <a:p>
            <a:r>
              <a:rPr lang="en-IN" dirty="0"/>
              <a:t>Associate an entity with the edge device E.g. &lt;India&gt;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FF0000"/>
                </a:solidFill>
              </a:rPr>
              <a:t>k-hop</a:t>
            </a:r>
            <a:r>
              <a:rPr lang="en-IN" dirty="0"/>
              <a:t> subgraph around the entity as local graph</a:t>
            </a:r>
          </a:p>
          <a:p>
            <a:r>
              <a:rPr lang="en-IN" dirty="0"/>
              <a:t>Parameter </a:t>
            </a:r>
            <a:r>
              <a:rPr lang="en-IN" dirty="0">
                <a:solidFill>
                  <a:srgbClr val="FF0000"/>
                </a:solidFill>
              </a:rPr>
              <a:t>k</a:t>
            </a:r>
            <a:r>
              <a:rPr lang="en-IN" dirty="0"/>
              <a:t> depends on storage and compute capacity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A497-8E14-4B40-BC8D-D5E7D17D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1DA8-B1A7-43AE-9CBD-676D5FFF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22E9-0AC0-4A95-A546-DCAC77A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F6A73-CA70-4F5D-BC5B-12D0A6F1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6" y="1641818"/>
            <a:ext cx="7034074" cy="39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5BF-3C7F-43FD-A86C-5E790420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5CB9-17EA-43EF-8EAC-E029290D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Reachability</a:t>
            </a:r>
          </a:p>
          <a:p>
            <a:pPr lvl="1"/>
            <a:r>
              <a:rPr lang="en-IN" dirty="0"/>
              <a:t>Type 1 - Entirely contained within edge (local graph)</a:t>
            </a:r>
          </a:p>
          <a:p>
            <a:pPr lvl="1"/>
            <a:r>
              <a:rPr lang="en-IN" dirty="0"/>
              <a:t>Type 2 - Crosses between edge and remote (local + remote graph)</a:t>
            </a:r>
          </a:p>
          <a:p>
            <a:pPr lvl="1"/>
            <a:r>
              <a:rPr lang="en-IN" dirty="0"/>
              <a:t>Type 3 - Entirely contained within remote (remote graph)</a:t>
            </a:r>
          </a:p>
          <a:p>
            <a:r>
              <a:rPr lang="en-IN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Local Query is fired to check for Type 1 existence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no result in previous step, remote queries are fired with source as Cut Vertices for Type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Local queries are fired with source unchanged and target as Cut Vertices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Remote query is also fired with original source for Type 3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5B61-D137-43C9-B439-140D3A72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E6AB-0AC6-4A8E-AD6B-8C972DB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B8F5-3B51-44A8-95FA-3E534D4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5BF-3C7F-43FD-A86C-5E790420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5CB9-17EA-43EF-8EAC-E029290D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30726"/>
          </a:xfrm>
        </p:spPr>
        <p:txBody>
          <a:bodyPr/>
          <a:lstStyle/>
          <a:p>
            <a:r>
              <a:rPr lang="en-IN" dirty="0"/>
              <a:t>Path Query</a:t>
            </a:r>
          </a:p>
          <a:p>
            <a:pPr lvl="1"/>
            <a:r>
              <a:rPr lang="en-IN" i="1" dirty="0">
                <a:solidFill>
                  <a:srgbClr val="FF0000"/>
                </a:solidFill>
              </a:rPr>
              <a:t>N</a:t>
            </a:r>
            <a:r>
              <a:rPr lang="en-IN" dirty="0"/>
              <a:t> vertex and </a:t>
            </a:r>
            <a:r>
              <a:rPr lang="en-IN" i="1" dirty="0">
                <a:solidFill>
                  <a:srgbClr val="FF0000"/>
                </a:solidFill>
              </a:rPr>
              <a:t>N-1</a:t>
            </a:r>
            <a:r>
              <a:rPr lang="en-IN" dirty="0"/>
              <a:t> edge predicates</a:t>
            </a:r>
          </a:p>
          <a:p>
            <a:pPr lvl="1"/>
            <a:r>
              <a:rPr lang="en-IN" i="1" dirty="0">
                <a:solidFill>
                  <a:srgbClr val="FF0000"/>
                </a:solidFill>
              </a:rPr>
              <a:t>Null</a:t>
            </a:r>
            <a:r>
              <a:rPr lang="en-IN" dirty="0"/>
              <a:t> in query is wildcard</a:t>
            </a:r>
          </a:p>
          <a:p>
            <a:pPr lvl="1"/>
            <a:r>
              <a:rPr lang="en-IN" dirty="0"/>
              <a:t>If path length &lt; </a:t>
            </a:r>
            <a:r>
              <a:rPr lang="en-IN" dirty="0">
                <a:solidFill>
                  <a:srgbClr val="FF0000"/>
                </a:solidFill>
              </a:rPr>
              <a:t>k</a:t>
            </a:r>
            <a:r>
              <a:rPr lang="en-IN" dirty="0"/>
              <a:t> (hops)</a:t>
            </a:r>
          </a:p>
          <a:p>
            <a:pPr lvl="2"/>
            <a:r>
              <a:rPr lang="en-IN" dirty="0"/>
              <a:t>Fire local and remote query</a:t>
            </a:r>
          </a:p>
          <a:p>
            <a:pPr lvl="1"/>
            <a:r>
              <a:rPr lang="en-IN" dirty="0"/>
              <a:t>Else</a:t>
            </a:r>
          </a:p>
          <a:p>
            <a:pPr lvl="2"/>
            <a:r>
              <a:rPr lang="en-IN" dirty="0"/>
              <a:t>Fire only remote query	</a:t>
            </a:r>
          </a:p>
          <a:p>
            <a:pPr lvl="1"/>
            <a:r>
              <a:rPr lang="en-IN" dirty="0"/>
              <a:t>Union paths from local and remote query for the result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5B61-D137-43C9-B439-140D3A72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E6AB-0AC6-4A8E-AD6B-8C972DB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B8F5-3B51-44A8-95FA-3E534D4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6336D-8F90-4C55-95F4-E8E4B597C17E}"/>
              </a:ext>
            </a:extLst>
          </p:cNvPr>
          <p:cNvSpPr txBox="1"/>
          <p:nvPr/>
        </p:nvSpPr>
        <p:spPr>
          <a:xfrm>
            <a:off x="6469343" y="2821174"/>
            <a:ext cx="57226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 Path Query Example</a:t>
            </a:r>
          </a:p>
          <a:p>
            <a:r>
              <a:rPr lang="en-IN" dirty="0"/>
              <a:t>"type": "</a:t>
            </a:r>
            <a:r>
              <a:rPr lang="en-IN" dirty="0" err="1"/>
              <a:t>path_search</a:t>
            </a:r>
            <a:r>
              <a:rPr lang="en-IN" dirty="0"/>
              <a:t>",</a:t>
            </a:r>
          </a:p>
          <a:p>
            <a:r>
              <a:rPr lang="en-IN" dirty="0"/>
              <a:t>"filter": {</a:t>
            </a:r>
          </a:p>
          <a:p>
            <a:r>
              <a:rPr lang="en-IN" dirty="0"/>
              <a:t>"vertices": ["</a:t>
            </a:r>
            <a:r>
              <a:rPr lang="en-IN" dirty="0" err="1"/>
              <a:t>Mahatma_Gandhi</a:t>
            </a:r>
            <a:r>
              <a:rPr lang="en-IN" dirty="0"/>
              <a:t>", null, "</a:t>
            </a:r>
            <a:r>
              <a:rPr lang="en-IN" dirty="0" err="1"/>
              <a:t>Subhash_Agarwal</a:t>
            </a:r>
            <a:r>
              <a:rPr lang="en-IN" dirty="0"/>
              <a:t>"],</a:t>
            </a:r>
          </a:p>
          <a:p>
            <a:r>
              <a:rPr lang="en-IN" dirty="0"/>
              <a:t>"edges": ["</a:t>
            </a:r>
            <a:r>
              <a:rPr lang="en-IN" dirty="0" err="1"/>
              <a:t>isCitizenOf</a:t>
            </a:r>
            <a:r>
              <a:rPr lang="en-IN" dirty="0"/>
              <a:t>", null]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5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7829-9814-4E27-A194-EB5C9077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3D8E-EEF0-40FC-AB63-5884B0B2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Edge device caches query results from remote server</a:t>
            </a:r>
          </a:p>
          <a:p>
            <a:r>
              <a:rPr lang="en-IN" dirty="0"/>
              <a:t>Cache size in terms of bytes is parameterized</a:t>
            </a:r>
          </a:p>
          <a:p>
            <a:r>
              <a:rPr lang="en-IN" dirty="0"/>
              <a:t>Whenever a remote query is fired, cache is checked for hit</a:t>
            </a:r>
          </a:p>
          <a:p>
            <a:r>
              <a:rPr lang="en-IN" dirty="0"/>
              <a:t>New query is inserted with key as query and value as result</a:t>
            </a:r>
          </a:p>
          <a:p>
            <a:r>
              <a:rPr lang="en-IN" dirty="0"/>
              <a:t>FIFO Replacement policy</a:t>
            </a:r>
          </a:p>
          <a:p>
            <a:r>
              <a:rPr lang="en-IN" dirty="0"/>
              <a:t>Local queries are not cached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55B4-9FC1-4B9D-9DE5-F49C5088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B543-27A7-42E2-B90E-EECEF665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F26B-488F-4A4E-8FE9-3C146CF9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811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Distributed Knowledge Graph Querying on Edge and Cloud </vt:lpstr>
      <vt:lpstr>Motivation</vt:lpstr>
      <vt:lpstr>Related Work</vt:lpstr>
      <vt:lpstr>Key Contributions</vt:lpstr>
      <vt:lpstr>System Architecture</vt:lpstr>
      <vt:lpstr>Graph Caching</vt:lpstr>
      <vt:lpstr>Query Processing</vt:lpstr>
      <vt:lpstr>Query Processing</vt:lpstr>
      <vt:lpstr>Result Caching</vt:lpstr>
      <vt:lpstr>Implementation</vt:lpstr>
      <vt:lpstr>Experiments</vt:lpstr>
      <vt:lpstr>Experiments – Vertex Search</vt:lpstr>
      <vt:lpstr>Experiments – Edge Search</vt:lpstr>
      <vt:lpstr>Experiments – Reachability</vt:lpstr>
      <vt:lpstr>Challenges &amp; Future Work</vt:lpstr>
      <vt:lpstr>Original Proposal &amp;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125</cp:revision>
  <dcterms:created xsi:type="dcterms:W3CDTF">2018-12-07T10:26:49Z</dcterms:created>
  <dcterms:modified xsi:type="dcterms:W3CDTF">2019-05-03T17:03:39Z</dcterms:modified>
</cp:coreProperties>
</file>