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59" r:id="rId4"/>
    <p:sldId id="265" r:id="rId5"/>
    <p:sldId id="266" r:id="rId6"/>
    <p:sldId id="269" r:id="rId7"/>
    <p:sldId id="274" r:id="rId8"/>
    <p:sldId id="279" r:id="rId9"/>
    <p:sldId id="270" r:id="rId10"/>
    <p:sldId id="271" r:id="rId11"/>
    <p:sldId id="272" r:id="rId12"/>
    <p:sldId id="273" r:id="rId13"/>
    <p:sldId id="276" r:id="rId14"/>
    <p:sldId id="277" r:id="rId15"/>
    <p:sldId id="275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iram Ramesh" initials="SR" lastIdx="1" clrIdx="0">
    <p:extLst>
      <p:ext uri="{19B8F6BF-5375-455C-9EA6-DF929625EA0E}">
        <p15:presenceInfo xmlns:p15="http://schemas.microsoft.com/office/powerpoint/2012/main" userId="aaf78dd0023de2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shadri Kalkunte Ramachandra" userId="S::sheshadrik@iisc.ac.in::fa97b793-3048-4b33-ab9a-01c41d57b5fa" providerId="AD" clId="Web-{4C974E8E-0EDE-4AE4-8C6B-CF39F22C5632}"/>
    <pc:docChg chg="modSld">
      <pc:chgData name="Sheshadri Kalkunte Ramachandra" userId="S::sheshadrik@iisc.ac.in::fa97b793-3048-4b33-ab9a-01c41d57b5fa" providerId="AD" clId="Web-{4C974E8E-0EDE-4AE4-8C6B-CF39F22C5632}" dt="2018-12-07T12:38:40.153" v="21" actId="20577"/>
      <pc:docMkLst>
        <pc:docMk/>
      </pc:docMkLst>
      <pc:sldChg chg="modSp">
        <pc:chgData name="Sheshadri Kalkunte Ramachandra" userId="S::sheshadrik@iisc.ac.in::fa97b793-3048-4b33-ab9a-01c41d57b5fa" providerId="AD" clId="Web-{4C974E8E-0EDE-4AE4-8C6B-CF39F22C5632}" dt="2018-12-07T12:38:40.153" v="20" actId="20577"/>
        <pc:sldMkLst>
          <pc:docMk/>
          <pc:sldMk cId="2608676079" sldId="258"/>
        </pc:sldMkLst>
        <pc:spChg chg="mod">
          <ac:chgData name="Sheshadri Kalkunte Ramachandra" userId="S::sheshadrik@iisc.ac.in::fa97b793-3048-4b33-ab9a-01c41d57b5fa" providerId="AD" clId="Web-{4C974E8E-0EDE-4AE4-8C6B-CF39F22C5632}" dt="2018-12-07T12:38:40.153" v="20" actId="20577"/>
          <ac:spMkLst>
            <pc:docMk/>
            <pc:sldMk cId="2608676079" sldId="258"/>
            <ac:spMk id="3" creationId="{3D42F25C-F7C5-4016-88B7-FEC0AF31C8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25274-37D4-4A72-9B29-6574698FC8CA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F29A0-8788-45C0-A8F6-028E3BFFD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94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deed.en_US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creativecommons.org/licenses/by/4.0/deed.en_US" TargetMode="External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278492" y="1121801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-68715" y="1121801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973605" y="1121801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2381021" y="884837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2019441" y="884837"/>
            <a:ext cx="360000" cy="27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659540" y="884837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322217" y="884837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973605" y="884837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278492" y="884837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-68715" y="884837"/>
            <a:ext cx="360000" cy="27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3094125" y="621750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2737573" y="621750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2381021" y="621750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2019441" y="621750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1698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71373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 b="1" spc="300">
                <a:solidFill>
                  <a:schemeClr val="accent2"/>
                </a:solidFill>
                <a:latin typeface="Economica" panose="02000506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929436" y="18008"/>
            <a:ext cx="3076568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Indian Institute of Science</a:t>
            </a:r>
          </a:p>
          <a:p>
            <a:pPr>
              <a:lnSpc>
                <a:spcPts val="1400"/>
              </a:lnSpc>
              <a:spcAft>
                <a:spcPts val="300"/>
              </a:spcAft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Bangalore, India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200"/>
              </a:lnSpc>
              <a:spcAft>
                <a:spcPts val="200"/>
              </a:spcAft>
            </a:pPr>
            <a:r>
              <a:rPr lang="hi-IN" sz="1000" b="1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भारतीय विज्ञान संस्थान</a:t>
            </a:r>
            <a:endParaRPr lang="en-US" sz="11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200"/>
              </a:lnSpc>
            </a:pPr>
            <a:r>
              <a:rPr lang="hi-IN" sz="1000" dirty="0" err="1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बंगलौर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,</a:t>
            </a:r>
            <a:r>
              <a:rPr lang="hi-IN" sz="10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 भारत</a:t>
            </a:r>
            <a:endParaRPr lang="en-US" sz="11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21" name="Picture 20" descr="http://www.iisc.ernet.in/fa/images/IIsc_logo.jpg"/>
          <p:cNvPicPr/>
          <p:nvPr/>
        </p:nvPicPr>
        <p:blipFill>
          <a:blip r:embed="rId2" cstate="print">
            <a:duotone>
              <a:srgbClr val="9C6A6A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" y="79782"/>
            <a:ext cx="912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http://www.iisc.ernet.in/fa/images/IIsc_logo.jpg"/>
          <p:cNvPicPr/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" y="58266"/>
            <a:ext cx="912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 userDrawn="1"/>
        </p:nvSpPr>
        <p:spPr>
          <a:xfrm>
            <a:off x="4159623" y="0"/>
            <a:ext cx="8032375" cy="360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i="0" dirty="0">
                <a:solidFill>
                  <a:schemeClr val="bg1"/>
                </a:solidFill>
                <a:effectLst/>
                <a:latin typeface="Economica" panose="02000506040000020004" pitchFamily="2" charset="0"/>
                <a:ea typeface="Calibri" panose="020F0502020204030204" pitchFamily="34" charset="0"/>
                <a:cs typeface="Mangal" panose="02040503050203030202" pitchFamily="18" charset="0"/>
              </a:rPr>
              <a:t>Department of Computational</a:t>
            </a:r>
            <a:r>
              <a:rPr lang="en-US" sz="2100" b="1" i="0" baseline="0" dirty="0">
                <a:solidFill>
                  <a:schemeClr val="bg1"/>
                </a:solidFill>
                <a:effectLst/>
                <a:latin typeface="Economica" panose="02000506040000020004" pitchFamily="2" charset="0"/>
                <a:ea typeface="Calibri" panose="020F0502020204030204" pitchFamily="34" charset="0"/>
                <a:cs typeface="Mangal" panose="02040503050203030202" pitchFamily="18" charset="0"/>
              </a:rPr>
              <a:t> and Data Sciences</a:t>
            </a:r>
            <a:endParaRPr lang="en-US" sz="2100" b="1" i="0" dirty="0">
              <a:solidFill>
                <a:schemeClr val="bg1"/>
              </a:solidFill>
              <a:effectLst/>
              <a:latin typeface="Economica" panose="02000506040000020004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803781" y="354958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450313" y="354958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3094125" y="354958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2737573" y="354958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625699" y="1121801"/>
            <a:ext cx="360000" cy="27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625699" y="884837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8" name="Rectangle 1"/>
          <p:cNvSpPr>
            <a:spLocks noChangeArrowheads="1"/>
          </p:cNvSpPr>
          <p:nvPr userDrawn="1"/>
        </p:nvSpPr>
        <p:spPr bwMode="auto">
          <a:xfrm>
            <a:off x="1222636" y="6224523"/>
            <a:ext cx="101762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©Department of Computational and Data Science, IISc, 2016</a:t>
            </a:r>
            <a:b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</a:br>
            <a:r>
              <a:rPr lang="en-IN" sz="1200" i="1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This work is licensed under a </a:t>
            </a:r>
            <a:r>
              <a:rPr lang="en-IN" sz="1200" i="1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hlinkClick r:id="rId3"/>
              </a:rPr>
              <a:t>Creative Commons Attribution 4.0 International License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Copyright for external content used with attribution is retained by their original authors</a:t>
            </a:r>
            <a:endParaRPr kumimoji="0" lang="en-US" sz="1200" b="0" i="1" u="none" strike="noStrike" cap="none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latin typeface="+mn-lt"/>
            </a:endParaRPr>
          </a:p>
        </p:txBody>
      </p:sp>
      <p:pic>
        <p:nvPicPr>
          <p:cNvPr id="41" name="Picture 2" descr="Creative Commons License"/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5" y="6400052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>
            <a:grpSpLocks noChangeAspect="1"/>
          </p:cNvGrpSpPr>
          <p:nvPr userDrawn="1"/>
        </p:nvGrpSpPr>
        <p:grpSpPr>
          <a:xfrm>
            <a:off x="9672165" y="5901000"/>
            <a:ext cx="2392345" cy="915514"/>
            <a:chOff x="3802302" y="177382"/>
            <a:chExt cx="3050323" cy="1556416"/>
          </a:xfrm>
        </p:grpSpPr>
        <p:sp>
          <p:nvSpPr>
            <p:cNvPr id="45" name="object 19"/>
            <p:cNvSpPr/>
            <p:nvPr/>
          </p:nvSpPr>
          <p:spPr>
            <a:xfrm>
              <a:off x="3930990" y="1669208"/>
              <a:ext cx="2921635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rgbClr val="005D9E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grpSp>
          <p:nvGrpSpPr>
            <p:cNvPr id="46" name="Group 45"/>
            <p:cNvGrpSpPr>
              <a:grpSpLocks noChangeAspect="1"/>
            </p:cNvGrpSpPr>
            <p:nvPr/>
          </p:nvGrpSpPr>
          <p:grpSpPr>
            <a:xfrm>
              <a:off x="3927903" y="264369"/>
              <a:ext cx="1003096" cy="1080000"/>
              <a:chOff x="598488" y="432211"/>
              <a:chExt cx="2120668" cy="2283253"/>
            </a:xfrm>
          </p:grpSpPr>
          <p:sp>
            <p:nvSpPr>
              <p:cNvPr id="50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5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6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2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3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4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5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6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7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4933088" y="177382"/>
              <a:ext cx="1754063" cy="1308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0" i="0" u="none" strike="noStrike" baseline="0" dirty="0">
                  <a:solidFill>
                    <a:srgbClr val="005E9F"/>
                  </a:solidFill>
                  <a:latin typeface="Cousine" panose="02070409020205020404" pitchFamily="49" charset="0"/>
                </a:rPr>
                <a:t>CDS</a:t>
              </a:r>
              <a:endParaRPr lang="en-US" sz="1000" dirty="0"/>
            </a:p>
          </p:txBody>
        </p:sp>
        <p:sp>
          <p:nvSpPr>
            <p:cNvPr id="48" name="object 19"/>
            <p:cNvSpPr/>
            <p:nvPr/>
          </p:nvSpPr>
          <p:spPr>
            <a:xfrm>
              <a:off x="3924561" y="1396776"/>
              <a:ext cx="2921635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rgbClr val="005D9E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02302" y="1341373"/>
              <a:ext cx="2394615" cy="392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De</a:t>
              </a:r>
              <a:r>
                <a:rPr lang="en-IN" sz="900" spc="-15" dirty="0">
                  <a:solidFill>
                    <a:srgbClr val="005D9E"/>
                  </a:solidFill>
                  <a:latin typeface="Economica"/>
                  <a:cs typeface="Economica"/>
                </a:rPr>
                <a:t>p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a</a:t>
              </a:r>
              <a:r>
                <a:rPr lang="en-IN" sz="900" spc="10" dirty="0">
                  <a:solidFill>
                    <a:srgbClr val="005D9E"/>
                  </a:solidFill>
                  <a:latin typeface="Economica"/>
                  <a:cs typeface="Economica"/>
                </a:rPr>
                <a:t>r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tment of Computa</a:t>
              </a:r>
              <a:r>
                <a:rPr lang="en-IN" sz="900" spc="-10" dirty="0">
                  <a:solidFill>
                    <a:srgbClr val="005D9E"/>
                  </a:solidFill>
                  <a:latin typeface="Economica"/>
                  <a:cs typeface="Economica"/>
                </a:rPr>
                <a:t>t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ional and Data S</a:t>
              </a:r>
              <a:r>
                <a:rPr lang="en-IN" sz="900" spc="-30" dirty="0">
                  <a:solidFill>
                    <a:srgbClr val="005D9E"/>
                  </a:solidFill>
                  <a:latin typeface="Economica"/>
                  <a:cs typeface="Economica"/>
                </a:rPr>
                <a:t>c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iences</a:t>
              </a:r>
              <a:endParaRPr lang="en-IN" sz="900" dirty="0">
                <a:latin typeface="Economica"/>
                <a:cs typeface="Econom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03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" y="-3516"/>
            <a:ext cx="12192001" cy="360000"/>
            <a:chOff x="-1" y="-3516"/>
            <a:chExt cx="9144001" cy="360000"/>
          </a:xfrm>
        </p:grpSpPr>
        <p:sp>
          <p:nvSpPr>
            <p:cNvPr id="27" name="Rectangle 26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29" name="Picture 28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Rectangle 29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21" name="Group 20"/>
            <p:cNvGrpSpPr>
              <a:grpSpLocks noChangeAspect="1"/>
            </p:cNvGrpSpPr>
            <p:nvPr userDrawn="1"/>
          </p:nvGrpSpPr>
          <p:grpSpPr>
            <a:xfrm>
              <a:off x="380015" y="-3516"/>
              <a:ext cx="334365" cy="360000"/>
              <a:chOff x="598488" y="432211"/>
              <a:chExt cx="2120668" cy="2283253"/>
            </a:xfrm>
          </p:grpSpPr>
          <p:sp>
            <p:nvSpPr>
              <p:cNvPr id="22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3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4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5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6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8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9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0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1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2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3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4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5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750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904D-AEBE-49C7-950D-3C17536E0839}" type="datetime5">
              <a:rPr lang="en-US" smtClean="0"/>
              <a:t>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-1" y="-5899"/>
            <a:ext cx="12192001" cy="362383"/>
            <a:chOff x="-1" y="-5899"/>
            <a:chExt cx="9144001" cy="362383"/>
          </a:xfrm>
        </p:grpSpPr>
        <p:sp>
          <p:nvSpPr>
            <p:cNvPr id="30" name="Rectangle 29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32" name="Picture 31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Rectangle 32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pic>
          <p:nvPicPr>
            <p:cNvPr id="43" name="Picture 42"/>
            <p:cNvPicPr>
              <a:picLocks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8785" y="-5899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581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B85D-438A-4D76-BCB7-AE9121A73C56}" type="datetime5">
              <a:rPr lang="en-US" smtClean="0"/>
              <a:t>3-May-19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1" y="-3516"/>
            <a:ext cx="12192001" cy="360000"/>
            <a:chOff x="-1" y="-3516"/>
            <a:chExt cx="9144001" cy="360000"/>
          </a:xfrm>
        </p:grpSpPr>
        <p:sp>
          <p:nvSpPr>
            <p:cNvPr id="20" name="Rectangle 19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22" name="Picture 21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Rectangle 22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44" name="Group 43"/>
            <p:cNvGrpSpPr>
              <a:grpSpLocks noChangeAspect="1"/>
            </p:cNvGrpSpPr>
            <p:nvPr userDrawn="1"/>
          </p:nvGrpSpPr>
          <p:grpSpPr>
            <a:xfrm>
              <a:off x="380015" y="-3516"/>
              <a:ext cx="334365" cy="360000"/>
              <a:chOff x="598488" y="432211"/>
              <a:chExt cx="2120668" cy="2283253"/>
            </a:xfrm>
          </p:grpSpPr>
          <p:sp>
            <p:nvSpPr>
              <p:cNvPr id="45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5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6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2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448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Rectangle 1"/>
          <p:cNvSpPr>
            <a:spLocks noChangeArrowheads="1"/>
          </p:cNvSpPr>
          <p:nvPr userDrawn="1"/>
        </p:nvSpPr>
        <p:spPr bwMode="auto">
          <a:xfrm>
            <a:off x="1222636" y="6224523"/>
            <a:ext cx="101762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©Department of Computational and Data Science, IISc, 2016</a:t>
            </a:r>
            <a:b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</a:br>
            <a:r>
              <a:rPr lang="en-IN" sz="1200" i="1" dirty="0">
                <a:solidFill>
                  <a:schemeClr val="tx1">
                    <a:lumMod val="65000"/>
                  </a:schemeClr>
                </a:solidFill>
                <a:latin typeface="+mn-lt"/>
              </a:rPr>
              <a:t>This work is licensed under a </a:t>
            </a:r>
            <a:r>
              <a:rPr lang="en-IN" sz="1200" i="1" dirty="0">
                <a:solidFill>
                  <a:schemeClr val="tx1">
                    <a:lumMod val="65000"/>
                  </a:schemeClr>
                </a:solidFill>
                <a:latin typeface="+mn-lt"/>
                <a:hlinkClick r:id="rId2"/>
              </a:rPr>
              <a:t>Creative Commons Attribution 4.0 International License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Copyright for external content used with attribution is retained by their original authors</a:t>
            </a:r>
            <a:endParaRPr kumimoji="0" lang="en-US" sz="12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</a:schemeClr>
              </a:solidFill>
              <a:effectLst/>
              <a:latin typeface="+mn-lt"/>
            </a:endParaRPr>
          </a:p>
        </p:txBody>
      </p:sp>
      <p:pic>
        <p:nvPicPr>
          <p:cNvPr id="56" name="Picture 2" descr="Creative Commons License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5" y="6400052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-1" y="-5899"/>
            <a:ext cx="12192001" cy="362383"/>
            <a:chOff x="-1" y="-5899"/>
            <a:chExt cx="9144001" cy="362383"/>
          </a:xfrm>
        </p:grpSpPr>
        <p:sp>
          <p:nvSpPr>
            <p:cNvPr id="34" name="Rectangle 33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rgbClr val="5ECCF3"/>
                </a:gs>
                <a:gs pos="100000">
                  <a:srgbClr val="4E67C8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rgbClr val="5ECCF3">
                    <a:lumMod val="20000"/>
                    <a:lumOff val="80000"/>
                  </a:srgbClr>
                </a:gs>
                <a:gs pos="86000">
                  <a:srgbClr val="5ECCF3">
                    <a:lumMod val="60000"/>
                    <a:lumOff val="40000"/>
                  </a:srgbClr>
                </a:gs>
                <a:gs pos="54000">
                  <a:srgbClr val="5ECCF3">
                    <a:lumMod val="40000"/>
                    <a:lumOff val="60000"/>
                  </a:srgbClr>
                </a:gs>
                <a:gs pos="100000">
                  <a:srgbClr val="5ECCF3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pic>
          <p:nvPicPr>
            <p:cNvPr id="36" name="Picture 35" descr="http://www.iisc.ernet.in/fa/images/IIsc_logo.jpg"/>
            <p:cNvPicPr>
              <a:picLocks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E67C8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Rectangle 36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rgbClr val="A7EA52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rgbClr val="5ECCF3">
                <a:lumMod val="60000"/>
                <a:lumOff val="4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rgbClr val="B4DCFA">
                <a:lumMod val="9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rgbClr val="B4DCFA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4" name="Rectangle 43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rgbClr val="5DCEAF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pic>
          <p:nvPicPr>
            <p:cNvPr id="45" name="Picture 44"/>
            <p:cNvPicPr>
              <a:picLocks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368785" y="-5899"/>
              <a:ext cx="360000" cy="36000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 userDrawn="1"/>
        </p:nvGrpSpPr>
        <p:grpSpPr>
          <a:xfrm>
            <a:off x="9672164" y="5901000"/>
            <a:ext cx="2392344" cy="915514"/>
            <a:chOff x="7254124" y="5901000"/>
            <a:chExt cx="1794258" cy="915514"/>
          </a:xfrm>
        </p:grpSpPr>
        <p:sp>
          <p:nvSpPr>
            <p:cNvPr id="24" name="object 19"/>
            <p:cNvSpPr/>
            <p:nvPr/>
          </p:nvSpPr>
          <p:spPr>
            <a:xfrm>
              <a:off x="7329821" y="6778521"/>
              <a:ext cx="1718561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7328005" y="5952167"/>
              <a:ext cx="590040" cy="635277"/>
              <a:chOff x="598488" y="432211"/>
              <a:chExt cx="2120668" cy="2283253"/>
            </a:xfrm>
          </p:grpSpPr>
          <p:sp>
            <p:nvSpPr>
              <p:cNvPr id="29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0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1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2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7919274" y="5901000"/>
              <a:ext cx="103177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0" i="0" u="none" strike="noStrike" baseline="0" dirty="0">
                  <a:ln>
                    <a:solidFill>
                      <a:schemeClr val="tx1"/>
                    </a:solidFill>
                  </a:ln>
                  <a:solidFill>
                    <a:srgbClr val="005E9F"/>
                  </a:solidFill>
                  <a:effectLst/>
                  <a:latin typeface="Cousine" panose="02070409020205020404" pitchFamily="49" charset="0"/>
                </a:rPr>
                <a:t>CDS</a:t>
              </a:r>
              <a:endParaRPr lang="en-US" sz="1000" dirty="0">
                <a:ln>
                  <a:solidFill>
                    <a:schemeClr val="tx1"/>
                  </a:solidFill>
                </a:ln>
                <a:effectLst/>
              </a:endParaRPr>
            </a:p>
          </p:txBody>
        </p:sp>
        <p:sp>
          <p:nvSpPr>
            <p:cNvPr id="27" name="object 19"/>
            <p:cNvSpPr/>
            <p:nvPr/>
          </p:nvSpPr>
          <p:spPr>
            <a:xfrm>
              <a:off x="7326039" y="6618271"/>
              <a:ext cx="1718561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54124" y="6585682"/>
              <a:ext cx="14085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De</a:t>
              </a:r>
              <a:r>
                <a:rPr lang="en-IN" sz="900" spc="-15" dirty="0">
                  <a:solidFill>
                    <a:schemeClr val="tx1"/>
                  </a:solidFill>
                  <a:latin typeface="Economica"/>
                  <a:cs typeface="Economica"/>
                </a:rPr>
                <a:t>p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a</a:t>
              </a:r>
              <a:r>
                <a:rPr lang="en-IN" sz="900" spc="10" dirty="0">
                  <a:solidFill>
                    <a:schemeClr val="tx1"/>
                  </a:solidFill>
                  <a:latin typeface="Economica"/>
                  <a:cs typeface="Economica"/>
                </a:rPr>
                <a:t>r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tment of Computa</a:t>
              </a:r>
              <a:r>
                <a:rPr lang="en-IN" sz="900" spc="-10" dirty="0">
                  <a:solidFill>
                    <a:schemeClr val="tx1"/>
                  </a:solidFill>
                  <a:latin typeface="Economica"/>
                  <a:cs typeface="Economica"/>
                </a:rPr>
                <a:t>t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ional and Data S</a:t>
              </a:r>
              <a:r>
                <a:rPr lang="en-IN" sz="900" spc="-30" dirty="0">
                  <a:solidFill>
                    <a:schemeClr val="tx1"/>
                  </a:solidFill>
                  <a:latin typeface="Economica"/>
                  <a:cs typeface="Economica"/>
                </a:rPr>
                <a:t>c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iences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8103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53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13744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DCF45396-6524-45DB-A24F-B95E51A83297}" type="datetime5">
              <a:rPr lang="en-US" smtClean="0"/>
              <a:t>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2"/>
            <a:ext cx="7450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48710" y="6356352"/>
            <a:ext cx="1205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9EFCAA85-8796-4B17-9CA3-4CB18724E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1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Arvo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‣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Courier New" panose="02070309020205020404" pitchFamily="49" charset="0"/>
        <a:buChar char="o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8863" y="1888858"/>
            <a:ext cx="9737949" cy="1963230"/>
          </a:xfrm>
        </p:spPr>
        <p:txBody>
          <a:bodyPr anchor="ctr">
            <a:normAutofit fontScale="90000"/>
          </a:bodyPr>
          <a:lstStyle/>
          <a:p>
            <a:br>
              <a:rPr lang="en-US" sz="48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Distributed Knowledge Graph Querying on</a:t>
            </a:r>
            <a:br>
              <a:rPr lang="en-US" sz="48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Edge and Cloud</a:t>
            </a:r>
            <a:br>
              <a:rPr lang="en-US" sz="4800" dirty="0">
                <a:solidFill>
                  <a:schemeClr val="accent2">
                    <a:lumMod val="50000"/>
                  </a:schemeClr>
                </a:solidFill>
              </a:rPr>
            </a:br>
            <a:endParaRPr 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9682" y="3736858"/>
            <a:ext cx="9144000" cy="265159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DS 256 – Project Final Presentation</a:t>
            </a:r>
          </a:p>
          <a:p>
            <a:r>
              <a:rPr lang="en-US" dirty="0"/>
              <a:t>Shriram 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B2C8F8-5B04-47A6-8DF1-B81734B3C328}"/>
              </a:ext>
            </a:extLst>
          </p:cNvPr>
          <p:cNvSpPr txBox="1"/>
          <p:nvPr/>
        </p:nvSpPr>
        <p:spPr>
          <a:xfrm>
            <a:off x="97654" y="6273225"/>
            <a:ext cx="662274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sz="1400" dirty="0"/>
          </a:p>
          <a:p>
            <a:r>
              <a:rPr lang="en-IN" sz="1400" dirty="0"/>
              <a:t>06-May-19</a:t>
            </a:r>
          </a:p>
        </p:txBody>
      </p:sp>
    </p:spTree>
    <p:extLst>
      <p:ext uri="{BB962C8B-B14F-4D97-AF65-F5344CB8AC3E}">
        <p14:creationId xmlns:p14="http://schemas.microsoft.com/office/powerpoint/2010/main" val="384662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48705-6568-4877-B745-1057C0802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Experiments – Vertex Search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6159E-FFDA-4C83-8137-619CBD36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3-May-19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29D03-B2D7-4BD2-ACBD-663F32EB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3B247-C877-4A1D-82EE-49967442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10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9CA1D63-DFD0-4581-A6F9-6DABC951F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85" y="1577051"/>
            <a:ext cx="9000414" cy="4530725"/>
          </a:xfrm>
        </p:spPr>
      </p:pic>
    </p:spTree>
    <p:extLst>
      <p:ext uri="{BB962C8B-B14F-4D97-AF65-F5344CB8AC3E}">
        <p14:creationId xmlns:p14="http://schemas.microsoft.com/office/powerpoint/2010/main" val="1195936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A41C-0093-4CF3-81F5-1EBBC55A4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Experiments – Edge Search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57514-6E80-497F-A452-AA26B54C9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3-May-19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86FFE-BB20-4FD5-8E61-F2AFC3E2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E234E-F5B8-4DBC-91E6-6331D7FC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11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AA0F9E5-E38F-4193-8C2C-EA869D3A6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30" y="1479395"/>
            <a:ext cx="9172545" cy="4530725"/>
          </a:xfrm>
        </p:spPr>
      </p:pic>
    </p:spTree>
    <p:extLst>
      <p:ext uri="{BB962C8B-B14F-4D97-AF65-F5344CB8AC3E}">
        <p14:creationId xmlns:p14="http://schemas.microsoft.com/office/powerpoint/2010/main" val="1712107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44F0-2F42-420A-80A6-2D6AF8828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Experiments – Path Search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760139B-2D23-4BD6-B8B2-FE022A2E4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71" y="1673798"/>
            <a:ext cx="9206665" cy="45307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E1B94-C7ED-43C0-A38C-015DCA63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3-May-19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3B096-6160-40A4-A19E-95336F12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A1181-E2EC-446B-A2B2-F6137386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6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78E6-1328-4378-841F-0FE82EE4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2A6D0-3AE0-40B3-8010-22EF4981B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AA3DA-A74A-4F4F-822C-16CDAEE1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3-May-19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CDA28-0487-4C98-B98E-182DCE0FF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94319-A0D7-4511-83F9-776BD57D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00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5F860-3E5F-4E45-A56C-2F1257D6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44C2-C769-496D-91CF-9173CCA4D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2FC6E-7753-4C12-BF4E-E7502832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3-May-19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D880F-4877-452C-BA23-35DB6393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AA5EC-5AD5-4790-9046-2FCFCE8F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60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C974-7ED7-4A1D-91F7-FF964515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Original Proposal &amp; 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6BBB8-3899-45E0-AB77-62963682A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73C2D-914F-4112-B3EB-AD3FDCBE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3-May-19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75411-A5DB-4A74-A732-60466BB7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E0CCA-9057-4C33-AF88-199B1F83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10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3915-B715-4194-843C-AB5CF5302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3934F-E45C-4300-B4D2-299A9B027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CAA50-1537-47EF-A2AC-A6C9B511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3-May-19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A0773-F8FE-4E86-A355-F41BFC7FE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20FC6-1E29-4BB8-91A0-63FB114B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1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7692-9094-4F64-9947-0F9181A6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75E75-723D-4D10-9B9D-212B64FBB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5489909" cy="4530726"/>
          </a:xfrm>
        </p:spPr>
        <p:txBody>
          <a:bodyPr/>
          <a:lstStyle/>
          <a:p>
            <a:r>
              <a:rPr lang="en-IN" dirty="0"/>
              <a:t>Knowledge Graphs are huge!</a:t>
            </a:r>
          </a:p>
          <a:p>
            <a:r>
              <a:rPr lang="en-IN" dirty="0"/>
              <a:t>Graph querying problems are hard</a:t>
            </a:r>
          </a:p>
          <a:p>
            <a:r>
              <a:rPr lang="en-IN" dirty="0"/>
              <a:t>IoT – Heterogenous Structure</a:t>
            </a:r>
          </a:p>
          <a:p>
            <a:pPr lvl="1"/>
            <a:r>
              <a:rPr lang="en-IN" dirty="0"/>
              <a:t>Different Compute, Storage &amp; Network Capacity</a:t>
            </a:r>
          </a:p>
          <a:p>
            <a:r>
              <a:rPr lang="en-IN" dirty="0"/>
              <a:t>Needs lightweight and low latency solution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1690-CF59-407B-A8FC-95A2AC81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9FA82F-D473-46A5-8BC7-A7942AEE8F3B}" type="datetime5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Economica" panose="02000506040000020004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3-May-19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Economica" panose="02000506040000020004" pitchFamily="2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B7AC5-A662-4196-B99B-797C1195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Economica" panose="02000506040000020004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FCF1A-B597-44C9-B05A-036A00B2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FCAA85-8796-4B17-9CA3-4CB18724EF60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Economica" panose="02000506040000020004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Economica" panose="02000506040000020004" pitchFamily="2" charset="0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B8FA85-10A9-4D0B-A429-0E635AE72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664" y="1153432"/>
            <a:ext cx="4066294" cy="2275568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0DD9F40D-E4F9-44B8-A572-373B817AB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944" y="3645424"/>
            <a:ext cx="3932563" cy="238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7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851B-83CD-4B51-AE2F-50512D8E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50AED-EB41-4557-B955-DE5547710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615" y="1754840"/>
            <a:ext cx="4421957" cy="4530726"/>
          </a:xfrm>
        </p:spPr>
        <p:txBody>
          <a:bodyPr/>
          <a:lstStyle/>
          <a:p>
            <a:r>
              <a:rPr lang="en-IN" dirty="0"/>
              <a:t>Graph Processing</a:t>
            </a:r>
          </a:p>
          <a:p>
            <a:pPr lvl="1"/>
            <a:r>
              <a:rPr lang="en-IN" dirty="0"/>
              <a:t>Pregel [2]</a:t>
            </a:r>
          </a:p>
          <a:p>
            <a:pPr lvl="1"/>
            <a:r>
              <a:rPr lang="en-IN" dirty="0" err="1"/>
              <a:t>Giraph</a:t>
            </a:r>
            <a:r>
              <a:rPr lang="en-IN" dirty="0"/>
              <a:t> [3]</a:t>
            </a:r>
          </a:p>
          <a:p>
            <a:pPr lvl="1"/>
            <a:r>
              <a:rPr lang="en-IN" dirty="0" err="1"/>
              <a:t>GraphX</a:t>
            </a:r>
            <a:r>
              <a:rPr lang="en-IN" dirty="0"/>
              <a:t> [4]</a:t>
            </a:r>
          </a:p>
          <a:p>
            <a:pPr lvl="1"/>
            <a:r>
              <a:rPr lang="en-IN" dirty="0"/>
              <a:t>Trinity [5]</a:t>
            </a:r>
          </a:p>
          <a:p>
            <a:pPr lvl="1"/>
            <a:r>
              <a:rPr lang="en-IN" dirty="0" err="1"/>
              <a:t>Quegel</a:t>
            </a:r>
            <a:r>
              <a:rPr lang="en-IN" dirty="0"/>
              <a:t> [13]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90F32-CF9A-4623-A828-637C7796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3-May-19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E6A15-CF9E-48DF-A7AD-657D0DD0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0B6D2-C3ED-4B6B-9C7A-769668A6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69774-1C23-41E0-B8E4-B0804A25A78F}"/>
              </a:ext>
            </a:extLst>
          </p:cNvPr>
          <p:cNvSpPr txBox="1">
            <a:spLocks/>
          </p:cNvSpPr>
          <p:nvPr/>
        </p:nvSpPr>
        <p:spPr>
          <a:xfrm>
            <a:off x="4645451" y="2988297"/>
            <a:ext cx="3329626" cy="3620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‣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Graph Indexing</a:t>
            </a:r>
          </a:p>
          <a:p>
            <a:pPr lvl="1"/>
            <a:r>
              <a:rPr lang="en-IN" dirty="0"/>
              <a:t>C-Tree [7]</a:t>
            </a:r>
          </a:p>
          <a:p>
            <a:pPr lvl="1"/>
            <a:r>
              <a:rPr lang="en-IN" dirty="0"/>
              <a:t>Views [8]</a:t>
            </a:r>
          </a:p>
          <a:p>
            <a:pPr lvl="1"/>
            <a:r>
              <a:rPr lang="en-IN" dirty="0"/>
              <a:t>FERRARI [9]</a:t>
            </a:r>
          </a:p>
          <a:p>
            <a:pPr lvl="1"/>
            <a:r>
              <a:rPr lang="en-IN" dirty="0" err="1"/>
              <a:t>GraphS</a:t>
            </a:r>
            <a:r>
              <a:rPr lang="en-IN" dirty="0"/>
              <a:t> [10]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E7D968-A39F-4F1D-A82E-5B9231665EE7}"/>
              </a:ext>
            </a:extLst>
          </p:cNvPr>
          <p:cNvSpPr txBox="1">
            <a:spLocks/>
          </p:cNvSpPr>
          <p:nvPr/>
        </p:nvSpPr>
        <p:spPr>
          <a:xfrm>
            <a:off x="4645451" y="1775958"/>
            <a:ext cx="4421957" cy="453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‣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Graph Caching</a:t>
            </a:r>
          </a:p>
          <a:p>
            <a:pPr lvl="1"/>
            <a:r>
              <a:rPr lang="en-IN" dirty="0"/>
              <a:t>GC [6]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64E509F-1C96-4B46-9BA5-CBE9698FF05A}"/>
              </a:ext>
            </a:extLst>
          </p:cNvPr>
          <p:cNvSpPr txBox="1">
            <a:spLocks/>
          </p:cNvSpPr>
          <p:nvPr/>
        </p:nvSpPr>
        <p:spPr>
          <a:xfrm>
            <a:off x="7955046" y="1805693"/>
            <a:ext cx="3245962" cy="3620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‣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Graph Databases</a:t>
            </a:r>
          </a:p>
          <a:p>
            <a:pPr lvl="1"/>
            <a:r>
              <a:rPr lang="en-IN" dirty="0" err="1"/>
              <a:t>GoDB</a:t>
            </a:r>
            <a:r>
              <a:rPr lang="en-IN" dirty="0"/>
              <a:t> [11]</a:t>
            </a:r>
          </a:p>
          <a:p>
            <a:pPr lvl="1"/>
            <a:r>
              <a:rPr lang="en-IN" dirty="0" err="1"/>
              <a:t>TinkerGraph</a:t>
            </a:r>
            <a:endParaRPr lang="en-IN" dirty="0"/>
          </a:p>
          <a:p>
            <a:pPr lvl="1"/>
            <a:r>
              <a:rPr lang="en-IN" dirty="0"/>
              <a:t>Neo4j</a:t>
            </a:r>
          </a:p>
          <a:p>
            <a:pPr lvl="1"/>
            <a:r>
              <a:rPr lang="en-IN" dirty="0" err="1"/>
              <a:t>Dgraph</a:t>
            </a:r>
            <a:endParaRPr lang="en-IN" dirty="0"/>
          </a:p>
          <a:p>
            <a:pPr lvl="1"/>
            <a:r>
              <a:rPr lang="en-IN" dirty="0"/>
              <a:t>Titan</a:t>
            </a:r>
          </a:p>
        </p:txBody>
      </p:sp>
    </p:spTree>
    <p:extLst>
      <p:ext uri="{BB962C8B-B14F-4D97-AF65-F5344CB8AC3E}">
        <p14:creationId xmlns:p14="http://schemas.microsoft.com/office/powerpoint/2010/main" val="246971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5A9A7-682E-4E4B-89F1-3291E54AA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883313"/>
          </a:xfrm>
        </p:spPr>
        <p:txBody>
          <a:bodyPr/>
          <a:lstStyle/>
          <a:p>
            <a:r>
              <a:rPr lang="en-IN" dirty="0"/>
              <a:t>Key Contributions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3DC17-7283-42E0-86EB-4B4BC684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3-May-19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7FDC3-7AA4-47DA-8E63-E724D0D0B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C6B72-DD64-45D8-8073-1A07DE73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20A65D-E959-4BC5-AB3A-A553F7B53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8549"/>
            <a:ext cx="10515600" cy="4530726"/>
          </a:xfrm>
        </p:spPr>
        <p:txBody>
          <a:bodyPr/>
          <a:lstStyle/>
          <a:p>
            <a:r>
              <a:rPr lang="en-IN" dirty="0"/>
              <a:t>Graph Cache</a:t>
            </a:r>
          </a:p>
          <a:p>
            <a:pPr lvl="1"/>
            <a:r>
              <a:rPr lang="en-IN" dirty="0"/>
              <a:t>Cache Knowledge graph in Edge layer</a:t>
            </a:r>
          </a:p>
          <a:p>
            <a:r>
              <a:rPr lang="en-IN" dirty="0"/>
              <a:t>Query Partitioning</a:t>
            </a:r>
          </a:p>
          <a:p>
            <a:pPr lvl="1"/>
            <a:r>
              <a:rPr lang="en-IN" dirty="0"/>
              <a:t>Partition input graph query into local and remote</a:t>
            </a:r>
          </a:p>
          <a:p>
            <a:r>
              <a:rPr lang="en-IN" dirty="0"/>
              <a:t>Result Generation</a:t>
            </a:r>
          </a:p>
          <a:p>
            <a:pPr lvl="1"/>
            <a:r>
              <a:rPr lang="en-IN" dirty="0"/>
              <a:t>Combine results from local and remote server into a correct result</a:t>
            </a:r>
          </a:p>
          <a:p>
            <a:r>
              <a:rPr lang="en-IN" dirty="0"/>
              <a:t>Different Query Types</a:t>
            </a:r>
          </a:p>
          <a:p>
            <a:pPr lvl="1"/>
            <a:r>
              <a:rPr lang="en-IN" dirty="0"/>
              <a:t>Vertex, Edge, Path search and reachability</a:t>
            </a:r>
          </a:p>
          <a:p>
            <a:r>
              <a:rPr lang="en-IN" dirty="0"/>
              <a:t>Result Caching</a:t>
            </a:r>
          </a:p>
          <a:p>
            <a:pPr lvl="1"/>
            <a:r>
              <a:rPr lang="en-IN" dirty="0"/>
              <a:t>Cache results from remote layer with cache management</a:t>
            </a:r>
          </a:p>
        </p:txBody>
      </p:sp>
    </p:spTree>
    <p:extLst>
      <p:ext uri="{BB962C8B-B14F-4D97-AF65-F5344CB8AC3E}">
        <p14:creationId xmlns:p14="http://schemas.microsoft.com/office/powerpoint/2010/main" val="295728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008ED-F551-451D-B0BF-8C47C65F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6D431-47D4-4DF4-99E0-5CBBB0B9B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33722"/>
            <a:ext cx="4674834" cy="4530726"/>
          </a:xfrm>
        </p:spPr>
        <p:txBody>
          <a:bodyPr/>
          <a:lstStyle/>
          <a:p>
            <a:r>
              <a:rPr lang="en-IN" dirty="0"/>
              <a:t>Associate an entity with the edge device E.g. &lt;India&gt;</a:t>
            </a:r>
          </a:p>
          <a:p>
            <a:r>
              <a:rPr lang="en-IN" dirty="0"/>
              <a:t>Store the </a:t>
            </a:r>
            <a:r>
              <a:rPr lang="en-IN" dirty="0">
                <a:solidFill>
                  <a:srgbClr val="FF0000"/>
                </a:solidFill>
              </a:rPr>
              <a:t>k-hop</a:t>
            </a:r>
            <a:r>
              <a:rPr lang="en-IN" dirty="0"/>
              <a:t> subgraph around the entity as local graph</a:t>
            </a:r>
          </a:p>
          <a:p>
            <a:r>
              <a:rPr lang="en-IN" dirty="0"/>
              <a:t>Parameter </a:t>
            </a:r>
            <a:r>
              <a:rPr lang="en-IN" dirty="0">
                <a:solidFill>
                  <a:srgbClr val="FF0000"/>
                </a:solidFill>
              </a:rPr>
              <a:t>k</a:t>
            </a:r>
            <a:r>
              <a:rPr lang="en-IN" dirty="0"/>
              <a:t> depends on storage and compute capacity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5A497-8E14-4B40-BC8D-D5E7D17D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3-May-19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E1DA8-B1A7-43AE-9CBD-676D5FFF8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322E9-0AC0-4A95-A546-DCAC77A7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CF6A73-CA70-4F5D-BC5B-12D0A6F1C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926" y="1641818"/>
            <a:ext cx="7034074" cy="393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0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45BF-3C7F-43FD-A86C-5E790420B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5CB9-17EA-43EF-8EAC-E029290DB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Reachability</a:t>
            </a:r>
          </a:p>
          <a:p>
            <a:pPr lvl="1"/>
            <a:r>
              <a:rPr lang="en-IN" dirty="0"/>
              <a:t>Type 1 - Entirely contained within edge (local graph)</a:t>
            </a:r>
          </a:p>
          <a:p>
            <a:pPr lvl="1"/>
            <a:r>
              <a:rPr lang="en-IN" dirty="0"/>
              <a:t>Type 2 - Crosses between edge and remote (local + remote graph)</a:t>
            </a:r>
          </a:p>
          <a:p>
            <a:pPr lvl="1"/>
            <a:r>
              <a:rPr lang="en-IN" dirty="0"/>
              <a:t>Type 3 - Entirely contained within remote (remote graph)</a:t>
            </a:r>
          </a:p>
          <a:p>
            <a:r>
              <a:rPr lang="en-IN" dirty="0"/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Local Query is fired to check for Type 1 existence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If no result in previous step, remote queries are fired with source as Cut Vertices for Type 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Local queries are fired with source unchanged and target as Cut Vertices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Remote query is also fired with original source for Type 3</a:t>
            </a:r>
          </a:p>
          <a:p>
            <a:pPr lvl="1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95B61-D137-43C9-B439-140D3A72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3-May-19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2E6AB-0AC6-4A8E-AD6B-8C972DB6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AB8F5-3B51-44A8-95FA-3E534D44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3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6E29-A079-40E9-BABA-83661069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Combining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E1201-5901-44F6-8517-F6166B6B9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Vertex and Edge Search</a:t>
            </a:r>
          </a:p>
          <a:p>
            <a:pPr lvl="1"/>
            <a:r>
              <a:rPr lang="en-IN" dirty="0"/>
              <a:t>Set union of local and remote result set</a:t>
            </a:r>
          </a:p>
          <a:p>
            <a:r>
              <a:rPr lang="en-IN" dirty="0"/>
              <a:t>Reachability</a:t>
            </a:r>
          </a:p>
          <a:p>
            <a:pPr lvl="1"/>
            <a:r>
              <a:rPr lang="en-IN" dirty="0"/>
              <a:t>For non-crossing paths – trivial</a:t>
            </a:r>
          </a:p>
          <a:p>
            <a:pPr lvl="1"/>
            <a:r>
              <a:rPr lang="en-IN" dirty="0"/>
              <a:t>For crossing paths</a:t>
            </a:r>
          </a:p>
          <a:p>
            <a:pPr lvl="2"/>
            <a:r>
              <a:rPr lang="en-IN" dirty="0"/>
              <a:t>Concatenate local path and remote path at the Cut vertex</a:t>
            </a:r>
          </a:p>
          <a:p>
            <a:pPr lvl="2"/>
            <a:r>
              <a:rPr lang="en-IN" dirty="0"/>
              <a:t>Take the path with minimum no. of edges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948F3-EBB8-4B82-94C4-B3819904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3-May-19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57FC5-7719-4BF8-BF59-60C451F4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F44B8-F499-4542-AB5E-1C8D4317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6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7829-9814-4E27-A194-EB5C9077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E3D8E-EEF0-40FC-AB63-5884B0B28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755B4-9FC1-4B9D-9DE5-F49C5088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3-May-19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0B543-27A7-42E2-B90E-EECEF665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6F26B-488F-4A4E-8FE9-3C146CF9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3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6DE1-EFD7-4852-AE18-4836009EF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99B34-4BD5-41E4-829B-4347D29D9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Remote Graph database</a:t>
            </a:r>
          </a:p>
          <a:p>
            <a:pPr lvl="1"/>
            <a:r>
              <a:rPr lang="en-IN" dirty="0"/>
              <a:t>1 node in-memory spawned </a:t>
            </a:r>
            <a:r>
              <a:rPr lang="en-IN" dirty="0" err="1"/>
              <a:t>TinkerGraph</a:t>
            </a:r>
            <a:r>
              <a:rPr lang="en-IN" dirty="0"/>
              <a:t> in Rigel Head Node</a:t>
            </a:r>
          </a:p>
          <a:p>
            <a:pPr lvl="1"/>
            <a:r>
              <a:rPr lang="en-IN" dirty="0"/>
              <a:t>32 core AMD Opteron with 128 GB RAM</a:t>
            </a:r>
          </a:p>
          <a:p>
            <a:pPr lvl="1"/>
            <a:r>
              <a:rPr lang="en-IN" dirty="0"/>
              <a:t>Centos 7</a:t>
            </a:r>
          </a:p>
          <a:p>
            <a:r>
              <a:rPr lang="en-IN" dirty="0"/>
              <a:t>Edge Layer</a:t>
            </a:r>
          </a:p>
          <a:p>
            <a:pPr lvl="1"/>
            <a:r>
              <a:rPr lang="en-IN" dirty="0"/>
              <a:t>4 core, 1GB RAM container</a:t>
            </a:r>
          </a:p>
          <a:p>
            <a:pPr lvl="1"/>
            <a:r>
              <a:rPr lang="en-IN" dirty="0"/>
              <a:t>Ubuntu 18.04 LTS</a:t>
            </a:r>
          </a:p>
          <a:p>
            <a:pPr lvl="1"/>
            <a:r>
              <a:rPr lang="en-IN" dirty="0"/>
              <a:t>Latency: 5ms &amp; Bandwidth: 100 </a:t>
            </a:r>
            <a:r>
              <a:rPr lang="en-IN" dirty="0" err="1"/>
              <a:t>MBps</a:t>
            </a:r>
            <a:endParaRPr lang="en-IN" dirty="0"/>
          </a:p>
          <a:p>
            <a:r>
              <a:rPr lang="en-IN" dirty="0"/>
              <a:t>Dataset</a:t>
            </a:r>
          </a:p>
          <a:p>
            <a:pPr lvl="1"/>
            <a:r>
              <a:rPr lang="en-IN" dirty="0"/>
              <a:t>YAGO minimal knowledge graph</a:t>
            </a:r>
          </a:p>
          <a:p>
            <a:pPr lvl="1"/>
            <a:r>
              <a:rPr lang="en-IN" dirty="0"/>
              <a:t>14977 vertices, 18845 edges and 1400 total attributes</a:t>
            </a:r>
          </a:p>
          <a:p>
            <a:pPr lvl="1"/>
            <a:r>
              <a:rPr lang="en-IN" dirty="0"/>
              <a:t>Local graph centred on &lt;India&gt; with 2 hops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DBED0-11B4-4D10-8AA6-8D8F3D57D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3-May-19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ED72B-7A18-4235-88C4-4D4A1F8B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88706-2315-44BA-9616-5FE679C8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20863"/>
      </p:ext>
    </p:extLst>
  </p:cSld>
  <p:clrMapOvr>
    <a:masterClrMapping/>
  </p:clrMapOvr>
</p:sld>
</file>

<file path=ppt/theme/theme1.xml><?xml version="1.0" encoding="utf-8"?>
<a:theme xmlns:a="http://schemas.openxmlformats.org/drawingml/2006/main" name="IISc-SERC-v2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DS">
      <a:majorFont>
        <a:latin typeface="Arv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dterm" id="{8A2EC9EB-34C4-4296-878B-86D8F5641CAB}" vid="{0C3B6892-D6A9-41D3-9D4C-D1678F7AB2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Microsoft Office PowerPoint</Application>
  <PresentationFormat>Widescreen</PresentationFormat>
  <Paragraphs>116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Arvo</vt:lpstr>
      <vt:lpstr>Calibri</vt:lpstr>
      <vt:lpstr>Courier New</vt:lpstr>
      <vt:lpstr>Cousine</vt:lpstr>
      <vt:lpstr>Economica</vt:lpstr>
      <vt:lpstr>Wingdings</vt:lpstr>
      <vt:lpstr>IISc-SERC-v2</vt:lpstr>
      <vt:lpstr> Distributed Knowledge Graph Querying on Edge and Cloud </vt:lpstr>
      <vt:lpstr>Motivation</vt:lpstr>
      <vt:lpstr>Related Work</vt:lpstr>
      <vt:lpstr>Key Contributions</vt:lpstr>
      <vt:lpstr>Graph Caching</vt:lpstr>
      <vt:lpstr>Query Partitioning</vt:lpstr>
      <vt:lpstr>Result Combining</vt:lpstr>
      <vt:lpstr>Result Caching</vt:lpstr>
      <vt:lpstr>Experiments</vt:lpstr>
      <vt:lpstr>Experiments – Vertex Search</vt:lpstr>
      <vt:lpstr>Experiments – Edge Search</vt:lpstr>
      <vt:lpstr>Experiments – Path Search</vt:lpstr>
      <vt:lpstr>Challenges</vt:lpstr>
      <vt:lpstr>Future Work</vt:lpstr>
      <vt:lpstr>Original Proposal &amp; Accomplishments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shriramr@IISc.ac.in</dc:creator>
  <cp:lastModifiedBy>Shriram Ramesh</cp:lastModifiedBy>
  <cp:revision>118</cp:revision>
  <dcterms:created xsi:type="dcterms:W3CDTF">2018-12-07T10:26:49Z</dcterms:created>
  <dcterms:modified xsi:type="dcterms:W3CDTF">2019-05-03T11:52:26Z</dcterms:modified>
</cp:coreProperties>
</file>