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60" r:id="rId4"/>
    <p:sldId id="262" r:id="rId5"/>
    <p:sldId id="263" r:id="rId6"/>
    <p:sldId id="267" r:id="rId7"/>
    <p:sldId id="259" r:id="rId8"/>
    <p:sldId id="264" r:id="rId9"/>
    <p:sldId id="261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ordnet.princeton.edu/" TargetMode="External"/><Relationship Id="rId3" Type="http://schemas.openxmlformats.org/officeDocument/2006/relationships/hyperlink" Target="http://postgrest.org/en/v5.2/index.html" TargetMode="External"/><Relationship Id="rId7" Type="http://schemas.openxmlformats.org/officeDocument/2006/relationships/hyperlink" Target="https://bl.ocks.org/heybignick/3faf257bbbbc7743bb72310d03b86ee8" TargetMode="External"/><Relationship Id="rId2" Type="http://schemas.openxmlformats.org/officeDocument/2006/relationships/hyperlink" Target="https://ieeexplore.ieee.org/stamp/stamp.jsp?arnumber=73580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9.6/pgtrgm.html" TargetMode="External"/><Relationship Id="rId5" Type="http://schemas.openxmlformats.org/officeDocument/2006/relationships/hyperlink" Target="https://www.mpi-inf.mpg.de/departments/databases-and-information-systems/research/yago-naga/yago/" TargetMode="External"/><Relationship Id="rId4" Type="http://schemas.openxmlformats.org/officeDocument/2006/relationships/hyperlink" Target="https://github.com/d3/d3-force#many-bod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392" y="1773628"/>
            <a:ext cx="10727215" cy="196323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294 – Project Presentation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Analytics &amp; Visualization of Knowledge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04-Apr-19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9283-7127-4DB3-8E1B-7F1BF3BC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8FEF-3DD0-4EF1-8004-6970839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1CEC-0EDD-4422-8DB6-B7DFD63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D486-F6CA-49CE-A0A1-CDBB138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8F3E1-3A0D-4744-90A4-9AC381B7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77" y="1780570"/>
            <a:ext cx="3954937" cy="3287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9DAEE-A8C4-408D-B53A-A7349558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6" y="1614430"/>
            <a:ext cx="609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7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86DF-D09F-4283-92F2-3F1BBBEC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5148-B538-49BA-931C-BD0B7745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 tool provides easy to navigate functionality for large knowledge graphs</a:t>
            </a:r>
          </a:p>
          <a:p>
            <a:r>
              <a:rPr lang="en-IN" dirty="0"/>
              <a:t>Can be attached to any knowledge graph dataset by implementing the interface</a:t>
            </a:r>
          </a:p>
          <a:p>
            <a:r>
              <a:rPr lang="en-IN" dirty="0"/>
              <a:t>Can perform different kinds of analysis and visualize them in real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72EF-BF95-4B33-A8EA-60C7DA8D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F6FC-1D8D-4952-AC08-15B83BB2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2B0E-0335-4C61-A50F-513ED18D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E1C5-4C56-4EC0-B95A-C8A16DA5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0620-24FC-44B4-9980-F450A999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184" cy="453072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https://ieeexplore.ieee.org/stamp/stamp.jsp?arnumber=7358050</a:t>
            </a:r>
            <a:endParaRPr lang="en-IN" dirty="0"/>
          </a:p>
          <a:p>
            <a:r>
              <a:rPr lang="en-IN" dirty="0">
                <a:hlinkClick r:id="rId3"/>
              </a:rPr>
              <a:t>http://postgrest.org/en/v5.2/index.html</a:t>
            </a:r>
            <a:endParaRPr lang="en-IN" dirty="0"/>
          </a:p>
          <a:p>
            <a:r>
              <a:rPr lang="en-IN" dirty="0">
                <a:hlinkClick r:id="rId4"/>
              </a:rPr>
              <a:t>https://github.com/d3/d3-force#many-body</a:t>
            </a:r>
            <a:endParaRPr lang="en-IN" dirty="0"/>
          </a:p>
          <a:p>
            <a:r>
              <a:rPr lang="en-IN" dirty="0">
                <a:hlinkClick r:id="rId5"/>
              </a:rPr>
              <a:t>https://www.mpi-inf.mpg.de/departments/databases-and-information-systems/research/yago-naga/yago/</a:t>
            </a:r>
            <a:endParaRPr lang="en-IN" dirty="0"/>
          </a:p>
          <a:p>
            <a:r>
              <a:rPr lang="en-IN" dirty="0">
                <a:hlinkClick r:id="rId6"/>
              </a:rPr>
              <a:t>https://www.postgresql.org/docs/9.6/pgtrgm.html</a:t>
            </a:r>
            <a:endParaRPr lang="en-IN" dirty="0"/>
          </a:p>
          <a:p>
            <a:r>
              <a:rPr lang="en-IN" dirty="0">
                <a:hlinkClick r:id="rId7"/>
              </a:rPr>
              <a:t>https://bl.ocks.org/heybignick/3faf257bbbbc7743bb72310d03b86ee8</a:t>
            </a:r>
            <a:endParaRPr lang="en-IN" dirty="0"/>
          </a:p>
          <a:p>
            <a:r>
              <a:rPr lang="en-IN" dirty="0">
                <a:hlinkClick r:id="rId8"/>
              </a:rPr>
              <a:t>https://wordnet.princeton.edu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1A84-88A4-4E70-ACB7-B6AB5C80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6059-2635-4576-9FFB-DEA6B52B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8614-E9E7-4F8A-9B77-79410FB3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0668-4877-4F61-A42C-05DAE9B2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F25C-F7C5-4016-88B7-FEC0AF31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 Analytics and Visualization of Knowledge Graphs</a:t>
            </a:r>
          </a:p>
          <a:p>
            <a:r>
              <a:rPr lang="en-US" dirty="0"/>
              <a:t>Implement the following features</a:t>
            </a:r>
          </a:p>
          <a:p>
            <a:pPr lvl="1"/>
            <a:r>
              <a:rPr lang="en-US" dirty="0"/>
              <a:t>Complete Searching of Vertices (Entities)</a:t>
            </a:r>
          </a:p>
          <a:p>
            <a:pPr lvl="1"/>
            <a:r>
              <a:rPr lang="en-US" dirty="0"/>
              <a:t>Visualize neighbors along with relationships</a:t>
            </a:r>
          </a:p>
          <a:p>
            <a:pPr lvl="1"/>
            <a:r>
              <a:rPr lang="en-US" dirty="0"/>
              <a:t>Traversal from one Vertex to another interactively</a:t>
            </a:r>
          </a:p>
          <a:p>
            <a:pPr lvl="1"/>
            <a:r>
              <a:rPr lang="en-US" dirty="0"/>
              <a:t>Analytics </a:t>
            </a:r>
          </a:p>
          <a:p>
            <a:pPr lvl="2"/>
            <a:r>
              <a:rPr lang="en-US" dirty="0"/>
              <a:t>Find related vertices &amp; visualize them</a:t>
            </a:r>
          </a:p>
          <a:p>
            <a:pPr lvl="2"/>
            <a:r>
              <a:rPr lang="en-US" dirty="0"/>
              <a:t>View documents in the form of Knowledge Graph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8073-AB09-4348-8013-817935A0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89EF-1A82-437D-9D32-DFB3A52DFAEF}" type="datetime5">
              <a:rPr lang="en-US" smtClean="0"/>
              <a:t>4-Apr-19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B21DD-4E80-41E1-B5CB-A693BE0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2E23-3BAB-49C1-85DA-0B343F2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Nickel, M., Murphy, K., </a:t>
            </a:r>
            <a:r>
              <a:rPr lang="en-US" dirty="0" err="1"/>
              <a:t>Tresp</a:t>
            </a:r>
            <a:r>
              <a:rPr lang="en-US" dirty="0"/>
              <a:t>, V., </a:t>
            </a:r>
            <a:r>
              <a:rPr lang="en-US" dirty="0" err="1"/>
              <a:t>Gabrilovich</a:t>
            </a:r>
            <a:r>
              <a:rPr lang="en-US" dirty="0"/>
              <a:t>, E.: A Review of Relational Machine Learning for Knowledge Graphs. Proceedings of the IEEE 104(1), 11-33 (Jan 2016)</a:t>
            </a:r>
          </a:p>
        </p:txBody>
      </p:sp>
    </p:spTree>
    <p:extLst>
      <p:ext uri="{BB962C8B-B14F-4D97-AF65-F5344CB8AC3E}">
        <p14:creationId xmlns:p14="http://schemas.microsoft.com/office/powerpoint/2010/main" val="26086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F6F-4DD4-4C51-B65D-9D72DA8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C600-DEB8-45F3-897D-AED58C7B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83"/>
            <a:ext cx="5109839" cy="4530726"/>
          </a:xfrm>
        </p:spPr>
        <p:txBody>
          <a:bodyPr/>
          <a:lstStyle/>
          <a:p>
            <a:r>
              <a:rPr lang="en-IN" dirty="0"/>
              <a:t>Primary Dataset – YAGO [2]</a:t>
            </a:r>
          </a:p>
          <a:p>
            <a:pPr lvl="1"/>
            <a:r>
              <a:rPr lang="en-IN" dirty="0"/>
              <a:t>Huge Semantic Knowledge Base</a:t>
            </a:r>
          </a:p>
          <a:p>
            <a:pPr lvl="1"/>
            <a:r>
              <a:rPr lang="en-IN" dirty="0"/>
              <a:t>Approx. 3.8 million entities &amp; 12.5 million facts</a:t>
            </a:r>
          </a:p>
          <a:p>
            <a:r>
              <a:rPr lang="en-IN" dirty="0"/>
              <a:t>Secondary Datasets</a:t>
            </a:r>
          </a:p>
          <a:p>
            <a:pPr lvl="1"/>
            <a:r>
              <a:rPr lang="en-IN" dirty="0"/>
              <a:t>WordNet (For document cleaning)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CD3C-6A3A-445A-A6B5-621E896C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7DFC0-4A36-4856-A60B-8151EB709DB1}" type="datetime5">
              <a:rPr lang="en-US" smtClean="0"/>
              <a:t>4-Apr-19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548AE-455B-4BB4-A9B0-542B475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ADC1B-AB05-42E7-9129-89D80DB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sz="1100" dirty="0"/>
              <a:t>[2] </a:t>
            </a:r>
            <a:r>
              <a:rPr lang="en-IN" sz="1100" dirty="0" err="1"/>
              <a:t>Suchanek</a:t>
            </a:r>
            <a:r>
              <a:rPr lang="en-IN" sz="1100" dirty="0"/>
              <a:t>, F.M., </a:t>
            </a:r>
            <a:r>
              <a:rPr lang="en-IN" sz="1100" dirty="0" err="1"/>
              <a:t>Kasneci</a:t>
            </a:r>
            <a:r>
              <a:rPr lang="en-IN" sz="1100" dirty="0"/>
              <a:t>, G., </a:t>
            </a:r>
            <a:r>
              <a:rPr lang="en-IN" sz="1100" dirty="0" err="1"/>
              <a:t>Weikum</a:t>
            </a:r>
            <a:r>
              <a:rPr lang="en-IN" sz="1100" dirty="0"/>
              <a:t>, G.: YAGO: A Large Ontology from Wikipedia and </a:t>
            </a:r>
            <a:r>
              <a:rPr lang="en-US" sz="1100" dirty="0"/>
              <a:t>WordNet. Web Semantics: Science, Services and Agents on the World Wide Web 6(3), 203-217 </a:t>
            </a:r>
            <a:r>
              <a:rPr lang="en-IN" sz="1100" dirty="0"/>
              <a:t>(Sep 2008)</a:t>
            </a:r>
            <a:endParaRPr lang="en-US" sz="1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0658D7-E84E-4D27-BF9E-5C1DB50C30CD}"/>
              </a:ext>
            </a:extLst>
          </p:cNvPr>
          <p:cNvSpPr txBox="1">
            <a:spLocks/>
          </p:cNvSpPr>
          <p:nvPr/>
        </p:nvSpPr>
        <p:spPr>
          <a:xfrm>
            <a:off x="6431132" y="1603683"/>
            <a:ext cx="5047695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PostgreSQL – Data Hosting</a:t>
            </a:r>
          </a:p>
          <a:p>
            <a:r>
              <a:rPr lang="en-IN" dirty="0"/>
              <a:t>PostgREST – Backend API Server</a:t>
            </a:r>
          </a:p>
          <a:p>
            <a:r>
              <a:rPr lang="en-IN" dirty="0"/>
              <a:t>Angular 6 – Web framework</a:t>
            </a:r>
          </a:p>
          <a:p>
            <a:r>
              <a:rPr lang="en-IN" dirty="0"/>
              <a:t>D3.js  - Graph Visualization</a:t>
            </a:r>
          </a:p>
          <a:p>
            <a:r>
              <a:rPr lang="en-IN" dirty="0"/>
              <a:t>Node.js – Web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B80C6-6E9D-478E-A75C-8782ABA9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52" y="4341913"/>
            <a:ext cx="1642621" cy="1615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F135F-D018-459D-B3D4-FF890398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60" y="4478450"/>
            <a:ext cx="1038225" cy="1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0DC2F-45A5-409E-B5F9-0A6F75D42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89" y="4447875"/>
            <a:ext cx="1566144" cy="1531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FDD0A-9756-4D17-B068-833F181A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28" y="4501143"/>
            <a:ext cx="1250531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4245C-FE0A-4450-8DC8-AA7A56619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716" y="4419509"/>
            <a:ext cx="2287619" cy="13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AAF3-B7DD-49B7-ADBD-8D90E00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268A-9579-4588-B5A7-C905DEDD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Force graph technique</a:t>
            </a:r>
          </a:p>
          <a:p>
            <a:r>
              <a:rPr lang="en-IN" dirty="0"/>
              <a:t>Simulates physical forces on particles (vertices)</a:t>
            </a:r>
          </a:p>
          <a:p>
            <a:r>
              <a:rPr lang="en-IN" dirty="0"/>
              <a:t>Many-Many body force using Barnes-Hut approximation</a:t>
            </a:r>
          </a:p>
          <a:p>
            <a:r>
              <a:rPr lang="en-IN" dirty="0"/>
              <a:t>Allows ambient spacing between the vertices</a:t>
            </a:r>
          </a:p>
          <a:p>
            <a:r>
              <a:rPr lang="en-IN" dirty="0"/>
              <a:t>Spacing depends on the force strength</a:t>
            </a:r>
          </a:p>
          <a:p>
            <a:r>
              <a:rPr lang="en-IN" dirty="0"/>
              <a:t>Vertices joined by edges experience more force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1AB0A-0A81-4D71-A1AB-94A43D6C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0AEF-8D59-4D33-89A7-0C3E3C5E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2157-6677-4B13-ABC6-0282EAB0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D7E-A1AE-4405-AC84-1652E164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A5E2-C3C2-4005-A5A1-3609981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4954-3949-4DEA-9722-12A82E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F30CD-DB92-4865-973D-2813E949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73" y="1331046"/>
            <a:ext cx="7368454" cy="54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D7E-A1AE-4405-AC84-1652E164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Visualization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A5E2-C3C2-4005-A5A1-3609981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4954-3949-4DEA-9722-12A82E75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F825D-3C7B-46D8-821D-02BE52A4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3" y="1336030"/>
            <a:ext cx="4980688" cy="5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17D5-BEDA-43CB-8479-81604BFE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Vertices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C984-23D6-4D3D-81AC-AEC3F57A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D225-CC9A-4C31-B297-2A69BE7108CE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37F90-857D-443F-A82D-B105ADDD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A4BE-AB6A-48DA-8A66-E5A51A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D04240-C13B-4168-BD34-57913DD6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6"/>
          </a:xfrm>
        </p:spPr>
        <p:txBody>
          <a:bodyPr/>
          <a:lstStyle/>
          <a:p>
            <a:r>
              <a:rPr lang="en-IN" dirty="0"/>
              <a:t>Uses Local Similarity index – Common Neighbours</a:t>
            </a:r>
          </a:p>
          <a:p>
            <a:r>
              <a:rPr lang="en-IN" dirty="0"/>
              <a:t>Vertices can have IN and OUT links</a:t>
            </a:r>
          </a:p>
          <a:p>
            <a:r>
              <a:rPr lang="en-IN" dirty="0"/>
              <a:t>For a given vertex,</a:t>
            </a:r>
          </a:p>
          <a:p>
            <a:pPr lvl="1"/>
            <a:r>
              <a:rPr lang="en-IN" dirty="0"/>
              <a:t>Other vertices are sorted in descending order by the number of common IN and OUT links </a:t>
            </a:r>
          </a:p>
          <a:p>
            <a:pPr lvl="1"/>
            <a:r>
              <a:rPr lang="en-IN" dirty="0"/>
              <a:t>E.g. If V = &lt;Bangalore&gt; then &lt;Mysore&gt; and &lt;Bangalore&gt; can have a common OUT link: &lt;</a:t>
            </a:r>
            <a:r>
              <a:rPr lang="en-IN" dirty="0" err="1"/>
              <a:t>Belongs_To</a:t>
            </a:r>
            <a:r>
              <a:rPr lang="en-IN" dirty="0"/>
              <a:t>&gt; with &lt;Karnataka&gt;</a:t>
            </a:r>
          </a:p>
          <a:p>
            <a:r>
              <a:rPr lang="en-IN" dirty="0"/>
              <a:t>The top 50 related vertices are plotted in a bubble chart with size indicating the common link count</a:t>
            </a:r>
          </a:p>
        </p:txBody>
      </p:sp>
    </p:spTree>
    <p:extLst>
      <p:ext uri="{BB962C8B-B14F-4D97-AF65-F5344CB8AC3E}">
        <p14:creationId xmlns:p14="http://schemas.microsoft.com/office/powerpoint/2010/main" val="230671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9FD5-394D-411F-981D-2626EA24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Vertices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6A57-856B-4C7C-8565-C4E4B437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62A9-C4EF-4965-8D97-2526AE27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28BD7-668F-4FE4-B2C0-E9FBF415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03" y="1504202"/>
            <a:ext cx="7076988" cy="51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9ACF-82BC-4F1E-A901-0896038D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074E-8BA0-4B61-9754-BEE93808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Document is tokenized into individual words without punctuation</a:t>
            </a:r>
          </a:p>
          <a:p>
            <a:r>
              <a:rPr lang="en-IN" dirty="0"/>
              <a:t>Common filler words, verbs, adjectives and adverbs are filtered using the WordNet database</a:t>
            </a:r>
          </a:p>
          <a:p>
            <a:r>
              <a:rPr lang="en-IN" dirty="0"/>
              <a:t>For each remaining word,</a:t>
            </a:r>
          </a:p>
          <a:p>
            <a:pPr lvl="1"/>
            <a:r>
              <a:rPr lang="en-IN" dirty="0"/>
              <a:t>A closest vertex in the knowledge graph is found using trigrams</a:t>
            </a:r>
          </a:p>
          <a:p>
            <a:pPr lvl="1"/>
            <a:r>
              <a:rPr lang="en-IN" dirty="0"/>
              <a:t>Trigrams – E.g. “</a:t>
            </a:r>
            <a:r>
              <a:rPr lang="en-IN" dirty="0" err="1"/>
              <a:t>foobar</a:t>
            </a:r>
            <a:r>
              <a:rPr lang="en-IN" dirty="0"/>
              <a:t>” has “f”, “</a:t>
            </a:r>
            <a:r>
              <a:rPr lang="en-IN" dirty="0" err="1"/>
              <a:t>fo</a:t>
            </a:r>
            <a:r>
              <a:rPr lang="en-IN" dirty="0"/>
              <a:t>”, “foo”, “</a:t>
            </a:r>
            <a:r>
              <a:rPr lang="en-IN" dirty="0" err="1"/>
              <a:t>oob</a:t>
            </a:r>
            <a:r>
              <a:rPr lang="en-IN" dirty="0"/>
              <a:t>”, “</a:t>
            </a:r>
            <a:r>
              <a:rPr lang="en-IN" dirty="0" err="1"/>
              <a:t>oba</a:t>
            </a:r>
            <a:r>
              <a:rPr lang="en-IN" dirty="0"/>
              <a:t>”, “bar”, “</a:t>
            </a:r>
            <a:r>
              <a:rPr lang="en-IN" dirty="0" err="1"/>
              <a:t>ar</a:t>
            </a:r>
            <a:r>
              <a:rPr lang="en-IN" dirty="0"/>
              <a:t>” and “r” as the list of possible trigrams</a:t>
            </a:r>
          </a:p>
          <a:p>
            <a:pPr lvl="1"/>
            <a:r>
              <a:rPr lang="en-IN" dirty="0"/>
              <a:t>Similar entities will share more number of trigrams</a:t>
            </a:r>
          </a:p>
          <a:p>
            <a:r>
              <a:rPr lang="en-IN" dirty="0"/>
              <a:t>The matches vertices are then visualizes in the form of force graph with edges between them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A50D-2C05-4607-8E4B-D13CF7A6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4-Apr-19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CEF49-7C6E-417A-AF8F-2E912F9C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97A22-6163-4725-8581-6B28436D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90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294 – Project Presentation  Analytics &amp; Visualization of Knowledge Graphs</vt:lpstr>
      <vt:lpstr>Project Aim</vt:lpstr>
      <vt:lpstr>Dataset &amp; Tools</vt:lpstr>
      <vt:lpstr>Graph Visualization</vt:lpstr>
      <vt:lpstr>Graph Visualization</vt:lpstr>
      <vt:lpstr>Graph Visualization</vt:lpstr>
      <vt:lpstr>Related Vertices</vt:lpstr>
      <vt:lpstr>Related Vertices</vt:lpstr>
      <vt:lpstr>Document Visualization</vt:lpstr>
      <vt:lpstr>Document Visualization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97</cp:revision>
  <dcterms:created xsi:type="dcterms:W3CDTF">2018-12-07T10:26:49Z</dcterms:created>
  <dcterms:modified xsi:type="dcterms:W3CDTF">2019-04-04T05:31:53Z</dcterms:modified>
</cp:coreProperties>
</file>