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1" r:id="rId3"/>
    <p:sldId id="262" r:id="rId4"/>
    <p:sldId id="266" r:id="rId5"/>
    <p:sldId id="259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30-03-2019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F29A0-8788-45C0-A8F6-028E3BFFD06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30-Mar-19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s.cmu.edu/~adamchik/15-121/lectures/Trees/tre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s.cmu.edu/~adamchik/15-121/lectures/Trees/tre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andlearn.co.uk/BC/bcs1p7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treevis.net/#Knuth196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hyperlink" Target="https://www.pgadmin.org/docs/pgadmin3/1.22/mai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ckoverflow.com/questions/8025342/undirected-graph-conversion-to-tre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adial-Tree-Layout_fig1_280851993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hyperlink" Target="https://raw.githubusercontent.com/countnazgul/RadialTree/master/Screenshots/RadialTree1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evis.net/#Kerr2003" TargetMode="External"/><Relationship Id="rId2" Type="http://schemas.openxmlformats.org/officeDocument/2006/relationships/hyperlink" Target="https://treevis.net/#Gregori198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180" y="2850392"/>
            <a:ext cx="9605639" cy="196323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DS 294 – Data Analysis &amp; Visualization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Seminar Presentation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Tree visualization: Indented lists and Node-link trees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4637988"/>
            <a:ext cx="9144000" cy="175046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30-Mar-19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7579-A317-4737-BC7B-721C23D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90DE-3493-49CA-9049-56BC4DBB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7"/>
            <a:ext cx="4959285" cy="453072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General</a:t>
            </a:r>
          </a:p>
          <a:p>
            <a:r>
              <a:rPr lang="en-IN" dirty="0"/>
              <a:t>Connected &amp; Acyclic</a:t>
            </a:r>
          </a:p>
          <a:p>
            <a:r>
              <a:rPr lang="en-IN" dirty="0"/>
              <a:t>N vertices &amp; N-1 edges</a:t>
            </a:r>
          </a:p>
          <a:p>
            <a:r>
              <a:rPr lang="en-IN" dirty="0"/>
              <a:t>May contain labels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Rooted Tree</a:t>
            </a:r>
          </a:p>
          <a:p>
            <a:r>
              <a:rPr lang="en-IN" dirty="0">
                <a:solidFill>
                  <a:schemeClr val="tx1"/>
                </a:solidFill>
              </a:rPr>
              <a:t>One vertex defined as root</a:t>
            </a:r>
          </a:p>
          <a:p>
            <a:r>
              <a:rPr lang="en-IN" dirty="0">
                <a:solidFill>
                  <a:schemeClr val="tx1"/>
                </a:solidFill>
              </a:rPr>
              <a:t>Vertices can have 0+ children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BC5D-9389-4744-8335-83AE6CC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E8DF-85E4-4A52-898B-78B7EB08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Image: https://www.cs.cmu.edu/~adamchik/15-121/lectures/Trees/trees.html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80A0-8F3B-41BA-B81A-9193A986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122A7-D0EC-47F2-82AE-E5F77C61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52" y="1856196"/>
            <a:ext cx="4981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28C-C810-4EDD-B69E-B0B321D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Indented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67E0-4DCD-4F5F-9141-3CDE8B23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92119" cy="4530726"/>
          </a:xfrm>
        </p:spPr>
        <p:txBody>
          <a:bodyPr>
            <a:normAutofit/>
          </a:bodyPr>
          <a:lstStyle/>
          <a:p>
            <a:r>
              <a:rPr lang="en-IN" sz="3200" dirty="0"/>
              <a:t>Vertices displayed as indented rows</a:t>
            </a:r>
          </a:p>
          <a:p>
            <a:r>
              <a:rPr lang="en-IN" sz="3200" dirty="0"/>
              <a:t>Level of indentation -&gt; Level in the tree</a:t>
            </a:r>
          </a:p>
          <a:p>
            <a:r>
              <a:rPr lang="en-IN" sz="3200" dirty="0"/>
              <a:t>Works well for hierarchical relations</a:t>
            </a:r>
          </a:p>
          <a:p>
            <a:r>
              <a:rPr lang="en-IN" sz="3200" dirty="0"/>
              <a:t>Suitable for parent -&gt; child traversal</a:t>
            </a:r>
          </a:p>
          <a:p>
            <a:r>
              <a:rPr lang="en-IN" sz="3200" dirty="0"/>
              <a:t>Mainly used as UI element</a:t>
            </a:r>
          </a:p>
          <a:p>
            <a:r>
              <a:rPr lang="en-IN" sz="3200" dirty="0"/>
              <a:t>Difficult to display the full tree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1F41-1F33-43F7-AD52-E097C7AB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C636-230F-410E-BE18-5B084CF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D433-A8C3-4A72-97F1-00D90B93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F2684-9CDF-4C34-BBD3-E7896870B259}"/>
              </a:ext>
            </a:extLst>
          </p:cNvPr>
          <p:cNvSpPr txBox="1"/>
          <p:nvPr/>
        </p:nvSpPr>
        <p:spPr>
          <a:xfrm>
            <a:off x="7852867" y="1733722"/>
            <a:ext cx="32576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9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12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11</a:t>
            </a:r>
          </a:p>
        </p:txBody>
      </p:sp>
    </p:spTree>
    <p:extLst>
      <p:ext uri="{BB962C8B-B14F-4D97-AF65-F5344CB8AC3E}">
        <p14:creationId xmlns:p14="http://schemas.microsoft.com/office/powerpoint/2010/main" val="38634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813-A7B9-4066-8660-EBEC4EB0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Indented Lists – Depth First Search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DB46-D91F-468C-B88D-1A623F70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4B79-410D-43A6-8CA6-27EBA4FF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Image: https://www.cs.cmu.edu/~adamchik/15-121/lectures/Trees/trees.html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CB8D-E954-40D9-8E1F-5F6D2C3D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D5BD4-DE10-4318-BD84-E29C0B33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988171"/>
            <a:ext cx="4981575" cy="3371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90E15-6A7A-433E-948F-98E002F1339C}"/>
              </a:ext>
            </a:extLst>
          </p:cNvPr>
          <p:cNvSpPr txBox="1"/>
          <p:nvPr/>
        </p:nvSpPr>
        <p:spPr>
          <a:xfrm>
            <a:off x="6891087" y="1988171"/>
            <a:ext cx="32576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9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12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3">
                    <a:lumMod val="50000"/>
                  </a:schemeClr>
                </a:solidFill>
                <a:latin typeface="Algerian" panose="020B0604020202020204" pitchFamily="82" charset="0"/>
              </a:rPr>
              <a:t>Node 11</a:t>
            </a:r>
          </a:p>
        </p:txBody>
      </p:sp>
    </p:spTree>
    <p:extLst>
      <p:ext uri="{BB962C8B-B14F-4D97-AF65-F5344CB8AC3E}">
        <p14:creationId xmlns:p14="http://schemas.microsoft.com/office/powerpoint/2010/main" val="14381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B256-FEC7-4B8E-A0CB-6E9D7B9A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071849"/>
          </a:xfrm>
        </p:spPr>
        <p:txBody>
          <a:bodyPr/>
          <a:lstStyle/>
          <a:p>
            <a:r>
              <a:rPr lang="en-IN" dirty="0"/>
              <a:t>Indented Lists -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D329-F6A4-430E-B614-CFB68333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C119-3BCE-4AD0-A821-C91588E8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085" y="6287333"/>
            <a:ext cx="7450667" cy="365125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IN" dirty="0">
                <a:hlinkClick r:id="rId2"/>
              </a:rPr>
              <a:t>https://treevis.net/#Knuth1968</a:t>
            </a:r>
            <a:endParaRPr lang="en-IN" dirty="0"/>
          </a:p>
          <a:p>
            <a:r>
              <a:rPr lang="en-US" dirty="0"/>
              <a:t>[2] </a:t>
            </a:r>
            <a:r>
              <a:rPr lang="en-IN" dirty="0">
                <a:hlinkClick r:id="rId3"/>
              </a:rPr>
              <a:t>https://www.homeandlearn.co.uk/BC/bcs1p7.html</a:t>
            </a:r>
            <a:endParaRPr lang="en-IN" dirty="0"/>
          </a:p>
          <a:p>
            <a:r>
              <a:rPr lang="en-US" dirty="0"/>
              <a:t>[3] </a:t>
            </a:r>
            <a:r>
              <a:rPr lang="en-IN" dirty="0">
                <a:hlinkClick r:id="rId4"/>
              </a:rPr>
              <a:t>https://www.pgadmin.org/docs/pgadmin3/1.22/main.html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5565-E1E5-486C-B503-5C030147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5110-66E7-4195-83E8-F3DF82D6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32503"/>
            <a:ext cx="2949770" cy="2957256"/>
          </a:xfrm>
          <a:prstGeom prst="rect">
            <a:avLst/>
          </a:prstGeom>
        </p:spPr>
      </p:pic>
      <p:pic>
        <p:nvPicPr>
          <p:cNvPr id="1028" name="Picture 4" descr="Minus">
            <a:extLst>
              <a:ext uri="{FF2B5EF4-FFF2-40B4-BE49-F238E27FC236}">
                <a16:creationId xmlns:a16="http://schemas.microsoft.com/office/drawing/2014/main" id="{E8694254-CF08-4F45-8A16-690A6AECC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09" y="1868724"/>
            <a:ext cx="2751104" cy="31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1190F4-14E8-4A38-BA1C-847C23769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988" y="744962"/>
            <a:ext cx="3026182" cy="5203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A047C4-EE36-42A9-8D53-7719144261CC}"/>
              </a:ext>
            </a:extLst>
          </p:cNvPr>
          <p:cNvSpPr txBox="1"/>
          <p:nvPr/>
        </p:nvSpPr>
        <p:spPr>
          <a:xfrm>
            <a:off x="1970225" y="48770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D62C1-0780-4303-84BE-69BC664D503E}"/>
              </a:ext>
            </a:extLst>
          </p:cNvPr>
          <p:cNvSpPr txBox="1"/>
          <p:nvPr/>
        </p:nvSpPr>
        <p:spPr>
          <a:xfrm>
            <a:off x="5564729" y="51205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D78A1-4B46-4BBC-B132-06517A0CC4BA}"/>
              </a:ext>
            </a:extLst>
          </p:cNvPr>
          <p:cNvSpPr txBox="1"/>
          <p:nvPr/>
        </p:nvSpPr>
        <p:spPr>
          <a:xfrm>
            <a:off x="9513481" y="60100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9534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012-1DDC-4586-A75F-AD66CE55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C579-9BF8-48C7-A622-CBA35620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5854" cy="4530726"/>
          </a:xfrm>
        </p:spPr>
        <p:txBody>
          <a:bodyPr>
            <a:normAutofit/>
          </a:bodyPr>
          <a:lstStyle/>
          <a:p>
            <a:r>
              <a:rPr lang="en-IN" sz="3200" dirty="0"/>
              <a:t>2-D layout of vertices (nodes)</a:t>
            </a:r>
          </a:p>
          <a:p>
            <a:r>
              <a:rPr lang="en-IN" sz="3200" dirty="0"/>
              <a:t>Vertices connected by links (edges)</a:t>
            </a:r>
          </a:p>
          <a:p>
            <a:r>
              <a:rPr lang="en-IN" sz="3200" dirty="0"/>
              <a:t>Distance b/w vertices denote level</a:t>
            </a:r>
          </a:p>
          <a:p>
            <a:r>
              <a:rPr lang="en-IN" sz="3200" dirty="0"/>
              <a:t>Versatile &amp; used for all kinds of trees</a:t>
            </a:r>
          </a:p>
          <a:p>
            <a:r>
              <a:rPr lang="en-IN" sz="3200" dirty="0"/>
              <a:t>Can be extended to generic graphs</a:t>
            </a:r>
          </a:p>
          <a:p>
            <a:r>
              <a:rPr lang="en-IN" sz="3200" dirty="0"/>
              <a:t>Different algorithms &amp; types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6078-0E1C-4D89-A762-57E019CA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60AE-3B19-4180-847F-EBCFF7E2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[1] https://stackoverflow.com/questions/8025342/undirected-graph-conversion-to-tree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CD7D-1B8F-467D-B2EB-7D15A851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3EAA6-7F67-4AD8-9D53-5FA23F51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257" y="1919893"/>
            <a:ext cx="4543032" cy="33789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F9C355-8D37-49AF-88EE-A8D625A68552}"/>
              </a:ext>
            </a:extLst>
          </p:cNvPr>
          <p:cNvSpPr/>
          <p:nvPr/>
        </p:nvSpPr>
        <p:spPr>
          <a:xfrm>
            <a:off x="9593350" y="5300342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4743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095A3D-CAD7-4363-A28C-3848D2EF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14" y="1507651"/>
            <a:ext cx="5098107" cy="4418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52400-0873-4911-A44A-4D778C8C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 – Basic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A6D8-630D-4EA5-9E20-2FD46CB3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44FE-FDCB-4E56-84DD-05359F5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M. </a:t>
            </a:r>
            <a:r>
              <a:rPr lang="en-US" dirty="0" err="1"/>
              <a:t>Reingold</a:t>
            </a:r>
            <a:r>
              <a:rPr lang="en-US" dirty="0"/>
              <a:t> and J. S. Tilford. Tidier Drawings of Trees. IEEE Transactions on Software Engineering, 7(2):223–228, 1981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E7DA-455A-4F0F-B801-F10BFDAD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36E4E-C1A2-4E15-9DF4-EA332B031B60}"/>
              </a:ext>
            </a:extLst>
          </p:cNvPr>
          <p:cNvSpPr txBox="1"/>
          <p:nvPr/>
        </p:nvSpPr>
        <p:spPr>
          <a:xfrm>
            <a:off x="245098" y="1962505"/>
            <a:ext cx="649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Aesthetic 1 </a:t>
            </a:r>
            <a:r>
              <a:rPr lang="en-IN" sz="2800" dirty="0"/>
              <a:t>– Nodes at the same level should lie along a straight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Aesthetic 2 </a:t>
            </a:r>
            <a:r>
              <a:rPr lang="en-IN" sz="2800" dirty="0"/>
              <a:t>– If there is left and right child semantics, then left child should be positioned to the left of its parent and a right child 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0000"/>
                </a:solidFill>
              </a:rPr>
              <a:t>Aesthetic 3 </a:t>
            </a:r>
            <a:r>
              <a:rPr lang="en-IN" sz="2800" dirty="0"/>
              <a:t>– A parent node should be centered over its children</a:t>
            </a:r>
          </a:p>
        </p:txBody>
      </p:sp>
    </p:spTree>
    <p:extLst>
      <p:ext uri="{BB962C8B-B14F-4D97-AF65-F5344CB8AC3E}">
        <p14:creationId xmlns:p14="http://schemas.microsoft.com/office/powerpoint/2010/main" val="130244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CDD-31DD-4299-A2A7-AFEDBE37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 – Radial 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1C1C-6B76-4603-BFD6-FB15F690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F2D0-2E48-4FCD-BD71-E211027F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2624" y="6249972"/>
            <a:ext cx="8684762" cy="471506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IN" dirty="0">
                <a:hlinkClick r:id="rId3"/>
              </a:rPr>
              <a:t>https://www.researchgate.net/figure/Radial-Tree-Layout_fig1_280851993</a:t>
            </a:r>
            <a:endParaRPr lang="en-IN" dirty="0"/>
          </a:p>
          <a:p>
            <a:r>
              <a:rPr lang="en-US" dirty="0"/>
              <a:t>[2] </a:t>
            </a:r>
            <a:r>
              <a:rPr lang="en-IN" dirty="0">
                <a:hlinkClick r:id="rId4"/>
              </a:rPr>
              <a:t>https://raw.githubusercontent.com/countnazgul/RadialTree/master/Screenshots/RadialTree1.png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6B00-8EBF-4B8D-B0E4-8D887FC7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Radial-Tree Layout Â ">
            <a:extLst>
              <a:ext uri="{FF2B5EF4-FFF2-40B4-BE49-F238E27FC236}">
                <a16:creationId xmlns:a16="http://schemas.microsoft.com/office/drawing/2014/main" id="{20FCCC41-86AA-48ED-81B5-2B9C8C38E8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5" y="1472270"/>
            <a:ext cx="5902595" cy="451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countnazgul/RadialTree/master/Screenshots/RadialTree1.png">
            <a:extLst>
              <a:ext uri="{FF2B5EF4-FFF2-40B4-BE49-F238E27FC236}">
                <a16:creationId xmlns:a16="http://schemas.microsoft.com/office/drawing/2014/main" id="{545AE60F-DFCF-4BBD-8FD8-B8386733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52" y="1348017"/>
            <a:ext cx="5512997" cy="4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85CD59-E325-437C-B3F0-1A5A7B01FA4B}"/>
              </a:ext>
            </a:extLst>
          </p:cNvPr>
          <p:cNvSpPr/>
          <p:nvPr/>
        </p:nvSpPr>
        <p:spPr>
          <a:xfrm>
            <a:off x="1304037" y="520106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89574-D890-4D18-81EE-29627E710A01}"/>
              </a:ext>
            </a:extLst>
          </p:cNvPr>
          <p:cNvSpPr/>
          <p:nvPr/>
        </p:nvSpPr>
        <p:spPr>
          <a:xfrm>
            <a:off x="6985257" y="5201064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08226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9C10-FA7B-4915-B8D6-04A1153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Node-link trees – More Complex Layouts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B298-16AE-473F-8310-96700964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1374423" cy="365125"/>
          </a:xfrm>
        </p:spPr>
        <p:txBody>
          <a:bodyPr/>
          <a:lstStyle/>
          <a:p>
            <a:fld id="{CB9FA82F-D473-46A5-8BC7-A7942AEE8F3B}" type="datetime5">
              <a:rPr lang="en-US" smtClean="0"/>
              <a:t>30-Mar-19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161B-127D-4009-AFC6-CACE0572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IN" dirty="0">
                <a:hlinkClick r:id="rId2"/>
              </a:rPr>
              <a:t>https://treevis.net/#Gregori1989</a:t>
            </a:r>
            <a:endParaRPr lang="en-IN" dirty="0"/>
          </a:p>
          <a:p>
            <a:r>
              <a:rPr lang="en-US" dirty="0"/>
              <a:t>[2] </a:t>
            </a:r>
            <a:r>
              <a:rPr lang="en-IN" dirty="0">
                <a:hlinkClick r:id="rId3"/>
              </a:rPr>
              <a:t>https://treevis.net/#Kerr2003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74F9-3362-406E-B978-3479E2E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4D8B0-67EE-4F7C-8C09-366627496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52" y="1733722"/>
            <a:ext cx="3800475" cy="381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6944EB-D14D-4B32-8526-7D48E1FF1D4A}"/>
              </a:ext>
            </a:extLst>
          </p:cNvPr>
          <p:cNvSpPr/>
          <p:nvPr/>
        </p:nvSpPr>
        <p:spPr>
          <a:xfrm>
            <a:off x="1601717" y="5593496"/>
            <a:ext cx="313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[1] Orthogonal Grid Embedding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A5E0E-8E86-4FBD-898B-73A244111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932" y="1320001"/>
            <a:ext cx="3237322" cy="1570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C1F2EE-D1B8-487D-B405-08E605AC2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696" y="2832903"/>
            <a:ext cx="4910665" cy="23670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D7961-DC08-464E-BD2C-6D8DB03460AE}"/>
              </a:ext>
            </a:extLst>
          </p:cNvPr>
          <p:cNvSpPr/>
          <p:nvPr/>
        </p:nvSpPr>
        <p:spPr>
          <a:xfrm>
            <a:off x="8308462" y="5353333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[2] Thread Arcs</a:t>
            </a:r>
          </a:p>
        </p:txBody>
      </p:sp>
    </p:spTree>
    <p:extLst>
      <p:ext uri="{BB962C8B-B14F-4D97-AF65-F5344CB8AC3E}">
        <p14:creationId xmlns:p14="http://schemas.microsoft.com/office/powerpoint/2010/main" val="220309416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DS 294 – Data Analysis &amp; Visualization Seminar Presentation  Tree visualization: Indented lists and Node-link trees  </vt:lpstr>
      <vt:lpstr>Tree - Definition</vt:lpstr>
      <vt:lpstr>Indented Lists</vt:lpstr>
      <vt:lpstr>Indented Lists – Depth First Search Algorithm</vt:lpstr>
      <vt:lpstr>Indented Lists - Examples</vt:lpstr>
      <vt:lpstr>Node-link trees</vt:lpstr>
      <vt:lpstr>Node-link Trees – Basic Layout</vt:lpstr>
      <vt:lpstr>Node-link trees – Radial Layout</vt:lpstr>
      <vt:lpstr>Node-link trees – More Complex Layouts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106</cp:revision>
  <dcterms:created xsi:type="dcterms:W3CDTF">2018-12-07T10:26:49Z</dcterms:created>
  <dcterms:modified xsi:type="dcterms:W3CDTF">2019-03-30T05:24:14Z</dcterms:modified>
</cp:coreProperties>
</file>