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6" r:id="rId3"/>
    <p:sldId id="277" r:id="rId4"/>
    <p:sldId id="267" r:id="rId5"/>
    <p:sldId id="268" r:id="rId6"/>
    <p:sldId id="279" r:id="rId7"/>
    <p:sldId id="278" r:id="rId8"/>
    <p:sldId id="281" r:id="rId9"/>
    <p:sldId id="280" r:id="rId10"/>
    <p:sldId id="282" r:id="rId11"/>
    <p:sldId id="283" r:id="rId12"/>
    <p:sldId id="271" r:id="rId13"/>
    <p:sldId id="272" r:id="rId14"/>
    <p:sldId id="269" r:id="rId15"/>
    <p:sldId id="270" r:id="rId16"/>
    <p:sldId id="273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22-Jun-19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badwol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badwol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badwol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Literature Survey on Temporal Graph Stores and Processing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Presentation - 1</a:t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37" y="4038516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07-Jun-19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00BC-E088-4770-9A98-EC1BA014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062422"/>
          </a:xfrm>
        </p:spPr>
        <p:txBody>
          <a:bodyPr>
            <a:normAutofit/>
          </a:bodyPr>
          <a:lstStyle/>
          <a:p>
            <a:r>
              <a:rPr lang="en-IN" sz="3600" b="1" dirty="0"/>
              <a:t>Temporal Graph Algebra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4931-BB16-41FF-9A16-D2B3975B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307150"/>
            <a:ext cx="10515600" cy="5049201"/>
          </a:xfrm>
        </p:spPr>
        <p:txBody>
          <a:bodyPr/>
          <a:lstStyle/>
          <a:p>
            <a:r>
              <a:rPr lang="en-IN" dirty="0"/>
              <a:t>TGraph – Temporal graph representation (relational model)</a:t>
            </a:r>
          </a:p>
          <a:p>
            <a:r>
              <a:rPr lang="en-IN" dirty="0"/>
              <a:t>TGA – Temporal graph algebra</a:t>
            </a:r>
          </a:p>
          <a:p>
            <a:r>
              <a:rPr lang="en-IN" dirty="0"/>
              <a:t>Point based semantics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DC8D-840C-4456-B161-8F581F9E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339B-1394-4F56-937E-22F048E3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Vera et. Al. DBPL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ABF42-BE4E-4152-A873-F265B103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5803D-B503-44CB-9BED-37562E22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9758"/>
            <a:ext cx="5829300" cy="3028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35E11-30D6-44CA-891A-D4CF55D9D225}"/>
              </a:ext>
            </a:extLst>
          </p:cNvPr>
          <p:cNvSpPr txBox="1"/>
          <p:nvPr/>
        </p:nvSpPr>
        <p:spPr>
          <a:xfrm>
            <a:off x="6966764" y="3038238"/>
            <a:ext cx="456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Discretized time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tables: TV and 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 based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different constraints on relations</a:t>
            </a:r>
          </a:p>
        </p:txBody>
      </p:sp>
    </p:spTree>
    <p:extLst>
      <p:ext uri="{BB962C8B-B14F-4D97-AF65-F5344CB8AC3E}">
        <p14:creationId xmlns:p14="http://schemas.microsoft.com/office/powerpoint/2010/main" val="323706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5DE1-1603-4BDF-9FED-750E57D0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845606"/>
          </a:xfrm>
        </p:spPr>
        <p:txBody>
          <a:bodyPr>
            <a:normAutofit/>
          </a:bodyPr>
          <a:lstStyle/>
          <a:p>
            <a:r>
              <a:rPr lang="en-IN" sz="4000" b="1" dirty="0"/>
              <a:t>Temporal Graph Algebra [5]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3D08-0A71-4F4A-9D19-27430EFA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766"/>
            <a:ext cx="10515600" cy="4939644"/>
          </a:xfrm>
        </p:spPr>
        <p:txBody>
          <a:bodyPr/>
          <a:lstStyle/>
          <a:p>
            <a:r>
              <a:rPr lang="en-IN" dirty="0"/>
              <a:t>Temporal Graph Algebra Operators</a:t>
            </a:r>
          </a:p>
          <a:p>
            <a:pPr lvl="1"/>
            <a:r>
              <a:rPr lang="en-IN" dirty="0"/>
              <a:t>Trim (Filter nodes and edges)</a:t>
            </a:r>
          </a:p>
          <a:p>
            <a:pPr lvl="1"/>
            <a:r>
              <a:rPr lang="en-IN" dirty="0"/>
              <a:t>Map (transform vertex/edges with properties using a given function)</a:t>
            </a:r>
          </a:p>
          <a:p>
            <a:pPr lvl="1"/>
            <a:r>
              <a:rPr lang="en-IN" dirty="0"/>
              <a:t>Subgraph (pattern matching)</a:t>
            </a:r>
          </a:p>
          <a:p>
            <a:pPr lvl="1"/>
            <a:r>
              <a:rPr lang="en-IN" dirty="0"/>
              <a:t>Aggregation (group by)</a:t>
            </a:r>
          </a:p>
          <a:p>
            <a:pPr lvl="1"/>
            <a:r>
              <a:rPr lang="en-IN" dirty="0"/>
              <a:t>Set based (Union and Intersection)</a:t>
            </a:r>
          </a:p>
          <a:p>
            <a:pPr lvl="1"/>
            <a:r>
              <a:rPr lang="en-IN" dirty="0"/>
              <a:t>Node and edge creation</a:t>
            </a:r>
          </a:p>
          <a:p>
            <a:r>
              <a:rPr lang="en-IN" dirty="0"/>
              <a:t>Formal Temporal Properties</a:t>
            </a:r>
          </a:p>
          <a:p>
            <a:pPr lvl="1"/>
            <a:r>
              <a:rPr lang="en-IN" dirty="0"/>
              <a:t>Temporal groupedness</a:t>
            </a:r>
          </a:p>
          <a:p>
            <a:pPr lvl="1"/>
            <a:r>
              <a:rPr lang="en-IN" dirty="0"/>
              <a:t>Temporal completeness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6693-DBD1-4521-A11B-2582FBE8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956F4-2373-47F9-9D50-14EC99FC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5333" y="6492875"/>
            <a:ext cx="7450667" cy="365125"/>
          </a:xfrm>
        </p:spPr>
        <p:txBody>
          <a:bodyPr/>
          <a:lstStyle/>
          <a:p>
            <a:r>
              <a:rPr lang="en-US" dirty="0"/>
              <a:t>Vera et. Al. DBPL 2017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9265-01B1-43AA-BD05-F7D975F9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1FC7-6CB3-470D-900D-3C8333F7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08" y="408159"/>
            <a:ext cx="10785049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Gremlin Graph Traversal Machine and Language [2]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B3A2-2C06-4A49-AD1A-A8FC02FC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8236"/>
            <a:ext cx="10515600" cy="4530726"/>
          </a:xfrm>
        </p:spPr>
        <p:txBody>
          <a:bodyPr/>
          <a:lstStyle/>
          <a:p>
            <a:r>
              <a:rPr lang="en-IN" dirty="0"/>
              <a:t>Supports Graph traversal and pattern matching queries.</a:t>
            </a:r>
          </a:p>
          <a:p>
            <a:r>
              <a:rPr lang="en-IN" dirty="0"/>
              <a:t>Composed of a Graph, a traversal and set of traversers.</a:t>
            </a:r>
          </a:p>
          <a:p>
            <a:r>
              <a:rPr lang="en-IN" dirty="0"/>
              <a:t>Traversal language consists of map, flatMap, filter, sideEffect &amp; branch</a:t>
            </a:r>
          </a:p>
          <a:p>
            <a:r>
              <a:rPr lang="en-IN" dirty="0"/>
              <a:t>Traversers are isolated entities with their own state.</a:t>
            </a:r>
          </a:p>
          <a:p>
            <a:r>
              <a:rPr lang="en-IN" dirty="0"/>
              <a:t>Traverser set can grow and shrink. If multiple options are met, then all options are taken.</a:t>
            </a:r>
          </a:p>
          <a:p>
            <a:r>
              <a:rPr lang="en-IN" i="1" dirty="0"/>
              <a:t>Bulking</a:t>
            </a:r>
            <a:r>
              <a:rPr lang="en-IN" dirty="0"/>
              <a:t> collapses a traverser set constrained to an upper limit.</a:t>
            </a:r>
          </a:p>
          <a:p>
            <a:r>
              <a:rPr lang="en-IN" dirty="0"/>
              <a:t>Can be run on top of any OLTP/OLAP graph processor.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5E5-453F-48CF-A3E1-D8A2E27A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67FE-A953-4BC4-89B0-48905CF2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Marko A. Rodriguez,  ACM DBPL Conference 2015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486A-2230-41ED-89ED-A1C36210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3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1FC7-6CB3-470D-900D-3C8333F7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08" y="408159"/>
            <a:ext cx="10785049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Gremlin Graph Traversal Machine and Language [3]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B3A2-2C06-4A49-AD1A-A8FC02FC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8236"/>
            <a:ext cx="10515600" cy="4530726"/>
          </a:xfrm>
        </p:spPr>
        <p:txBody>
          <a:bodyPr/>
          <a:lstStyle/>
          <a:p>
            <a:r>
              <a:rPr lang="en-IN" dirty="0"/>
              <a:t>Traversal Strategies</a:t>
            </a:r>
          </a:p>
          <a:p>
            <a:pPr lvl="1"/>
            <a:r>
              <a:rPr lang="en-IN" dirty="0"/>
              <a:t>Decoration (E.g. </a:t>
            </a:r>
            <a:r>
              <a:rPr lang="en-IN" dirty="0" err="1"/>
              <a:t>ConjunctionStrategy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Optimization (E.g. </a:t>
            </a:r>
            <a:r>
              <a:rPr lang="en-IN" dirty="0" err="1"/>
              <a:t>IncidentToAdjacentStrategy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Vendor Optimization (E.g. </a:t>
            </a:r>
            <a:r>
              <a:rPr lang="en-IN" dirty="0" err="1"/>
              <a:t>XGraphStepStrategy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Finalization (E.g. </a:t>
            </a:r>
            <a:r>
              <a:rPr lang="en-IN" dirty="0" err="1"/>
              <a:t>ProfileStrategy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Verification (E.g. </a:t>
            </a:r>
            <a:r>
              <a:rPr lang="en-IN" dirty="0" err="1"/>
              <a:t>ComputerVerificationStrategy</a:t>
            </a:r>
            <a:r>
              <a:rPr lang="en-IN" dirty="0"/>
              <a:t>)</a:t>
            </a:r>
          </a:p>
          <a:p>
            <a:r>
              <a:rPr lang="en-IN" dirty="0"/>
              <a:t>Vertex Centric BSP model for computation</a:t>
            </a:r>
          </a:p>
          <a:p>
            <a:pPr lvl="1"/>
            <a:r>
              <a:rPr lang="en-IN" dirty="0"/>
              <a:t>Vertices receive traversers and execute traversal step on each traverser</a:t>
            </a:r>
          </a:p>
          <a:p>
            <a:pPr lvl="1"/>
            <a:r>
              <a:rPr lang="en-IN" dirty="0"/>
              <a:t>Vertices save the state of halted traversers</a:t>
            </a:r>
          </a:p>
          <a:p>
            <a:pPr lvl="1"/>
            <a:r>
              <a:rPr lang="en-IN" dirty="0"/>
              <a:t>Sends message to respective next vertices of traversers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5E5-453F-48CF-A3E1-D8A2E27A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67FE-A953-4BC4-89B0-48905CF2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Marko A. Rodriguez,  ACM DBPL Conference 2015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486A-2230-41ED-89ED-A1C36210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3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736-D47A-4506-934D-D1236CA7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8159"/>
            <a:ext cx="10737915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Automatic Algorithm Transformation for Efficient</a:t>
            </a:r>
            <a:br>
              <a:rPr lang="en-IN" b="1" dirty="0"/>
            </a:br>
            <a:r>
              <a:rPr lang="en-IN" b="1" dirty="0"/>
              <a:t>Multi-Snapshot Analytics on Temporal Graphs [2]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A11A-6645-488A-962D-A8F7A1A6F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3722"/>
            <a:ext cx="10515600" cy="4530726"/>
          </a:xfrm>
        </p:spPr>
        <p:txBody>
          <a:bodyPr/>
          <a:lstStyle/>
          <a:p>
            <a:r>
              <a:rPr lang="en-IN" dirty="0"/>
              <a:t>Rule-based transformation of algorithms to multi-snapshot version</a:t>
            </a:r>
          </a:p>
          <a:p>
            <a:r>
              <a:rPr lang="en-IN" dirty="0"/>
              <a:t>Amortizes data access cost &amp; improves memory utilization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2AB2-857F-4FB0-9F3B-93EA2D97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3522-E8F3-4B1F-8057-151DC89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Neumann et. al. VLDB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C8F6-F85A-40E7-8898-8F2B339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76F19-5B2F-4195-B1C9-F325BD09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" y="3059285"/>
            <a:ext cx="11567773" cy="23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736-D47A-4506-934D-D1236CA7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719062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Automatic Algorithm Transformation for Efficient</a:t>
            </a:r>
            <a:br>
              <a:rPr lang="en-IN" b="1" dirty="0"/>
            </a:br>
            <a:r>
              <a:rPr lang="en-IN" b="1" dirty="0"/>
              <a:t>Multi-Snapshot Analytics on Temporal Graphs [3]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A11A-6645-488A-962D-A8F7A1A6F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3722"/>
            <a:ext cx="10515600" cy="4530726"/>
          </a:xfrm>
        </p:spPr>
        <p:txBody>
          <a:bodyPr/>
          <a:lstStyle/>
          <a:p>
            <a:r>
              <a:rPr lang="en-IN" dirty="0"/>
              <a:t>Optimizations</a:t>
            </a:r>
          </a:p>
          <a:p>
            <a:pPr lvl="1"/>
            <a:r>
              <a:rPr lang="en-IN" dirty="0"/>
              <a:t>Transformation rules can cover all MS algorithms</a:t>
            </a:r>
          </a:p>
          <a:p>
            <a:pPr lvl="1"/>
            <a:r>
              <a:rPr lang="en-IN" dirty="0"/>
              <a:t>Cache friendly implementation using synchronous data access</a:t>
            </a:r>
          </a:p>
          <a:p>
            <a:pPr lvl="1"/>
            <a:r>
              <a:rPr lang="en-IN" dirty="0"/>
              <a:t>Leverages SIMD instructions using spatially local data layout</a:t>
            </a:r>
          </a:p>
          <a:p>
            <a:pPr lvl="1"/>
            <a:r>
              <a:rPr lang="en-IN" dirty="0"/>
              <a:t>Global aggregated statistics</a:t>
            </a:r>
          </a:p>
          <a:p>
            <a:r>
              <a:rPr lang="en-IN" dirty="0"/>
              <a:t>Gaps</a:t>
            </a:r>
          </a:p>
          <a:p>
            <a:pPr lvl="1"/>
            <a:r>
              <a:rPr lang="en-IN" dirty="0"/>
              <a:t>Does not support time dependent (TD) algorithms</a:t>
            </a:r>
          </a:p>
          <a:p>
            <a:pPr lvl="1"/>
            <a:r>
              <a:rPr lang="en-IN" dirty="0"/>
              <a:t>Single machine version. Not applicable for distributed processing</a:t>
            </a:r>
          </a:p>
          <a:p>
            <a:pPr lvl="1"/>
            <a:r>
              <a:rPr lang="en-IN" dirty="0"/>
              <a:t>Evaluation considers only small graphs ( &lt; 100 million edges)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2AB2-857F-4FB0-9F3B-93EA2D97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3522-E8F3-4B1F-8057-151DC89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Neumann et. al. VLDB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C8F6-F85A-40E7-8898-8F2B339A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1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8D6E-30AC-47EC-AA13-7BE59BE4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2" y="417586"/>
            <a:ext cx="11152696" cy="996435"/>
          </a:xfrm>
        </p:spPr>
        <p:txBody>
          <a:bodyPr>
            <a:normAutofit/>
          </a:bodyPr>
          <a:lstStyle/>
          <a:p>
            <a:r>
              <a:rPr lang="en-US" sz="3600" b="1" dirty="0"/>
              <a:t>Chronos: A Graph Engine for Temporal Graph Analysis [4]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3962-B0E4-487A-99FE-8E656CA3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26" y="1319754"/>
            <a:ext cx="10834148" cy="5036598"/>
          </a:xfrm>
        </p:spPr>
        <p:txBody>
          <a:bodyPr/>
          <a:lstStyle/>
          <a:p>
            <a:r>
              <a:rPr lang="en-IN" dirty="0"/>
              <a:t>Uses time locality for graph layout in memory.</a:t>
            </a:r>
          </a:p>
          <a:p>
            <a:r>
              <a:rPr lang="en-IN" dirty="0"/>
              <a:t>Batches operations for each vertex across snapshots.</a:t>
            </a:r>
          </a:p>
          <a:p>
            <a:r>
              <a:rPr lang="en-IN" dirty="0"/>
              <a:t>Locality-Aware Batch Scheduling (LABS)</a:t>
            </a:r>
          </a:p>
          <a:p>
            <a:r>
              <a:rPr lang="en-IN" dirty="0"/>
              <a:t>Scatter-Gather Execution model</a:t>
            </a:r>
          </a:p>
          <a:p>
            <a:r>
              <a:rPr lang="en-IN" dirty="0"/>
              <a:t>Works with Push, Pull &amp; Stream modes.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B013-6F71-4EC5-8441-21808FFC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03BE-8E10-4688-AD4B-9F04BC37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Wentao</a:t>
            </a:r>
            <a:r>
              <a:rPr lang="en-US" dirty="0"/>
              <a:t> Han et. al. EuroSys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AC41-EA84-4A6E-98F6-0BD88670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78C2F-ED31-4C24-8B6A-CD61778B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19" y="4116634"/>
            <a:ext cx="5505450" cy="178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AF7B4-4897-42CB-940E-03037B69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62" y="2754493"/>
            <a:ext cx="5194081" cy="29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8D6E-30AC-47EC-AA13-7BE59BE4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2" y="417586"/>
            <a:ext cx="11152696" cy="996435"/>
          </a:xfrm>
        </p:spPr>
        <p:txBody>
          <a:bodyPr>
            <a:normAutofit/>
          </a:bodyPr>
          <a:lstStyle/>
          <a:p>
            <a:r>
              <a:rPr lang="en-US" sz="3600" b="1" dirty="0"/>
              <a:t>Chronos: A Graph Engine for Temporal Graph Analysis [4]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3962-B0E4-487A-99FE-8E656CA3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26" y="1536568"/>
            <a:ext cx="10834148" cy="4819783"/>
          </a:xfrm>
        </p:spPr>
        <p:txBody>
          <a:bodyPr/>
          <a:lstStyle/>
          <a:p>
            <a:r>
              <a:rPr lang="en-IN" dirty="0"/>
              <a:t>Optimizations</a:t>
            </a:r>
          </a:p>
          <a:p>
            <a:pPr lvl="1"/>
            <a:r>
              <a:rPr lang="en-IN" dirty="0"/>
              <a:t>Assigns different partitions instead of snapshots to different cores</a:t>
            </a:r>
          </a:p>
          <a:p>
            <a:pPr lvl="1"/>
            <a:r>
              <a:rPr lang="en-IN" dirty="0"/>
              <a:t>Incremental computation from previous snapshot</a:t>
            </a:r>
          </a:p>
          <a:p>
            <a:pPr lvl="1"/>
            <a:r>
              <a:rPr lang="en-IN" dirty="0"/>
              <a:t>Edge array sorted by source vertices and bitmap for snapshot containment</a:t>
            </a:r>
          </a:p>
          <a:p>
            <a:r>
              <a:rPr lang="en-IN" dirty="0"/>
              <a:t>Gaps</a:t>
            </a:r>
          </a:p>
          <a:p>
            <a:pPr lvl="1"/>
            <a:r>
              <a:rPr lang="en-IN" dirty="0"/>
              <a:t>Support for TD algorithms</a:t>
            </a:r>
          </a:p>
          <a:p>
            <a:pPr lvl="1"/>
            <a:r>
              <a:rPr lang="en-IN" dirty="0"/>
              <a:t>Comparatively less speedup (3x) in distributed setting</a:t>
            </a:r>
          </a:p>
          <a:p>
            <a:pPr lvl="1"/>
            <a:r>
              <a:rPr lang="en-IN" dirty="0"/>
              <a:t>Need evaluation for Graph mining (Pattern matching) problem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B013-6F71-4EC5-8441-21808FFC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03BE-8E10-4688-AD4B-9F04BC37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Wentao</a:t>
            </a:r>
            <a:r>
              <a:rPr lang="en-US" dirty="0"/>
              <a:t> Han et. al. EuroSys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AC41-EA84-4A6E-98F6-0BD88670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59C-C702-4862-A549-47F7576D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845606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0240-6AF1-46F8-B467-ECFDB296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431"/>
            <a:ext cx="10515600" cy="45307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hlinkClick r:id="rId2"/>
              </a:rPr>
              <a:t>https://github.com/google/badwolf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Khurana, </a:t>
            </a:r>
            <a:r>
              <a:rPr lang="en-IN" sz="1800" dirty="0" err="1"/>
              <a:t>Udayan</a:t>
            </a:r>
            <a:r>
              <a:rPr lang="en-IN" sz="1800" dirty="0"/>
              <a:t>, and Amol Deshpande. "Efficient snapshot retrieval over historical graph data." </a:t>
            </a:r>
            <a:r>
              <a:rPr lang="en-IN" sz="1800" i="1" dirty="0"/>
              <a:t>2013 IEEE 29th International Conference on Data Engineering (ICDE)</a:t>
            </a:r>
            <a:r>
              <a:rPr lang="en-IN" sz="1800" dirty="0"/>
              <a:t>. IEEE, 2013.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Sha, Mo, et al. "Accelerating dynamic graph analytics on </a:t>
            </a:r>
            <a:r>
              <a:rPr lang="en-US" sz="1800" dirty="0" err="1"/>
              <a:t>gpus</a:t>
            </a:r>
            <a:r>
              <a:rPr lang="en-US" sz="1800" dirty="0"/>
              <a:t>." </a:t>
            </a:r>
            <a:r>
              <a:rPr lang="en-US" sz="1800" i="1" dirty="0"/>
              <a:t>Proceedings of the VLDB Endowment</a:t>
            </a:r>
            <a:r>
              <a:rPr lang="en-US" sz="1800" dirty="0"/>
              <a:t> 11.1 (2017): 107-120.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Zhang, Yunhao, Rong Chen, and </a:t>
            </a:r>
            <a:r>
              <a:rPr lang="en-US" sz="1800" dirty="0" err="1"/>
              <a:t>Haibo</a:t>
            </a:r>
            <a:r>
              <a:rPr lang="en-US" sz="1800" dirty="0"/>
              <a:t> Chen. "Sub-millisecond stateful stream querying over fast-evolving linked data." </a:t>
            </a:r>
            <a:r>
              <a:rPr lang="en-US" sz="1800" i="1" dirty="0"/>
              <a:t>Proceedings of the 26th Symposium on Operating Systems Principles</a:t>
            </a:r>
            <a:r>
              <a:rPr lang="en-US" sz="1800" dirty="0"/>
              <a:t>. ACM, 2017.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Moffitt, Vera </a:t>
            </a:r>
            <a:r>
              <a:rPr lang="en-IN" sz="1800" dirty="0" err="1"/>
              <a:t>Zaychik</a:t>
            </a:r>
            <a:r>
              <a:rPr lang="en-IN" sz="1800" dirty="0"/>
              <a:t>, and Julia </a:t>
            </a:r>
            <a:r>
              <a:rPr lang="en-IN" sz="1800" dirty="0" err="1"/>
              <a:t>Stoyanovich</a:t>
            </a:r>
            <a:r>
              <a:rPr lang="en-IN" sz="1800" dirty="0"/>
              <a:t>. "Temporal graph algebra." </a:t>
            </a:r>
            <a:r>
              <a:rPr lang="en-IN" sz="1800" i="1" dirty="0"/>
              <a:t>Proceedings of The 16th International Symposium on Database Programming Languages</a:t>
            </a:r>
            <a:r>
              <a:rPr lang="en-IN" sz="1800" dirty="0"/>
              <a:t>. ACM, 2017.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07DC-D3A3-4605-A2DD-C64F970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7A25-213A-44D2-8BC7-3054CABE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5A78-6C0F-4757-B063-76A1064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940-67B3-4D06-808D-8AF23410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996435"/>
          </a:xfrm>
        </p:spPr>
        <p:txBody>
          <a:bodyPr/>
          <a:lstStyle/>
          <a:p>
            <a:r>
              <a:rPr lang="en-IN" b="1" dirty="0"/>
              <a:t>BadWolf [1]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0860-6CD1-445C-83C8-2B5DCFA8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530726"/>
          </a:xfrm>
        </p:spPr>
        <p:txBody>
          <a:bodyPr/>
          <a:lstStyle/>
          <a:p>
            <a:r>
              <a:rPr lang="en-IN" dirty="0"/>
              <a:t>Triplestore (&lt;subject&gt; &lt;predicate&gt; &lt;object&gt;) with temporality</a:t>
            </a:r>
          </a:p>
          <a:p>
            <a:r>
              <a:rPr lang="en-IN" dirty="0"/>
              <a:t>Immutable – Nodes, Literals and Predicates</a:t>
            </a:r>
          </a:p>
          <a:p>
            <a:r>
              <a:rPr lang="en-IN" dirty="0"/>
              <a:t>Time anchors (range of validity) for each triple</a:t>
            </a:r>
          </a:p>
          <a:p>
            <a:r>
              <a:rPr lang="en-IN" dirty="0"/>
              <a:t>Storage Abstraction Layer</a:t>
            </a:r>
          </a:p>
          <a:p>
            <a:pPr lvl="1"/>
            <a:r>
              <a:rPr lang="en-IN" dirty="0"/>
              <a:t>Does not provide storage (But a naïve implementation is available)</a:t>
            </a:r>
          </a:p>
          <a:p>
            <a:pPr lvl="1"/>
            <a:r>
              <a:rPr lang="en-IN" dirty="0"/>
              <a:t>Provides only low level API for persistence</a:t>
            </a:r>
          </a:p>
          <a:p>
            <a:pPr lvl="1"/>
            <a:r>
              <a:rPr lang="en-IN" dirty="0"/>
              <a:t>Need to write driver for different storage backends</a:t>
            </a:r>
          </a:p>
          <a:p>
            <a:r>
              <a:rPr lang="en-IN" dirty="0"/>
              <a:t>No indexing mechanism </a:t>
            </a:r>
          </a:p>
          <a:p>
            <a:pPr lvl="1"/>
            <a:r>
              <a:rPr lang="en-IN" dirty="0"/>
              <a:t>Can be implemented using the storage driver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3900-F37A-4362-A484-8FA9CD6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DDC5-10F0-44E1-989F-C5220D1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https://github.com/google/badwolf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38D9-4BDC-4646-8604-EA343DB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891C-E412-4142-AEB3-499F6C52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054881"/>
          </a:xfrm>
        </p:spPr>
        <p:txBody>
          <a:bodyPr/>
          <a:lstStyle/>
          <a:p>
            <a:r>
              <a:rPr lang="en-IN" b="1" dirty="0"/>
              <a:t>BadWolf [1]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D1F2-5319-450D-8387-EC08327C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893311"/>
          </a:xfrm>
        </p:spPr>
        <p:txBody>
          <a:bodyPr/>
          <a:lstStyle/>
          <a:p>
            <a:r>
              <a:rPr lang="en-IN" dirty="0"/>
              <a:t>BadWolf Query Language (BQL)</a:t>
            </a:r>
          </a:p>
          <a:p>
            <a:pPr lvl="1"/>
            <a:r>
              <a:rPr lang="en-IN" dirty="0"/>
              <a:t>Syntax similar to SQL</a:t>
            </a:r>
          </a:p>
          <a:p>
            <a:pPr lvl="1"/>
            <a:r>
              <a:rPr lang="en-IN" dirty="0"/>
              <a:t>Provides support for Create, Drop, Select, Insert, Delete in general</a:t>
            </a:r>
          </a:p>
          <a:p>
            <a:pPr lvl="1"/>
            <a:r>
              <a:rPr lang="en-IN" dirty="0"/>
              <a:t>Mainly supports traversal and pattern matching queries</a:t>
            </a:r>
          </a:p>
          <a:p>
            <a:r>
              <a:rPr lang="en-IN" dirty="0"/>
              <a:t>Query Planning</a:t>
            </a:r>
          </a:p>
          <a:p>
            <a:pPr lvl="1"/>
            <a:r>
              <a:rPr lang="en-IN" dirty="0"/>
              <a:t>Naïve Specificity based optimization</a:t>
            </a:r>
          </a:p>
          <a:p>
            <a:pPr lvl="1"/>
            <a:r>
              <a:rPr lang="en-IN" dirty="0"/>
              <a:t>E.g. </a:t>
            </a:r>
            <a:r>
              <a:rPr lang="en-US" i="1" dirty="0"/>
              <a:t>/user&lt;Joe&gt; "parent-of"@[] ?child . ?child "parent-of"@[] ?</a:t>
            </a:r>
            <a:r>
              <a:rPr lang="en-US" i="1" dirty="0" err="1"/>
              <a:t>grand_child</a:t>
            </a:r>
            <a:endParaRPr lang="en-US" i="1" dirty="0"/>
          </a:p>
          <a:p>
            <a:pPr lvl="1"/>
            <a:r>
              <a:rPr lang="en-US" dirty="0"/>
              <a:t>Creates a graph based on where clause</a:t>
            </a:r>
          </a:p>
          <a:p>
            <a:pPr lvl="1"/>
            <a:r>
              <a:rPr lang="en-US" dirty="0"/>
              <a:t>Edge between two clauses if they share a binding</a:t>
            </a:r>
          </a:p>
          <a:p>
            <a:pPr lvl="1"/>
            <a:r>
              <a:rPr lang="en-US" dirty="0"/>
              <a:t>Starts with higher specificity nodes and proceeds towards lower specificity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80DB-7280-4AFE-B3C7-A1CF7599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E2E5-08A5-4929-8B38-1E292092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https://github.com/google/badwolf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BD790-562D-44F2-8063-8E6A5038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692-9094-4F64-9947-0F9181A6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77" y="422739"/>
            <a:ext cx="11228109" cy="972428"/>
          </a:xfrm>
        </p:spPr>
        <p:txBody>
          <a:bodyPr>
            <a:normAutofit/>
          </a:bodyPr>
          <a:lstStyle/>
          <a:p>
            <a:r>
              <a:rPr lang="en-US" sz="3600" b="1" dirty="0"/>
              <a:t>Efficient Snapshot Retrieval over Historical Graph Data [2]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E75-723D-4D10-9B9D-212B64FB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77" y="1316053"/>
            <a:ext cx="10898173" cy="4225893"/>
          </a:xfrm>
        </p:spPr>
        <p:txBody>
          <a:bodyPr/>
          <a:lstStyle/>
          <a:p>
            <a:r>
              <a:rPr lang="en-IN" i="1" dirty="0" err="1"/>
              <a:t>DeltaGraph</a:t>
            </a:r>
            <a:r>
              <a:rPr lang="en-IN" i="1" dirty="0"/>
              <a:t> – </a:t>
            </a:r>
            <a:r>
              <a:rPr lang="en-IN" dirty="0"/>
              <a:t>Distributed hierarchical index structure</a:t>
            </a:r>
          </a:p>
          <a:p>
            <a:r>
              <a:rPr lang="en-IN" i="1" dirty="0" err="1"/>
              <a:t>GraphPool</a:t>
            </a:r>
            <a:r>
              <a:rPr lang="en-IN" i="1" dirty="0"/>
              <a:t> – </a:t>
            </a:r>
            <a:r>
              <a:rPr lang="en-IN" dirty="0"/>
              <a:t>in-memory historical graph data structure</a:t>
            </a:r>
          </a:p>
          <a:p>
            <a:endParaRPr lang="en-IN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1690-CF59-407B-A8FC-95A2AC8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FA82F-D473-46A5-8BC7-A7942AEE8F3B}" type="datetime5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22-Jun-19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C5-A662-4196-B99B-797C119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Udayan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 Khurana et. al. ICDE 2013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F1A-B597-44C9-B05A-036A00B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CAA85-8796-4B17-9CA3-4CB18724EF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Economica" panose="02000506040000020004" pitchFamily="2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765F5-A1D6-4A06-803C-E5266636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7" y="2598092"/>
            <a:ext cx="3520953" cy="3367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77BBC-2308-42BB-BCF3-A9AFEE46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68" y="2467439"/>
            <a:ext cx="4016630" cy="336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66AB65-75C7-46A4-979E-6FB98B770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536" y="2720490"/>
            <a:ext cx="3872156" cy="2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D495-B52D-472D-BE41-86F2F80F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9180"/>
            <a:ext cx="10515600" cy="4530726"/>
          </a:xfrm>
        </p:spPr>
        <p:txBody>
          <a:bodyPr/>
          <a:lstStyle/>
          <a:p>
            <a:r>
              <a:rPr lang="en-IN" dirty="0"/>
              <a:t>Optimizations</a:t>
            </a:r>
          </a:p>
          <a:p>
            <a:pPr lvl="1"/>
            <a:r>
              <a:rPr lang="en-IN" dirty="0"/>
              <a:t>Maintain statistics of deltas and eventlist in memory</a:t>
            </a:r>
          </a:p>
          <a:p>
            <a:pPr lvl="1"/>
            <a:r>
              <a:rPr lang="en-IN" dirty="0"/>
              <a:t>Materialize certain nodes in memory</a:t>
            </a:r>
          </a:p>
          <a:p>
            <a:pPr lvl="1"/>
            <a:r>
              <a:rPr lang="en-IN" dirty="0"/>
              <a:t>Parameter Tuning – Choosing differential function and arity</a:t>
            </a:r>
          </a:p>
          <a:p>
            <a:pPr lvl="1"/>
            <a:r>
              <a:rPr lang="en-IN" dirty="0"/>
              <a:t>Efficient usage of bitmaps for in-memory store</a:t>
            </a:r>
          </a:p>
          <a:p>
            <a:r>
              <a:rPr lang="en-IN" dirty="0"/>
              <a:t>Gaps</a:t>
            </a:r>
          </a:p>
          <a:p>
            <a:pPr lvl="1"/>
            <a:r>
              <a:rPr lang="en-IN" dirty="0"/>
              <a:t>Effect of partitioning and need of repartitioning</a:t>
            </a:r>
          </a:p>
          <a:p>
            <a:pPr lvl="1"/>
            <a:r>
              <a:rPr lang="en-IN" dirty="0"/>
              <a:t>Behaviour on graphs with different topologies and more real-world graphs</a:t>
            </a:r>
          </a:p>
          <a:p>
            <a:pPr lvl="1"/>
            <a:r>
              <a:rPr lang="en-IN" dirty="0"/>
              <a:t>Structural and Property changes are treated alike</a:t>
            </a:r>
          </a:p>
          <a:p>
            <a:pPr lvl="1"/>
            <a:r>
              <a:rPr lang="en-IN" dirty="0"/>
              <a:t>Support for queries that retrieve snapshots satisfying a given predicate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2073-4E82-49E9-B79A-473C82A9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BA8B8-915C-464B-A6ED-CA1F0C95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122A7B-E0EE-4225-AF81-3DB70536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59" y="417415"/>
            <a:ext cx="11218682" cy="911765"/>
          </a:xfrm>
        </p:spPr>
        <p:txBody>
          <a:bodyPr>
            <a:normAutofit/>
          </a:bodyPr>
          <a:lstStyle/>
          <a:p>
            <a:r>
              <a:rPr lang="en-US" sz="3600" b="1" dirty="0"/>
              <a:t>Efficient Snapshot Retrieval over Historical Graph Data [2]</a:t>
            </a:r>
            <a:endParaRPr lang="en-IN" sz="3600" b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305929-3A90-4639-B279-856F3A37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356352"/>
            <a:ext cx="745066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Udayan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Economica" panose="02000506040000020004" pitchFamily="2" charset="0"/>
                <a:ea typeface="+mn-ea"/>
                <a:cs typeface="+mn-cs"/>
              </a:rPr>
              <a:t> Khurana et. al. ICDE 2013</a:t>
            </a:r>
          </a:p>
        </p:txBody>
      </p:sp>
    </p:spTree>
    <p:extLst>
      <p:ext uri="{BB962C8B-B14F-4D97-AF65-F5344CB8AC3E}">
        <p14:creationId xmlns:p14="http://schemas.microsoft.com/office/powerpoint/2010/main" val="18463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3F80-B2FB-4A7C-86E9-B8398B8B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977581"/>
          </a:xfrm>
        </p:spPr>
        <p:txBody>
          <a:bodyPr>
            <a:normAutofit/>
          </a:bodyPr>
          <a:lstStyle/>
          <a:p>
            <a:r>
              <a:rPr lang="en-US" sz="3600" b="1" dirty="0"/>
              <a:t>Accelerating Dynamic Graph Analytics on GPUs [3]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A894-88C9-4BA8-BB9D-6B0B06AC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3" y="1385740"/>
            <a:ext cx="10515600" cy="4798243"/>
          </a:xfrm>
        </p:spPr>
        <p:txBody>
          <a:bodyPr/>
          <a:lstStyle/>
          <a:p>
            <a:r>
              <a:rPr lang="en-IN" dirty="0"/>
              <a:t>GPU based dynamic graph storage scheme</a:t>
            </a:r>
          </a:p>
          <a:p>
            <a:r>
              <a:rPr lang="en-IN" dirty="0"/>
              <a:t>Parallel update algorithms supporting stream updates</a:t>
            </a:r>
          </a:p>
          <a:p>
            <a:r>
              <a:rPr lang="en-IN" dirty="0"/>
              <a:t>Uses Packed Memory Array (PMA) for storage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0B8D4-7DC1-4303-980F-97F14FC6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F9B8A-8512-42D1-A089-7340AD4B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Mo Sha et. al. VLDB 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882C-6964-49BE-8C55-156A5DAE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74557-2DBC-4905-BEFA-A1C22F65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3" y="3055533"/>
            <a:ext cx="7201378" cy="2668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0A5F6-D287-4528-B0CD-53FB3A5E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98" y="3924302"/>
            <a:ext cx="4152786" cy="11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7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2BAA-D410-4F78-9E2F-21C550C7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005862"/>
          </a:xfrm>
        </p:spPr>
        <p:txBody>
          <a:bodyPr>
            <a:normAutofit/>
          </a:bodyPr>
          <a:lstStyle/>
          <a:p>
            <a:r>
              <a:rPr lang="en-US" sz="3600" b="1" dirty="0"/>
              <a:t>Accelerating Dynamic Graph Analytics on GPUs [3]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EA4F-3A23-476D-804E-79593E72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E64-48BC-4E13-BBC8-64A3182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Mo Sha et. al. VLDB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20B3-555E-475B-A683-9779232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5F98-C6C8-4C56-9B09-279423BD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618"/>
            <a:ext cx="12173966" cy="2328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076233-148B-4E69-B065-B29C8983F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6" y="3763816"/>
            <a:ext cx="4359668" cy="2401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1673C5-EC47-4CC2-9A48-7D3721A9D5EB}"/>
              </a:ext>
            </a:extLst>
          </p:cNvPr>
          <p:cNvSpPr txBox="1"/>
          <p:nvPr/>
        </p:nvSpPr>
        <p:spPr>
          <a:xfrm>
            <a:off x="4904556" y="4378787"/>
            <a:ext cx="728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Updates are sorted by keys and dispatched according to the sorted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Updates for same leaf segments are grouped for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Run length encoding and exclusive scan GPU 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05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6225-2A54-4A0B-AF4C-FB6D4B2C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00130"/>
          </a:xfrm>
        </p:spPr>
        <p:txBody>
          <a:bodyPr>
            <a:normAutofit/>
          </a:bodyPr>
          <a:lstStyle/>
          <a:p>
            <a:r>
              <a:rPr lang="en-IN" sz="3200" b="1" dirty="0"/>
              <a:t>Sub-millisecond Stateful Stream Querying over Fast-evolving Linked Data [4]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BFF0-AEE7-4A96-8D8F-91F78958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90"/>
            <a:ext cx="10652760" cy="4848061"/>
          </a:xfrm>
        </p:spPr>
        <p:txBody>
          <a:bodyPr/>
          <a:lstStyle/>
          <a:p>
            <a:r>
              <a:rPr lang="en-IN" dirty="0" err="1"/>
              <a:t>Wukong+S</a:t>
            </a:r>
            <a:r>
              <a:rPr lang="en-IN" dirty="0"/>
              <a:t> – Stream processor and persistent storage &amp; state sharing</a:t>
            </a:r>
          </a:p>
          <a:p>
            <a:r>
              <a:rPr lang="en-IN" dirty="0"/>
              <a:t>Hybrid store with efficient stream index and locality aware partitioning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0A35-5622-4187-8738-B01C3C5C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870A-C90E-415F-BE70-1EFEFFE0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Yunhao et. Al. SOSP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2710-6C67-4A53-9BF4-84832D51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2EC1C-4CC5-4333-B661-C58C60F5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11992"/>
            <a:ext cx="6563339" cy="2764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F6FFB9-6AC3-4C6D-B3CB-5A1CDF8C3E29}"/>
              </a:ext>
            </a:extLst>
          </p:cNvPr>
          <p:cNvSpPr txBox="1"/>
          <p:nvPr/>
        </p:nvSpPr>
        <p:spPr>
          <a:xfrm>
            <a:off x="7569724" y="3110845"/>
            <a:ext cx="4538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Fault tolerance using checkpointing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 least once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Bounded snapshot scalarization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Implemented on RDMA based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95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9F06-AE9F-4502-B058-A4EEA21F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9747"/>
            <a:ext cx="10515600" cy="864460"/>
          </a:xfrm>
        </p:spPr>
        <p:txBody>
          <a:bodyPr>
            <a:noAutofit/>
          </a:bodyPr>
          <a:lstStyle/>
          <a:p>
            <a:r>
              <a:rPr lang="en-IN" sz="3600" b="1" dirty="0"/>
              <a:t>Sub-millisecond Stateful Stream Querying over Fast-evolving Linked Data [4]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8D650-6E6C-4636-A9E9-AB23F2476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69" y="1690321"/>
            <a:ext cx="5831288" cy="18919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A846-C8A6-481C-9D79-5A64EDB6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22-Jun-19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4F6D-0FE9-4504-A4DB-5D379656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Yunhao et. Al. SOSP 2017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40AF-C59D-4F94-BB5B-48715517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2C6F2-0BFC-4866-ACB4-88C271A6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03" y="1585046"/>
            <a:ext cx="5404327" cy="1987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336C5-8CDE-456C-8E11-21D7078B3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354" y="3683332"/>
            <a:ext cx="6250757" cy="21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516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Widescreen</PresentationFormat>
  <Paragraphs>181</Paragraphs>
  <Slides>18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 Literature Survey on Temporal Graph Stores and Processing  Presentation - 1 </vt:lpstr>
      <vt:lpstr>BadWolf [1]</vt:lpstr>
      <vt:lpstr>BadWolf [1]</vt:lpstr>
      <vt:lpstr>Efficient Snapshot Retrieval over Historical Graph Data [2]</vt:lpstr>
      <vt:lpstr>Efficient Snapshot Retrieval over Historical Graph Data [2]</vt:lpstr>
      <vt:lpstr>Accelerating Dynamic Graph Analytics on GPUs [3]</vt:lpstr>
      <vt:lpstr>Accelerating Dynamic Graph Analytics on GPUs [3]</vt:lpstr>
      <vt:lpstr>Sub-millisecond Stateful Stream Querying over Fast-evolving Linked Data [4]</vt:lpstr>
      <vt:lpstr>Sub-millisecond Stateful Stream Querying over Fast-evolving Linked Data [4]</vt:lpstr>
      <vt:lpstr>Temporal Graph Algebra [5]</vt:lpstr>
      <vt:lpstr>Temporal Graph Algebra [5]</vt:lpstr>
      <vt:lpstr>The Gremlin Graph Traversal Machine and Language [2]</vt:lpstr>
      <vt:lpstr>The Gremlin Graph Traversal Machine and Language [3]</vt:lpstr>
      <vt:lpstr>Automatic Algorithm Transformation for Efficient Multi-Snapshot Analytics on Temporal Graphs [2]</vt:lpstr>
      <vt:lpstr>Automatic Algorithm Transformation for Efficient Multi-Snapshot Analytics on Temporal Graphs [3]</vt:lpstr>
      <vt:lpstr>Chronos: A Graph Engine for Temporal Graph Analysis [4]</vt:lpstr>
      <vt:lpstr>Chronos: A Graph Engine for Temporal Graph Analysis [4]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164</cp:revision>
  <dcterms:created xsi:type="dcterms:W3CDTF">2018-12-07T10:26:49Z</dcterms:created>
  <dcterms:modified xsi:type="dcterms:W3CDTF">2019-06-22T03:45:58Z</dcterms:modified>
</cp:coreProperties>
</file>