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76" r:id="rId3"/>
    <p:sldId id="290" r:id="rId4"/>
    <p:sldId id="267" r:id="rId5"/>
    <p:sldId id="285" r:id="rId6"/>
    <p:sldId id="286" r:id="rId7"/>
    <p:sldId id="289" r:id="rId8"/>
    <p:sldId id="287" r:id="rId9"/>
    <p:sldId id="28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29-Jun-19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3" y="1888858"/>
            <a:ext cx="9737949" cy="1963230"/>
          </a:xfrm>
        </p:spPr>
        <p:txBody>
          <a:bodyPr anchor="ctr">
            <a:normAutofit fontScale="90000"/>
          </a:bodyPr>
          <a:lstStyle/>
          <a:p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Literature Survey on Temporal Graph Stores and Processing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Presentation - 2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837" y="4038516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07-Jun-19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59C-C702-4862-A549-47F7576D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845606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0240-6AF1-46F8-B467-ECFDB2965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431"/>
            <a:ext cx="10515600" cy="453072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Macko, Peter, et al. "Llama: Efficient graph analytics using large </a:t>
            </a:r>
            <a:r>
              <a:rPr lang="en-US" sz="1800" dirty="0" err="1"/>
              <a:t>multiversioned</a:t>
            </a:r>
            <a:r>
              <a:rPr lang="en-US" sz="1800" dirty="0"/>
              <a:t> arrays." 2015 IEEE 31st International Conference on Data Engineering. IEEE,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Khandelwal, Anurag, et al. "</a:t>
            </a:r>
            <a:r>
              <a:rPr lang="en-US" sz="1800" dirty="0" err="1"/>
              <a:t>Zipg</a:t>
            </a:r>
            <a:r>
              <a:rPr lang="en-US" sz="1800" dirty="0"/>
              <a:t>: A memory-efficient graph store for interactive queries." Proceedings of the 2017 ACM International Conference on Management of Data. ACM, 2017.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Huang, </a:t>
            </a:r>
            <a:r>
              <a:rPr lang="en-IN" sz="1800" dirty="0" err="1"/>
              <a:t>Jiewen</a:t>
            </a:r>
            <a:r>
              <a:rPr lang="en-IN" sz="1800" dirty="0"/>
              <a:t>, and Daniel J. Abadi. "Leopard: Lightweight edge-oriented partitioning and replication for dynamic graphs." Proceedings of the VLDB Endowment 9.7 (2016): 540-551.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Semertzidis, Konstantinos, and </a:t>
            </a:r>
            <a:r>
              <a:rPr lang="en-IN" sz="1800" dirty="0" err="1"/>
              <a:t>Evaggelia</a:t>
            </a:r>
            <a:r>
              <a:rPr lang="en-IN" sz="1800" dirty="0"/>
              <a:t> </a:t>
            </a:r>
            <a:r>
              <a:rPr lang="en-IN" sz="1800" dirty="0" err="1"/>
              <a:t>Pitoura</a:t>
            </a:r>
            <a:r>
              <a:rPr lang="en-IN" sz="1800" dirty="0"/>
              <a:t>. "Top-$ k $ Durable Graph Pattern Queries on Temporal Graphs." IEEE Transactions on Knowledge and Data Engineering 31.1 (2018): 181-194.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07DC-D3A3-4605-A2DD-C64F970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7A25-213A-44D2-8BC7-3054CABE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5A78-6C0F-4757-B063-76A1064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LLAMA: Efficient graph analytics using Large Multiversioned Arrays [1]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24"/>
            <a:ext cx="10515600" cy="4238495"/>
          </a:xfrm>
        </p:spPr>
        <p:txBody>
          <a:bodyPr/>
          <a:lstStyle/>
          <a:p>
            <a:r>
              <a:rPr lang="en-IN" dirty="0"/>
              <a:t>Uses augmented CSR representation and supports mutability and persistence</a:t>
            </a:r>
          </a:p>
          <a:p>
            <a:r>
              <a:rPr lang="en-IN" dirty="0"/>
              <a:t>Multiple edge tables and single vertex table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Macko, Peter, et al. ICDE 2015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BA7EA-FA77-49D6-9CE1-F9F65C8A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49" y="3025563"/>
            <a:ext cx="9136870" cy="32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LLAMA: Efficient graph analytics using Large Multiversioned Arrays [1]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24"/>
            <a:ext cx="10515600" cy="4238495"/>
          </a:xfrm>
        </p:spPr>
        <p:txBody>
          <a:bodyPr/>
          <a:lstStyle/>
          <a:p>
            <a:r>
              <a:rPr lang="en-IN" dirty="0"/>
              <a:t>Supports vertex and edge properties</a:t>
            </a:r>
          </a:p>
          <a:p>
            <a:r>
              <a:rPr lang="en-IN" dirty="0"/>
              <a:t>Supports merging of recent snapshots</a:t>
            </a:r>
          </a:p>
          <a:p>
            <a:r>
              <a:rPr lang="en-IN" dirty="0"/>
              <a:t>Maintains a write-optimized delta map to buffer updates</a:t>
            </a:r>
          </a:p>
          <a:p>
            <a:r>
              <a:rPr lang="en-IN" dirty="0"/>
              <a:t>Uses </a:t>
            </a:r>
            <a:r>
              <a:rPr lang="en-IN" i="1" dirty="0" err="1"/>
              <a:t>mmap</a:t>
            </a:r>
            <a:r>
              <a:rPr lang="en-IN" dirty="0"/>
              <a:t> for in-memory representation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Macko, Peter, et al. ICDE 2015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DD81B-4C6D-4954-B9AA-D250F7E1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836" y="3816071"/>
            <a:ext cx="3570010" cy="22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5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692-9094-4F64-9947-0F9181A6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77" y="422739"/>
            <a:ext cx="11228109" cy="972428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ZipG</a:t>
            </a:r>
            <a:r>
              <a:rPr lang="en-US" sz="3600" b="1" dirty="0"/>
              <a:t>: A Memory-efficient Graph Store </a:t>
            </a:r>
            <a:r>
              <a:rPr lang="en-IN" sz="3600" b="1" dirty="0"/>
              <a:t>for Interactive Queries </a:t>
            </a:r>
            <a:r>
              <a:rPr lang="en-US" sz="3600" b="1" dirty="0"/>
              <a:t>[2]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5E75-723D-4D10-9B9D-212B64FB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77" y="1316053"/>
            <a:ext cx="10898173" cy="4225893"/>
          </a:xfrm>
        </p:spPr>
        <p:txBody>
          <a:bodyPr/>
          <a:lstStyle/>
          <a:p>
            <a:r>
              <a:rPr lang="en-IN" dirty="0"/>
              <a:t>Distributed memory efficient graph store</a:t>
            </a:r>
          </a:p>
          <a:p>
            <a:r>
              <a:rPr lang="en-IN" dirty="0"/>
              <a:t>Uses Succinct to compress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1690-CF59-407B-A8FC-95A2AC81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9FA82F-D473-46A5-8BC7-A7942AEE8F3B}" type="datetime5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29-Jun-19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AC5-A662-4196-B99B-797C1195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Anurag Khandelwal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t> et. al. SIGMOD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CF1A-B597-44C9-B05A-036A00B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CAA85-8796-4B17-9CA3-4CB18724EF6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CC9A94-43EB-404B-B5EF-202E6E34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59" y="2583924"/>
            <a:ext cx="9427808" cy="1094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BE7FF4-7F32-4877-BB8F-B615CB0BA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35" y="3715449"/>
            <a:ext cx="7656329" cy="23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4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692-9094-4F64-9947-0F9181A6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77" y="422739"/>
            <a:ext cx="11228109" cy="972428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ZipG</a:t>
            </a:r>
            <a:r>
              <a:rPr lang="en-US" sz="3600" b="1" dirty="0"/>
              <a:t>: A Memory-efficient Graph Store </a:t>
            </a:r>
            <a:r>
              <a:rPr lang="en-IN" sz="3600" b="1" dirty="0"/>
              <a:t>for Interactive Queries </a:t>
            </a:r>
            <a:r>
              <a:rPr lang="en-US" sz="3600" b="1" dirty="0"/>
              <a:t>[2]</a:t>
            </a:r>
            <a:endParaRPr lang="en-IN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1690-CF59-407B-A8FC-95A2AC81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9FA82F-D473-46A5-8BC7-A7942AEE8F3B}" type="datetime5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29-Jun-19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AC5-A662-4196-B99B-797C1195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Anurag Khandelwal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t> et. al. SIGMOD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CF1A-B597-44C9-B05A-036A00B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CAA85-8796-4B17-9CA3-4CB18724EF6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92F4F-624C-4BBD-AF0F-B4A1063A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13" y="3640348"/>
            <a:ext cx="10020300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1CD61-BC41-497C-B327-44C412FE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13" y="1610030"/>
            <a:ext cx="9925152" cy="17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1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2BAA-D410-4F78-9E2F-21C550C7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09" y="479484"/>
            <a:ext cx="10948447" cy="1203824"/>
          </a:xfrm>
        </p:spPr>
        <p:txBody>
          <a:bodyPr>
            <a:normAutofit/>
          </a:bodyPr>
          <a:lstStyle/>
          <a:p>
            <a:r>
              <a:rPr lang="en-US" sz="3600" b="1" dirty="0"/>
              <a:t>LEOPARD: Lightweight Edge Oriented Partitioning and</a:t>
            </a:r>
            <a:br>
              <a:rPr lang="en-US" sz="3600" b="1" dirty="0"/>
            </a:br>
            <a:r>
              <a:rPr lang="en-US" sz="3600" b="1" dirty="0"/>
              <a:t>Replication for Dynamic Graphs [3]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EA4F-3A23-476D-804E-79593E72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6E64-48BC-4E13-BBC8-64A3182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Jiewen</a:t>
            </a:r>
            <a:r>
              <a:rPr lang="en-IN" dirty="0"/>
              <a:t> Huang et. al. VLDB 2016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20B3-555E-475B-A683-9779232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F087E-275A-4E7B-A259-D4D7FED5592F}"/>
              </a:ext>
            </a:extLst>
          </p:cNvPr>
          <p:cNvSpPr txBox="1"/>
          <p:nvPr/>
        </p:nvSpPr>
        <p:spPr>
          <a:xfrm>
            <a:off x="689510" y="1683308"/>
            <a:ext cx="112071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Supports continuous updates and adjusts the partitions dynamically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Implements replication in addition to partitioning and decreases overall edge cuts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Focus on work loads with read-only graph computations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Heuristic : </a:t>
            </a:r>
            <a:r>
              <a:rPr lang="en-US" sz="2400" dirty="0"/>
              <a:t>When a vertex’s number of neighbors increases, the influence of a new neighbor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probability of performing reassignment examination after adding a new neighbor to v proportional to (1 − t)/(t)(</a:t>
            </a:r>
            <a:r>
              <a:rPr lang="en-US" sz="2400" dirty="0" err="1"/>
              <a:t>v.neighbors</a:t>
            </a:r>
            <a:r>
              <a:rPr lang="en-US" sz="2400" dirty="0"/>
              <a:t>)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123A-339F-43E3-A9CD-AD82AC173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25" y="4702202"/>
            <a:ext cx="4899891" cy="9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8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2BAA-D410-4F78-9E2F-21C550C7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09" y="479484"/>
            <a:ext cx="10948447" cy="1203824"/>
          </a:xfrm>
        </p:spPr>
        <p:txBody>
          <a:bodyPr>
            <a:normAutofit/>
          </a:bodyPr>
          <a:lstStyle/>
          <a:p>
            <a:r>
              <a:rPr lang="en-US" sz="3600" b="1" dirty="0"/>
              <a:t>LEOPARD: Lightweight Edge Oriented Partitioning and</a:t>
            </a:r>
            <a:br>
              <a:rPr lang="en-US" sz="3600" b="1" dirty="0"/>
            </a:br>
            <a:r>
              <a:rPr lang="en-US" sz="3600" b="1" dirty="0"/>
              <a:t>Replication for Dynamic Graphs [3]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EA4F-3A23-476D-804E-79593E72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6E64-48BC-4E13-BBC8-64A3182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Jiewen</a:t>
            </a:r>
            <a:r>
              <a:rPr lang="en-IN" dirty="0"/>
              <a:t> Huang et. al. VLDB 2016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20B3-555E-475B-A683-9779232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F087E-275A-4E7B-A259-D4D7FED5592F}"/>
              </a:ext>
            </a:extLst>
          </p:cNvPr>
          <p:cNvSpPr txBox="1"/>
          <p:nvPr/>
        </p:nvSpPr>
        <p:spPr>
          <a:xfrm>
            <a:off x="689510" y="1683308"/>
            <a:ext cx="11207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Replication Scheme : Minimum Average Replication (MAR)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Effective edge cut takes replication into consideration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34BA6-6818-4246-B188-A0686A27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32" y="2538396"/>
            <a:ext cx="4124909" cy="3527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DFEC1C-4B9A-485C-A426-2383DCCAACB7}"/>
              </a:ext>
            </a:extLst>
          </p:cNvPr>
          <p:cNvSpPr txBox="1"/>
          <p:nvPr/>
        </p:nvSpPr>
        <p:spPr>
          <a:xfrm>
            <a:off x="6108338" y="2732678"/>
            <a:ext cx="43437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Example: Min = 2 &amp; </a:t>
            </a:r>
            <a:r>
              <a:rPr lang="en-IN" dirty="0" err="1"/>
              <a:t>Avg</a:t>
            </a:r>
            <a:r>
              <a:rPr lang="en-IN" dirty="0"/>
              <a:t> = 3</a:t>
            </a:r>
          </a:p>
          <a:p>
            <a:r>
              <a:rPr lang="en-IN" dirty="0"/>
              <a:t>Sliding Window = 24, P = 5</a:t>
            </a:r>
          </a:p>
          <a:p>
            <a:endParaRPr lang="en-IN" dirty="0"/>
          </a:p>
          <a:p>
            <a:r>
              <a:rPr lang="en-IN" dirty="0"/>
              <a:t>Primary Scores: 0.15, 0.25, 0.35, 0.45, 0.55</a:t>
            </a:r>
          </a:p>
          <a:p>
            <a:endParaRPr lang="en-IN" dirty="0"/>
          </a:p>
          <a:p>
            <a:r>
              <a:rPr lang="en-IN" dirty="0"/>
              <a:t>Secondary Scores: 0.1, 0.2, 0.3, 0.4</a:t>
            </a:r>
          </a:p>
          <a:p>
            <a:endParaRPr lang="en-IN" dirty="0"/>
          </a:p>
          <a:p>
            <a:r>
              <a:rPr lang="en-IN" dirty="0"/>
              <a:t>4 scores are combined with 24 recent scores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28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2BAA-D410-4F78-9E2F-21C550C7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19" y="479484"/>
            <a:ext cx="11777221" cy="1203824"/>
          </a:xfrm>
        </p:spPr>
        <p:txBody>
          <a:bodyPr>
            <a:normAutofit/>
          </a:bodyPr>
          <a:lstStyle/>
          <a:p>
            <a:r>
              <a:rPr lang="en-US" sz="3600" b="1" dirty="0"/>
              <a:t>Top-k Durable Graph Pattern Queries on Temporal Graphs [4]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EA4F-3A23-476D-804E-79593E72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6E64-48BC-4E13-BBC8-64A3182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Konstantinos Semertzidis et. al. TKDE 2018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20B3-555E-475B-A683-9779232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F087E-275A-4E7B-A259-D4D7FED5592F}"/>
              </a:ext>
            </a:extLst>
          </p:cNvPr>
          <p:cNvSpPr txBox="1"/>
          <p:nvPr/>
        </p:nvSpPr>
        <p:spPr>
          <a:xfrm>
            <a:off x="566960" y="1560759"/>
            <a:ext cx="1011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Finds subgraph matches that exist for longest period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Proposes compact representation of graph, time indexes &amp; pruning strategies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B7D47-D76F-43FB-B8BF-1EE32474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4" y="2610991"/>
            <a:ext cx="5619199" cy="288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299AA-9FA1-4335-A46D-521F5387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91" y="2846777"/>
            <a:ext cx="4856625" cy="26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0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2BAA-D410-4F78-9E2F-21C550C7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19" y="479484"/>
            <a:ext cx="11777221" cy="991097"/>
          </a:xfrm>
        </p:spPr>
        <p:txBody>
          <a:bodyPr>
            <a:normAutofit/>
          </a:bodyPr>
          <a:lstStyle/>
          <a:p>
            <a:r>
              <a:rPr lang="en-US" sz="3600" b="1" dirty="0"/>
              <a:t>Top-k Durable Graph Pattern Queries on Temporal Graphs [4]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EA4F-3A23-476D-804E-79593E72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6E64-48BC-4E13-BBC8-64A3182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Konstantinos Semertzidis et. al. TKDE 2018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20B3-555E-475B-A683-9779232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57E06B-7260-4AA1-9E90-0FA2A138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2" y="1603121"/>
            <a:ext cx="8376876" cy="36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54057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 Literature Survey on Temporal Graph Stores and Processing  Presentation - 2 </vt:lpstr>
      <vt:lpstr>LLAMA: Efficient graph analytics using Large Multiversioned Arrays [1]</vt:lpstr>
      <vt:lpstr>LLAMA: Efficient graph analytics using Large Multiversioned Arrays [1]</vt:lpstr>
      <vt:lpstr>ZipG: A Memory-efficient Graph Store for Interactive Queries [2]</vt:lpstr>
      <vt:lpstr>ZipG: A Memory-efficient Graph Store for Interactive Queries [2]</vt:lpstr>
      <vt:lpstr>LEOPARD: Lightweight Edge Oriented Partitioning and Replication for Dynamic Graphs [3]</vt:lpstr>
      <vt:lpstr>LEOPARD: Lightweight Edge Oriented Partitioning and Replication for Dynamic Graphs [3]</vt:lpstr>
      <vt:lpstr>Top-k Durable Graph Pattern Queries on Temporal Graphs [4]</vt:lpstr>
      <vt:lpstr>Top-k Durable Graph Pattern Queries on Temporal Graphs [4]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174</cp:revision>
  <dcterms:created xsi:type="dcterms:W3CDTF">2018-12-07T10:26:49Z</dcterms:created>
  <dcterms:modified xsi:type="dcterms:W3CDTF">2019-06-29T04:39:30Z</dcterms:modified>
</cp:coreProperties>
</file>