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76" r:id="rId3"/>
    <p:sldId id="291" r:id="rId4"/>
    <p:sldId id="293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Temporal Graph Store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Presentation - 4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37" y="4038516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07-Jun-19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779"/>
            <a:ext cx="10515600" cy="4238495"/>
          </a:xfrm>
        </p:spPr>
        <p:txBody>
          <a:bodyPr/>
          <a:lstStyle/>
          <a:p>
            <a:r>
              <a:rPr lang="en-IN" dirty="0"/>
              <a:t>Temporal Property Graphs</a:t>
            </a:r>
          </a:p>
          <a:p>
            <a:pPr lvl="1"/>
            <a:r>
              <a:rPr lang="en-IN" sz="2800" dirty="0"/>
              <a:t>Nodes and Edges have validity period (intervals)</a:t>
            </a:r>
          </a:p>
          <a:p>
            <a:pPr lvl="1"/>
            <a:r>
              <a:rPr lang="en-IN" sz="2800" dirty="0"/>
              <a:t>Intervals need not be continuous</a:t>
            </a:r>
          </a:p>
          <a:p>
            <a:pPr lvl="1"/>
            <a:r>
              <a:rPr lang="en-IN" sz="2800" dirty="0"/>
              <a:t>Both Nodes and Edges can have properties</a:t>
            </a:r>
          </a:p>
          <a:p>
            <a:pPr lvl="1"/>
            <a:r>
              <a:rPr lang="en-IN" sz="2800" dirty="0"/>
              <a:t>No Streaming support (i.e.) we have the full temporal version of graph in hand</a:t>
            </a:r>
          </a:p>
          <a:p>
            <a:pPr lvl="1"/>
            <a:r>
              <a:rPr lang="en-IN" sz="2800" dirty="0"/>
              <a:t>Support for mutations (Both Nodes and Edges)</a:t>
            </a:r>
          </a:p>
          <a:p>
            <a:pPr lvl="1"/>
            <a:r>
              <a:rPr lang="en-IN" sz="2800" dirty="0"/>
              <a:t>Input Format: Interval Graph, Other option: Snapshots and merging into interval graph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Wu et al. ICDE 2016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779"/>
            <a:ext cx="10515600" cy="4238495"/>
          </a:xfrm>
        </p:spPr>
        <p:txBody>
          <a:bodyPr/>
          <a:lstStyle/>
          <a:p>
            <a:r>
              <a:rPr lang="en-IN" dirty="0"/>
              <a:t>Queries to be supported by the system</a:t>
            </a:r>
          </a:p>
          <a:p>
            <a:pPr lvl="1"/>
            <a:r>
              <a:rPr lang="en-IN" dirty="0"/>
              <a:t>Traversal type queries</a:t>
            </a:r>
          </a:p>
          <a:p>
            <a:pPr lvl="2"/>
            <a:r>
              <a:rPr lang="en-IN" dirty="0"/>
              <a:t>Temporal Reachability</a:t>
            </a:r>
          </a:p>
          <a:p>
            <a:pPr lvl="2"/>
            <a:r>
              <a:rPr lang="en-IN" dirty="0"/>
              <a:t>Temporal BFS</a:t>
            </a:r>
          </a:p>
          <a:p>
            <a:pPr lvl="2"/>
            <a:r>
              <a:rPr lang="en-IN" dirty="0"/>
              <a:t>Temporal DFS</a:t>
            </a:r>
          </a:p>
          <a:p>
            <a:pPr lvl="2"/>
            <a:r>
              <a:rPr lang="en-IN" dirty="0"/>
              <a:t>Temporal SSSP, EAT</a:t>
            </a:r>
          </a:p>
          <a:p>
            <a:pPr lvl="1"/>
            <a:r>
              <a:rPr lang="en-IN" dirty="0"/>
              <a:t>Search (Filter) queries</a:t>
            </a:r>
          </a:p>
          <a:p>
            <a:pPr lvl="2"/>
            <a:r>
              <a:rPr lang="en-IN" dirty="0"/>
              <a:t>Node and Edge Filter based on temporal properties / attributes</a:t>
            </a:r>
          </a:p>
          <a:p>
            <a:pPr lvl="1"/>
            <a:r>
              <a:rPr lang="en-IN" dirty="0"/>
              <a:t>Pattern matching queries</a:t>
            </a:r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Wu et al. ICDE 2016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6776-86BF-4A06-904E-2AB31DE4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024715"/>
          </a:xfrm>
        </p:spPr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7BB7-F21E-4AC0-9F3B-12DA4864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923477"/>
          </a:xfrm>
        </p:spPr>
        <p:txBody>
          <a:bodyPr/>
          <a:lstStyle/>
          <a:p>
            <a:r>
              <a:rPr lang="en-IN" dirty="0"/>
              <a:t>System Requirements</a:t>
            </a:r>
          </a:p>
          <a:p>
            <a:pPr lvl="1"/>
            <a:r>
              <a:rPr lang="en-IN" dirty="0"/>
              <a:t>Support Large graphs (Distributed) compared to Baseline</a:t>
            </a:r>
          </a:p>
          <a:p>
            <a:pPr lvl="1"/>
            <a:r>
              <a:rPr lang="en-IN" dirty="0"/>
              <a:t>Low latency &amp; High Throughput query response compared to Baseline</a:t>
            </a:r>
          </a:p>
          <a:p>
            <a:pPr lvl="1"/>
            <a:r>
              <a:rPr lang="en-IN" dirty="0"/>
              <a:t>Low latency &amp; High Throughput graph mutations compared to Baseline</a:t>
            </a:r>
          </a:p>
          <a:p>
            <a:pPr lvl="1"/>
            <a:r>
              <a:rPr lang="en-IN" dirty="0"/>
              <a:t>Concise Query APIs</a:t>
            </a:r>
          </a:p>
          <a:p>
            <a:r>
              <a:rPr lang="en-IN" dirty="0"/>
              <a:t>Implementation Notes</a:t>
            </a:r>
          </a:p>
          <a:p>
            <a:pPr lvl="1"/>
            <a:r>
              <a:rPr lang="en-IN" dirty="0"/>
              <a:t>Gremlin as the query language</a:t>
            </a:r>
          </a:p>
          <a:p>
            <a:pPr lvl="1"/>
            <a:r>
              <a:rPr lang="en-IN" dirty="0"/>
              <a:t>ICM as the possible distributed execution model for queries</a:t>
            </a:r>
          </a:p>
          <a:p>
            <a:pPr lvl="1"/>
            <a:r>
              <a:rPr lang="en-IN" dirty="0"/>
              <a:t>Interface of Gremlin and ICM through Tinkerpop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47AF-4402-4F67-8D16-59218183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87FBE-9755-451D-98F0-793ED52C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451A-C8DF-4B0F-89A7-034EAF3D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sz="3600" b="1" dirty="0"/>
              <a:t>Potential Contributions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7317"/>
            <a:ext cx="10515600" cy="4238495"/>
          </a:xfrm>
        </p:spPr>
        <p:txBody>
          <a:bodyPr/>
          <a:lstStyle/>
          <a:p>
            <a:r>
              <a:rPr lang="en-IN" dirty="0"/>
              <a:t>Storage</a:t>
            </a:r>
          </a:p>
          <a:p>
            <a:pPr lvl="1"/>
            <a:r>
              <a:rPr lang="en-IN" dirty="0"/>
              <a:t>Storage mechanism offering a </a:t>
            </a:r>
            <a:r>
              <a:rPr lang="en-IN" dirty="0">
                <a:solidFill>
                  <a:srgbClr val="FF0000"/>
                </a:solidFill>
              </a:rPr>
              <a:t>balanced trade-off </a:t>
            </a:r>
            <a:r>
              <a:rPr lang="en-IN" dirty="0"/>
              <a:t>between required storage space, mutations and access time for querying</a:t>
            </a:r>
          </a:p>
          <a:p>
            <a:pPr lvl="1"/>
            <a:r>
              <a:rPr lang="en-IN" dirty="0"/>
              <a:t>Related Works: ZipG, DeltaGraph, GoFS etc.</a:t>
            </a:r>
          </a:p>
          <a:p>
            <a:r>
              <a:rPr lang="en-IN" dirty="0"/>
              <a:t>Indexing</a:t>
            </a:r>
          </a:p>
          <a:p>
            <a:pPr lvl="1"/>
            <a:r>
              <a:rPr lang="en-IN" dirty="0"/>
              <a:t>Acceleration / </a:t>
            </a:r>
            <a:r>
              <a:rPr lang="en-IN" dirty="0">
                <a:solidFill>
                  <a:srgbClr val="FF0000"/>
                </a:solidFill>
              </a:rPr>
              <a:t>reduction of search space </a:t>
            </a:r>
            <a:r>
              <a:rPr lang="en-IN" dirty="0"/>
              <a:t>for all query types through indexes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Distributed</a:t>
            </a:r>
            <a:r>
              <a:rPr lang="en-IN" dirty="0"/>
              <a:t> management (creation, usage, maintenance) of query index structures </a:t>
            </a:r>
          </a:p>
          <a:p>
            <a:pPr lvl="1"/>
            <a:r>
              <a:rPr lang="en-IN" dirty="0"/>
              <a:t>Related Works: Top-k durable pattern, TopChain, FERRARI, GRAIL etc.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Byun et al. TKDE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1462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Temporal Graph Store  Presentation - 4 </vt:lpstr>
      <vt:lpstr>Problem Statement</vt:lpstr>
      <vt:lpstr>Problem Statement</vt:lpstr>
      <vt:lpstr>Problem Statement</vt:lpstr>
      <vt:lpstr>Potential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188</cp:revision>
  <dcterms:created xsi:type="dcterms:W3CDTF">2018-12-07T10:26:49Z</dcterms:created>
  <dcterms:modified xsi:type="dcterms:W3CDTF">2019-08-01T04:55:29Z</dcterms:modified>
</cp:coreProperties>
</file>