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7" r:id="rId3"/>
    <p:sldId id="268" r:id="rId4"/>
    <p:sldId id="269" r:id="rId5"/>
    <p:sldId id="259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7-Jun-19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863" y="1888858"/>
            <a:ext cx="9737949" cy="1963230"/>
          </a:xfrm>
        </p:spPr>
        <p:txBody>
          <a:bodyPr anchor="ctr">
            <a:normAutofit fontScale="90000"/>
          </a:bodyPr>
          <a:lstStyle/>
          <a:p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Literature Survey on Temporal Graph Stores and Processing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Presentation - 1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837" y="4038516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07-Jun-19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692-9094-4F64-9947-0F9181A6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77" y="422739"/>
            <a:ext cx="11228109" cy="972428"/>
          </a:xfrm>
        </p:spPr>
        <p:txBody>
          <a:bodyPr>
            <a:normAutofit/>
          </a:bodyPr>
          <a:lstStyle/>
          <a:p>
            <a:r>
              <a:rPr lang="en-US" sz="3600" b="1" dirty="0"/>
              <a:t>Efficient Snapshot Retrieval over Historical Graph Data [1]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5E75-723D-4D10-9B9D-212B64FB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77" y="1316053"/>
            <a:ext cx="10898173" cy="4225893"/>
          </a:xfrm>
        </p:spPr>
        <p:txBody>
          <a:bodyPr/>
          <a:lstStyle/>
          <a:p>
            <a:r>
              <a:rPr lang="en-IN" i="1" dirty="0" err="1"/>
              <a:t>DeltaGraph</a:t>
            </a:r>
            <a:r>
              <a:rPr lang="en-IN" i="1" dirty="0"/>
              <a:t> – </a:t>
            </a:r>
            <a:r>
              <a:rPr lang="en-IN" dirty="0"/>
              <a:t>Distributed hierarchical index structure</a:t>
            </a:r>
          </a:p>
          <a:p>
            <a:r>
              <a:rPr lang="en-IN" i="1" dirty="0" err="1"/>
              <a:t>GraphPool</a:t>
            </a:r>
            <a:r>
              <a:rPr lang="en-IN" i="1" dirty="0"/>
              <a:t> – </a:t>
            </a:r>
            <a:r>
              <a:rPr lang="en-IN" dirty="0"/>
              <a:t>in-memory historical graph data structure</a:t>
            </a:r>
          </a:p>
          <a:p>
            <a:endParaRPr lang="en-IN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1690-CF59-407B-A8FC-95A2AC81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9FA82F-D473-46A5-8BC7-A7942AEE8F3B}" type="datetime5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7-Jun-19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7AC5-A662-4196-B99B-797C1195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t>Udayan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t> Khurana et. al. ICDE 2013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CF1A-B597-44C9-B05A-036A00B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CAA85-8796-4B17-9CA3-4CB18724EF6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765F5-A1D6-4A06-803C-E52666363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77" y="2598092"/>
            <a:ext cx="3520953" cy="3367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277BBC-2308-42BB-BCF3-A9AFEE46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68" y="2467439"/>
            <a:ext cx="4016630" cy="3367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66AB65-75C7-46A4-979E-6FB98B770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536" y="2720490"/>
            <a:ext cx="3872156" cy="29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4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D495-B52D-472D-BE41-86F2F80F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9180"/>
            <a:ext cx="10515600" cy="4530726"/>
          </a:xfrm>
        </p:spPr>
        <p:txBody>
          <a:bodyPr/>
          <a:lstStyle/>
          <a:p>
            <a:r>
              <a:rPr lang="en-IN" dirty="0"/>
              <a:t>Optimizations</a:t>
            </a:r>
          </a:p>
          <a:p>
            <a:pPr lvl="1"/>
            <a:r>
              <a:rPr lang="en-IN" dirty="0"/>
              <a:t>Maintain statistics of deltas and eventlist in memory</a:t>
            </a:r>
          </a:p>
          <a:p>
            <a:pPr lvl="1"/>
            <a:r>
              <a:rPr lang="en-IN" dirty="0"/>
              <a:t>Materialize certain nodes in memory</a:t>
            </a:r>
          </a:p>
          <a:p>
            <a:pPr lvl="1"/>
            <a:r>
              <a:rPr lang="en-IN" dirty="0"/>
              <a:t>Parameter Tuning – Choosing differential function and arity</a:t>
            </a:r>
          </a:p>
          <a:p>
            <a:pPr lvl="1"/>
            <a:r>
              <a:rPr lang="en-IN" dirty="0"/>
              <a:t>Efficient usage of bitmaps for in-memory store</a:t>
            </a:r>
          </a:p>
          <a:p>
            <a:r>
              <a:rPr lang="en-IN" dirty="0"/>
              <a:t>Gaps</a:t>
            </a:r>
          </a:p>
          <a:p>
            <a:pPr lvl="1"/>
            <a:r>
              <a:rPr lang="en-IN" dirty="0"/>
              <a:t>Effect of partitioning and need of repartitioning</a:t>
            </a:r>
          </a:p>
          <a:p>
            <a:pPr lvl="1"/>
            <a:r>
              <a:rPr lang="en-IN" dirty="0"/>
              <a:t>Behaviour on graphs with different topologies and more real-world graphs</a:t>
            </a:r>
          </a:p>
          <a:p>
            <a:pPr lvl="1"/>
            <a:r>
              <a:rPr lang="en-IN" dirty="0"/>
              <a:t>Structural and Property changes are treated alike</a:t>
            </a:r>
          </a:p>
          <a:p>
            <a:pPr lvl="1"/>
            <a:r>
              <a:rPr lang="en-IN" dirty="0"/>
              <a:t>Support for queries that retrieve snapshots satisfying a given predicate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2073-4E82-49E9-B79A-473C82A9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7-Jun-19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BA8B8-915C-464B-A6ED-CA1F0C95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122A7B-E0EE-4225-AF81-3DB70536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59" y="417415"/>
            <a:ext cx="11218682" cy="911765"/>
          </a:xfrm>
        </p:spPr>
        <p:txBody>
          <a:bodyPr>
            <a:normAutofit/>
          </a:bodyPr>
          <a:lstStyle/>
          <a:p>
            <a:r>
              <a:rPr lang="en-US" sz="3600" b="1" dirty="0"/>
              <a:t>Efficient Snapshot Retrieval over Historical Graph Data [1]</a:t>
            </a:r>
            <a:endParaRPr lang="en-IN" sz="3600" b="1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305929-3A90-4639-B279-856F3A37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6356352"/>
            <a:ext cx="745066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t>Udayan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t> Khurana et. al. ICDE 2013</a:t>
            </a:r>
          </a:p>
        </p:txBody>
      </p:sp>
    </p:spTree>
    <p:extLst>
      <p:ext uri="{BB962C8B-B14F-4D97-AF65-F5344CB8AC3E}">
        <p14:creationId xmlns:p14="http://schemas.microsoft.com/office/powerpoint/2010/main" val="184632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736-D47A-4506-934D-D1236CA7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Automatic Algorithm Transformation for Efficient</a:t>
            </a:r>
            <a:br>
              <a:rPr lang="en-IN" b="1" dirty="0"/>
            </a:br>
            <a:r>
              <a:rPr lang="en-IN" b="1" dirty="0"/>
              <a:t>Multi-Snapshot Analytics on Temporal 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A11A-6645-488A-962D-A8F7A1A6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2AB2-857F-4FB0-9F3B-93EA2D97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7-Jun-19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C3522-E8F3-4B1F-8057-151DC89E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Neumann et. al. VLDB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4C8F6-F85A-40E7-8898-8F2B339A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851B-83CD-4B51-AE2F-50512D8E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0AED-EB41-4557-B955-DE554771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5" y="1754840"/>
            <a:ext cx="4421957" cy="4530726"/>
          </a:xfrm>
        </p:spPr>
        <p:txBody>
          <a:bodyPr/>
          <a:lstStyle/>
          <a:p>
            <a:r>
              <a:rPr lang="en-IN" dirty="0"/>
              <a:t>Graph Processing</a:t>
            </a:r>
          </a:p>
          <a:p>
            <a:pPr lvl="1"/>
            <a:r>
              <a:rPr lang="en-IN" dirty="0"/>
              <a:t>Pregel [2]</a:t>
            </a:r>
          </a:p>
          <a:p>
            <a:pPr lvl="1"/>
            <a:r>
              <a:rPr lang="en-IN" dirty="0" err="1"/>
              <a:t>Giraph</a:t>
            </a:r>
            <a:r>
              <a:rPr lang="en-IN" dirty="0"/>
              <a:t> [3]</a:t>
            </a:r>
          </a:p>
          <a:p>
            <a:pPr lvl="1"/>
            <a:r>
              <a:rPr lang="en-IN" dirty="0" err="1"/>
              <a:t>GraphX</a:t>
            </a:r>
            <a:r>
              <a:rPr lang="en-IN" dirty="0"/>
              <a:t> [4]</a:t>
            </a:r>
          </a:p>
          <a:p>
            <a:pPr lvl="1"/>
            <a:r>
              <a:rPr lang="en-IN" dirty="0"/>
              <a:t>Trinity [5]</a:t>
            </a:r>
          </a:p>
          <a:p>
            <a:pPr lvl="1"/>
            <a:r>
              <a:rPr lang="en-IN" dirty="0" err="1"/>
              <a:t>Quegel</a:t>
            </a:r>
            <a:r>
              <a:rPr lang="en-IN" dirty="0"/>
              <a:t> [13]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0F32-CF9A-4623-A828-637C779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7-Jun-19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6A15-CF9E-48DF-A7AD-657D0DD0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B6D2-C3ED-4B6B-9C7A-769668A6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69774-1C23-41E0-B8E4-B0804A25A78F}"/>
              </a:ext>
            </a:extLst>
          </p:cNvPr>
          <p:cNvSpPr txBox="1">
            <a:spLocks/>
          </p:cNvSpPr>
          <p:nvPr/>
        </p:nvSpPr>
        <p:spPr>
          <a:xfrm>
            <a:off x="4645451" y="2988297"/>
            <a:ext cx="3329626" cy="362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 Indexing</a:t>
            </a:r>
          </a:p>
          <a:p>
            <a:pPr lvl="1"/>
            <a:r>
              <a:rPr lang="en-IN" dirty="0"/>
              <a:t>C-Tree [7]</a:t>
            </a:r>
          </a:p>
          <a:p>
            <a:pPr lvl="1"/>
            <a:r>
              <a:rPr lang="en-IN" dirty="0"/>
              <a:t>Views [8]</a:t>
            </a:r>
          </a:p>
          <a:p>
            <a:pPr lvl="1"/>
            <a:r>
              <a:rPr lang="en-IN" dirty="0"/>
              <a:t>FERRARI [9]</a:t>
            </a:r>
          </a:p>
          <a:p>
            <a:pPr lvl="1"/>
            <a:r>
              <a:rPr lang="en-IN" dirty="0" err="1"/>
              <a:t>GraphS</a:t>
            </a:r>
            <a:r>
              <a:rPr lang="en-IN" dirty="0"/>
              <a:t> [10]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7D968-A39F-4F1D-A82E-5B9231665EE7}"/>
              </a:ext>
            </a:extLst>
          </p:cNvPr>
          <p:cNvSpPr txBox="1">
            <a:spLocks/>
          </p:cNvSpPr>
          <p:nvPr/>
        </p:nvSpPr>
        <p:spPr>
          <a:xfrm>
            <a:off x="4645451" y="1775958"/>
            <a:ext cx="4421957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 Caching</a:t>
            </a:r>
          </a:p>
          <a:p>
            <a:pPr lvl="1"/>
            <a:r>
              <a:rPr lang="en-IN" dirty="0"/>
              <a:t>GC [6]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4E509F-1C96-4B46-9BA5-CBE9698FF05A}"/>
              </a:ext>
            </a:extLst>
          </p:cNvPr>
          <p:cNvSpPr txBox="1">
            <a:spLocks/>
          </p:cNvSpPr>
          <p:nvPr/>
        </p:nvSpPr>
        <p:spPr>
          <a:xfrm>
            <a:off x="7955046" y="1805693"/>
            <a:ext cx="3245962" cy="362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 Databases</a:t>
            </a:r>
          </a:p>
          <a:p>
            <a:pPr lvl="1"/>
            <a:r>
              <a:rPr lang="en-IN" dirty="0" err="1"/>
              <a:t>GoDB</a:t>
            </a:r>
            <a:r>
              <a:rPr lang="en-IN" dirty="0"/>
              <a:t> [11]</a:t>
            </a:r>
          </a:p>
          <a:p>
            <a:pPr lvl="1"/>
            <a:r>
              <a:rPr lang="en-IN" dirty="0" err="1"/>
              <a:t>TinkerGraph</a:t>
            </a:r>
            <a:endParaRPr lang="en-IN" dirty="0"/>
          </a:p>
          <a:p>
            <a:pPr lvl="1"/>
            <a:r>
              <a:rPr lang="en-IN" dirty="0"/>
              <a:t>Neo4j</a:t>
            </a:r>
          </a:p>
          <a:p>
            <a:pPr lvl="1"/>
            <a:r>
              <a:rPr lang="en-IN" dirty="0" err="1"/>
              <a:t>Dgraph</a:t>
            </a:r>
            <a:endParaRPr lang="en-IN" dirty="0"/>
          </a:p>
          <a:p>
            <a:pPr lvl="1"/>
            <a:r>
              <a:rPr lang="en-IN" dirty="0"/>
              <a:t>Titan</a:t>
            </a:r>
          </a:p>
        </p:txBody>
      </p:sp>
    </p:spTree>
    <p:extLst>
      <p:ext uri="{BB962C8B-B14F-4D97-AF65-F5344CB8AC3E}">
        <p14:creationId xmlns:p14="http://schemas.microsoft.com/office/powerpoint/2010/main" val="246971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A9A7-682E-4E4B-89F1-3291E54A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883313"/>
          </a:xfrm>
        </p:spPr>
        <p:txBody>
          <a:bodyPr/>
          <a:lstStyle/>
          <a:p>
            <a:r>
              <a:rPr lang="en-IN" dirty="0"/>
              <a:t>Key Contributions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3DC17-7283-42E0-86EB-4B4BC684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7-Jun-19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FDC3-7AA4-47DA-8E63-E724D0D0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6B72-DD64-45D8-8073-1A07DE73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0A65D-E959-4BC5-AB3A-A553F7B5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8549"/>
            <a:ext cx="10515600" cy="4530726"/>
          </a:xfrm>
        </p:spPr>
        <p:txBody>
          <a:bodyPr/>
          <a:lstStyle/>
          <a:p>
            <a:r>
              <a:rPr lang="en-IN" dirty="0"/>
              <a:t>Graph Caching</a:t>
            </a:r>
          </a:p>
          <a:p>
            <a:pPr lvl="1"/>
            <a:r>
              <a:rPr lang="en-IN" dirty="0"/>
              <a:t>Cache Knowledge graph in Edge layer</a:t>
            </a:r>
          </a:p>
          <a:p>
            <a:r>
              <a:rPr lang="en-IN" dirty="0"/>
              <a:t>Query Partitioning</a:t>
            </a:r>
          </a:p>
          <a:p>
            <a:pPr lvl="1"/>
            <a:r>
              <a:rPr lang="en-IN" dirty="0"/>
              <a:t>Partition input graph query into local and remote</a:t>
            </a:r>
          </a:p>
          <a:p>
            <a:r>
              <a:rPr lang="en-IN" dirty="0"/>
              <a:t>Result Generation</a:t>
            </a:r>
          </a:p>
          <a:p>
            <a:pPr lvl="1"/>
            <a:r>
              <a:rPr lang="en-IN" dirty="0"/>
              <a:t>Combine results from local and remote server into a correct result</a:t>
            </a:r>
          </a:p>
          <a:p>
            <a:r>
              <a:rPr lang="en-IN" dirty="0"/>
              <a:t>Different Query Types</a:t>
            </a:r>
          </a:p>
          <a:p>
            <a:pPr lvl="1"/>
            <a:r>
              <a:rPr lang="en-IN" dirty="0"/>
              <a:t>Vertex, Edge, Path search and reachability</a:t>
            </a:r>
          </a:p>
          <a:p>
            <a:r>
              <a:rPr lang="en-IN" dirty="0"/>
              <a:t>Result Caching</a:t>
            </a:r>
          </a:p>
          <a:p>
            <a:pPr lvl="1"/>
            <a:r>
              <a:rPr lang="en-IN" dirty="0"/>
              <a:t>Cache results from remote layer with cache management</a:t>
            </a:r>
          </a:p>
        </p:txBody>
      </p:sp>
    </p:spTree>
    <p:extLst>
      <p:ext uri="{BB962C8B-B14F-4D97-AF65-F5344CB8AC3E}">
        <p14:creationId xmlns:p14="http://schemas.microsoft.com/office/powerpoint/2010/main" val="295728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59C-C702-4862-A549-47F7576D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845606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0240-6AF1-46F8-B467-ECFDB2965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431"/>
            <a:ext cx="10515600" cy="453072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07DC-D3A3-4605-A2DD-C64F970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7-Jun-19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A7A25-213A-44D2-8BC7-3054CABE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5A78-6C0F-4757-B063-76A10642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32872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 Literature Survey on Temporal Graph Stores and Processing  Presentation - 1 </vt:lpstr>
      <vt:lpstr>Efficient Snapshot Retrieval over Historical Graph Data [1]</vt:lpstr>
      <vt:lpstr>Efficient Snapshot Retrieval over Historical Graph Data [1]</vt:lpstr>
      <vt:lpstr>Automatic Algorithm Transformation for Efficient Multi-Snapshot Analytics on Temporal Graphs</vt:lpstr>
      <vt:lpstr>Related Work</vt:lpstr>
      <vt:lpstr>Key Contributions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</cp:lastModifiedBy>
  <cp:revision>134</cp:revision>
  <dcterms:created xsi:type="dcterms:W3CDTF">2018-12-07T10:26:49Z</dcterms:created>
  <dcterms:modified xsi:type="dcterms:W3CDTF">2019-06-07T04:18:37Z</dcterms:modified>
</cp:coreProperties>
</file>