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6" r:id="rId3"/>
    <p:sldId id="294" r:id="rId4"/>
    <p:sldId id="295" r:id="rId5"/>
    <p:sldId id="291" r:id="rId6"/>
    <p:sldId id="296" r:id="rId7"/>
    <p:sldId id="302" r:id="rId8"/>
    <p:sldId id="303" r:id="rId9"/>
    <p:sldId id="304" r:id="rId10"/>
    <p:sldId id="305" r:id="rId11"/>
    <p:sldId id="297" r:id="rId12"/>
    <p:sldId id="298" r:id="rId13"/>
    <p:sldId id="300" r:id="rId14"/>
    <p:sldId id="301" r:id="rId15"/>
    <p:sldId id="287" r:id="rId16"/>
    <p:sldId id="288" r:id="rId17"/>
    <p:sldId id="290" r:id="rId18"/>
    <p:sldId id="292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8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12-08-2019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12-Aug-19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DREAM:lab Graph Subgroup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Meeting - 1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12-Aug-19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1880-5A45-4CE0-9447-AF32858F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FERRARI: Flexible and Efficient Reachability</a:t>
            </a:r>
            <a:br>
              <a:rPr lang="en-US" b="1" dirty="0"/>
            </a:br>
            <a:r>
              <a:rPr lang="en-US" b="1" dirty="0"/>
              <a:t>Range Assignment for Graph Indexing [4]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3D855B-82EB-4DE1-9245-BD0E681C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106" y="4064078"/>
            <a:ext cx="6132398" cy="15363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1FD5-5BFB-47F9-94D2-EFF5E919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B91F-D6B9-41FF-A3DF-C39F26D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ICDE 2013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A62-5EC1-45F8-97BA-9BE5AE2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55B62-C208-4FDA-B8C9-315B0DBC7132}"/>
              </a:ext>
            </a:extLst>
          </p:cNvPr>
          <p:cNvSpPr/>
          <p:nvPr/>
        </p:nvSpPr>
        <p:spPr>
          <a:xfrm>
            <a:off x="838199" y="1929404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Greedy Algorithm – Greedily add a new gap which minimizes the no. of points lying inside approximate interval (cost)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Querying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If the interval is exact then answer is known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Else, recursively expand the neighbours and use the index again</a:t>
            </a:r>
          </a:p>
        </p:txBody>
      </p:sp>
    </p:spTree>
    <p:extLst>
      <p:ext uri="{BB962C8B-B14F-4D97-AF65-F5344CB8AC3E}">
        <p14:creationId xmlns:p14="http://schemas.microsoft.com/office/powerpoint/2010/main" val="348542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Reachability and Time-Based Path Queries in</a:t>
            </a:r>
            <a:br>
              <a:rPr lang="en-US" b="1" dirty="0"/>
            </a:br>
            <a:r>
              <a:rPr lang="en-US" b="1" dirty="0"/>
              <a:t>Temporal Graphs </a:t>
            </a:r>
            <a:r>
              <a:rPr lang="en-IN" b="1" dirty="0"/>
              <a:t>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TopChain – Labelling Scheme for reachability queries</a:t>
            </a:r>
          </a:p>
          <a:p>
            <a:r>
              <a:rPr lang="en-IN" dirty="0"/>
              <a:t>Chains are ranked in random or by max. degree</a:t>
            </a:r>
          </a:p>
          <a:p>
            <a:r>
              <a:rPr lang="en-IN" dirty="0"/>
              <a:t>Each node is assigned top-k inV and outV labels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380B1-F687-44F6-A345-1CE9AAEB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56" y="3109690"/>
            <a:ext cx="4901677" cy="275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221AAA-535D-43B5-989F-1A464D96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88" y="3109690"/>
            <a:ext cx="3754156" cy="27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Reachability and Time-Based Path Queries in</a:t>
            </a:r>
            <a:br>
              <a:rPr lang="en-US" b="1" dirty="0"/>
            </a:br>
            <a:r>
              <a:rPr lang="en-US" b="1" dirty="0"/>
              <a:t>Temporal Graphs </a:t>
            </a:r>
            <a:r>
              <a:rPr lang="en-IN" b="1" dirty="0"/>
              <a:t>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Performance Evaluation – 1 node, 2.0GHz, 128 GB RAM</a:t>
            </a:r>
          </a:p>
          <a:p>
            <a:r>
              <a:rPr lang="en-IN" dirty="0"/>
              <a:t>Compared with PWAH8, TOL, GRAIL++, Ferrari, IP+, TTL, 1-pass</a:t>
            </a:r>
          </a:p>
          <a:p>
            <a:r>
              <a:rPr lang="en-IN" dirty="0"/>
              <a:t>15 real temporal graphs with max. 273,909 snapshots</a:t>
            </a:r>
          </a:p>
          <a:p>
            <a:r>
              <a:rPr lang="en-IN" dirty="0"/>
              <a:t>Index size is considerably close to other baselines</a:t>
            </a:r>
          </a:p>
          <a:p>
            <a:r>
              <a:rPr lang="en-IN" dirty="0"/>
              <a:t>In average an order of magnitude improvement in query time </a:t>
            </a:r>
          </a:p>
          <a:p>
            <a:pPr marL="0" indent="0">
              <a:buNone/>
            </a:pPr>
            <a:r>
              <a:rPr lang="en-IN" dirty="0"/>
              <a:t>Gaps:</a:t>
            </a:r>
          </a:p>
          <a:p>
            <a:r>
              <a:rPr lang="en-IN" dirty="0"/>
              <a:t>No distributed version of index structure</a:t>
            </a:r>
          </a:p>
          <a:p>
            <a:r>
              <a:rPr lang="en-IN" dirty="0"/>
              <a:t>No support for path/reachability queries with property predicates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1888-A8D2-43A4-8050-E09A5772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TimeReach: Historical Reachability Queries on Evolving </a:t>
            </a:r>
            <a:r>
              <a:rPr lang="en-IN" b="1" dirty="0"/>
              <a:t>Graphs 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D732-E7B4-4EC2-91F2-291E63CE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Reachability queries – Conjunctive or Disjunctive</a:t>
            </a:r>
          </a:p>
          <a:p>
            <a:r>
              <a:rPr lang="en-IN" dirty="0"/>
              <a:t>Find and minimize no. of SCCs across snapshots</a:t>
            </a:r>
          </a:p>
          <a:p>
            <a:r>
              <a:rPr lang="en-IN" dirty="0"/>
              <a:t>Interval graph with SCCs is formed with In/Out labels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936B-C045-4458-A1AF-9670E93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6A44-DEBA-4F6D-987F-316D683C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EDBT 2015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BFD2-DB34-4015-8B15-61E54D91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97737-B081-4798-BDDD-C43BCD22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68" y="3310085"/>
            <a:ext cx="9182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1888-A8D2-43A4-8050-E09A5772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TimeReach: Historical Reachability Queries on Evolving </a:t>
            </a:r>
            <a:r>
              <a:rPr lang="en-IN" b="1" dirty="0"/>
              <a:t>Graphs [2]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F2739F-B671-4B4F-AADE-5B874653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94" y="1733722"/>
            <a:ext cx="9382125" cy="19145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936B-C045-4458-A1AF-9670E93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6A44-DEBA-4F6D-987F-316D683C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EDBT 2015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BFD2-DB34-4015-8B15-61E54D91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51598-CE9A-4CF7-A6C5-74EAD2FD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24" y="3420723"/>
            <a:ext cx="3995591" cy="27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9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9" y="479484"/>
            <a:ext cx="11777221" cy="1203824"/>
          </a:xfrm>
        </p:spPr>
        <p:txBody>
          <a:bodyPr>
            <a:normAutofit/>
          </a:bodyPr>
          <a:lstStyle/>
          <a:p>
            <a:r>
              <a:rPr lang="en-US" sz="3600" b="1" dirty="0"/>
              <a:t>Top-k Durable Graph Pattern Queries on Temporal Graphs [4]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Konstantinos Semertzidis et. al. TKDE 2018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F087E-275A-4E7B-A259-D4D7FED5592F}"/>
              </a:ext>
            </a:extLst>
          </p:cNvPr>
          <p:cNvSpPr txBox="1"/>
          <p:nvPr/>
        </p:nvSpPr>
        <p:spPr>
          <a:xfrm>
            <a:off x="566960" y="1560759"/>
            <a:ext cx="1011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Finds subgraph matches that exist for longest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Proposes compact representation of graph, time indexes &amp; pruning 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7D47-D76F-43FB-B8BF-1EE32474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4" y="2610991"/>
            <a:ext cx="5619199" cy="288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299AA-9FA1-4335-A46D-521F5387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91" y="2846777"/>
            <a:ext cx="4856625" cy="26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9" y="479484"/>
            <a:ext cx="11777221" cy="991097"/>
          </a:xfrm>
        </p:spPr>
        <p:txBody>
          <a:bodyPr>
            <a:normAutofit/>
          </a:bodyPr>
          <a:lstStyle/>
          <a:p>
            <a:r>
              <a:rPr lang="en-US" sz="3600" b="1" dirty="0"/>
              <a:t>Top-k Durable Graph Pattern Queries on Temporal Graphs [4]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Konstantinos Semertzidis et. al. TKDE 2018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7E06B-7260-4AA1-9E90-0FA2A138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2" y="1603121"/>
            <a:ext cx="8376876" cy="36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5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ChronoGraph: Enabling temporal graph traversals for efficient information diffusion analysis over time </a:t>
            </a:r>
            <a:r>
              <a:rPr lang="en-IN" b="1" dirty="0"/>
              <a:t>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317"/>
            <a:ext cx="10515600" cy="4238495"/>
          </a:xfrm>
        </p:spPr>
        <p:txBody>
          <a:bodyPr/>
          <a:lstStyle/>
          <a:p>
            <a:r>
              <a:rPr lang="en-IN" dirty="0"/>
              <a:t>Traversal based query engine for Temporal graphs</a:t>
            </a:r>
          </a:p>
          <a:p>
            <a:r>
              <a:rPr lang="en-IN" dirty="0"/>
              <a:t>Support for aggregating time points to intervals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Byun et al. TKDE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05D4E-3A87-4A16-BF9A-74D5D676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8" y="2463915"/>
            <a:ext cx="3219964" cy="3892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258B1-3351-4063-A7A8-2D91EE69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57583"/>
            <a:ext cx="2686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ChronoGraph: Enabling temporal graph traversals for efficient information diffusion analysis over time </a:t>
            </a:r>
            <a:r>
              <a:rPr lang="en-IN" b="1" dirty="0"/>
              <a:t>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Four types of steps in traversal : </a:t>
            </a:r>
          </a:p>
          <a:p>
            <a:pPr lvl="1"/>
            <a:r>
              <a:rPr lang="en-IN" i="1" dirty="0"/>
              <a:t>Transform</a:t>
            </a:r>
            <a:r>
              <a:rPr lang="en-IN" dirty="0"/>
              <a:t>, </a:t>
            </a:r>
            <a:r>
              <a:rPr lang="en-IN" i="1" dirty="0"/>
              <a:t>filter</a:t>
            </a:r>
            <a:r>
              <a:rPr lang="en-IN" dirty="0"/>
              <a:t>, </a:t>
            </a:r>
            <a:r>
              <a:rPr lang="en-IN" i="1" dirty="0"/>
              <a:t>sideEffect</a:t>
            </a:r>
            <a:r>
              <a:rPr lang="en-IN" dirty="0"/>
              <a:t> &amp; </a:t>
            </a:r>
            <a:r>
              <a:rPr lang="en-IN" i="1" dirty="0"/>
              <a:t>branch</a:t>
            </a:r>
          </a:p>
          <a:p>
            <a:r>
              <a:rPr lang="en-IN" dirty="0"/>
              <a:t>Parallelized existing graph traversal methods &amp; use lazy evaluation</a:t>
            </a:r>
          </a:p>
          <a:p>
            <a:r>
              <a:rPr lang="en-IN" dirty="0"/>
              <a:t>Evaluation: Corei7, 32 GB memory, 16 GB heap environment</a:t>
            </a:r>
          </a:p>
          <a:p>
            <a:r>
              <a:rPr lang="en-IN" dirty="0"/>
              <a:t>4 datasets with largest being 40M edges</a:t>
            </a:r>
          </a:p>
          <a:p>
            <a:r>
              <a:rPr lang="en-IN" dirty="0"/>
              <a:t>Implemented temporal BFS, DFS and SSSP</a:t>
            </a:r>
          </a:p>
          <a:p>
            <a:r>
              <a:rPr lang="en-IN" dirty="0"/>
              <a:t>Obtained up to an order of magnitude improvement</a:t>
            </a:r>
          </a:p>
          <a:p>
            <a:r>
              <a:rPr lang="en-IN" dirty="0"/>
              <a:t>Compared with Neo4j, Titan, OrientDB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Byun et al. TKDE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F28E-7138-4BDE-B93F-8036065B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43569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18B-DFD6-45F3-860B-171A373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9046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Wu, </a:t>
            </a:r>
            <a:r>
              <a:rPr lang="en-US" sz="1600" dirty="0" err="1"/>
              <a:t>Huanhuan</a:t>
            </a:r>
            <a:r>
              <a:rPr lang="en-US" sz="1600" dirty="0"/>
              <a:t>, et al. "Reachability and time-based path queries in temporal graphs." 2016 IEEE 32nd International Conference on Data Engineering (ICDE). IEEE,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K. </a:t>
            </a:r>
            <a:r>
              <a:rPr lang="en-US" sz="1600" dirty="0" err="1"/>
              <a:t>Semertzidis</a:t>
            </a:r>
            <a:r>
              <a:rPr lang="en-US" sz="1600" dirty="0"/>
              <a:t>, E. </a:t>
            </a:r>
            <a:r>
              <a:rPr lang="en-US" sz="1600" dirty="0" err="1"/>
              <a:t>Pitoura</a:t>
            </a:r>
            <a:r>
              <a:rPr lang="en-US" sz="1600" dirty="0"/>
              <a:t>, and K. Lillis, “</a:t>
            </a:r>
            <a:r>
              <a:rPr lang="en-US" sz="1600" dirty="0" err="1"/>
              <a:t>Timereach</a:t>
            </a:r>
            <a:r>
              <a:rPr lang="en-US" sz="1600" dirty="0"/>
              <a:t>: Historical reachability queries on evolving graphs.” in EDBT, 2015, pp. 121–132.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H. Yildirim, V. </a:t>
            </a:r>
            <a:r>
              <a:rPr lang="en-US" sz="1600" dirty="0" err="1"/>
              <a:t>Chaoji</a:t>
            </a:r>
            <a:r>
              <a:rPr lang="en-US" sz="1600" dirty="0"/>
              <a:t>, and M. J. </a:t>
            </a:r>
            <a:r>
              <a:rPr lang="en-US" sz="1600" dirty="0" err="1"/>
              <a:t>Zaki</a:t>
            </a:r>
            <a:r>
              <a:rPr lang="en-US" sz="1600" dirty="0"/>
              <a:t>, “Grail: Scalable reachability index for large graphs,” Proceedings of the VLDB Endowment, vol. 3, no. 1-2, pp. 276–284, 2010.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S. Seufert, A. Anand, S. </a:t>
            </a:r>
            <a:r>
              <a:rPr lang="en-US" sz="1600" dirty="0" err="1"/>
              <a:t>Bedathur</a:t>
            </a:r>
            <a:r>
              <a:rPr lang="en-US" sz="1600" dirty="0"/>
              <a:t>, and G. </a:t>
            </a:r>
            <a:r>
              <a:rPr lang="en-US" sz="1600" dirty="0" err="1"/>
              <a:t>Weikum</a:t>
            </a:r>
            <a:r>
              <a:rPr lang="en-US" sz="1600" dirty="0"/>
              <a:t>, “Ferrari: Flexible and efficient reachability range assignment for graph indexing,” in 2013 IEEE 29th International Conference on Data Engineering (ICDE). IEEE, 2013, pp. 1009–1020.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Semertzidis</a:t>
            </a:r>
            <a:r>
              <a:rPr lang="en-IN" sz="1600" dirty="0"/>
              <a:t>, Konstantinos, and </a:t>
            </a:r>
            <a:r>
              <a:rPr lang="en-IN" sz="1600" dirty="0" err="1"/>
              <a:t>Evaggelia</a:t>
            </a:r>
            <a:r>
              <a:rPr lang="en-IN" sz="1600" dirty="0"/>
              <a:t> </a:t>
            </a:r>
            <a:r>
              <a:rPr lang="en-IN" sz="1600" dirty="0" err="1"/>
              <a:t>Pitoura</a:t>
            </a:r>
            <a:r>
              <a:rPr lang="en-IN" sz="1600" dirty="0"/>
              <a:t>. "Top-$ k $ Durable Graph Pattern Queries on Temporal Graphs." IEEE Transactions on Knowledge and Data Engineering 31.1 (2018): 181-194.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Byun, </a:t>
            </a:r>
            <a:r>
              <a:rPr lang="en-IN" sz="1600" dirty="0" err="1"/>
              <a:t>Jaewook</a:t>
            </a:r>
            <a:r>
              <a:rPr lang="en-IN" sz="1600" dirty="0"/>
              <a:t>, </a:t>
            </a:r>
            <a:r>
              <a:rPr lang="en-IN" sz="1600" dirty="0" err="1"/>
              <a:t>Sungpil</a:t>
            </a:r>
            <a:r>
              <a:rPr lang="en-IN" sz="1600" dirty="0"/>
              <a:t> Woo, and </a:t>
            </a:r>
            <a:r>
              <a:rPr lang="en-IN" sz="1600" dirty="0" err="1"/>
              <a:t>Daeyoung</a:t>
            </a:r>
            <a:r>
              <a:rPr lang="en-IN" sz="1600" dirty="0"/>
              <a:t> Kim. "ChronoGraph: Enabling temporal graph traversals for efficient information diffusion analysis over time." IEEE Transactions on Knowledge and Data Engineering (2019).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0CDD-B410-48D1-B80D-2596034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6CA7-AF46-43D1-93F2-6F98D79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40FB-3C4B-471E-909B-2AACDC8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Detailed Discussion &amp; Brainstorming</a:t>
            </a:r>
          </a:p>
          <a:p>
            <a:pPr lvl="1"/>
            <a:r>
              <a:rPr lang="en-IN" dirty="0"/>
              <a:t>Types of Graph</a:t>
            </a:r>
          </a:p>
          <a:p>
            <a:pPr lvl="2"/>
            <a:r>
              <a:rPr lang="en-IN" dirty="0"/>
              <a:t>Structure, Motivation, etc.</a:t>
            </a:r>
          </a:p>
          <a:p>
            <a:pPr lvl="1"/>
            <a:r>
              <a:rPr lang="en-IN" dirty="0"/>
              <a:t>Types of Queries</a:t>
            </a:r>
          </a:p>
          <a:p>
            <a:pPr lvl="2"/>
            <a:r>
              <a:rPr lang="en-IN" dirty="0"/>
              <a:t> Novelty, Motivation, etc.</a:t>
            </a:r>
          </a:p>
          <a:p>
            <a:pPr lvl="1"/>
            <a:r>
              <a:rPr lang="en-IN" dirty="0"/>
              <a:t>Indexing Strategies</a:t>
            </a:r>
          </a:p>
          <a:p>
            <a:pPr lvl="2"/>
            <a:r>
              <a:rPr lang="en-IN" dirty="0"/>
              <a:t> Related Works, Other ideas, etc.</a:t>
            </a:r>
          </a:p>
          <a:p>
            <a:r>
              <a:rPr lang="en-IN" dirty="0"/>
              <a:t>Miscellaneous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pPr marL="0" indent="0" algn="just">
              <a:buNone/>
            </a:pPr>
            <a:endParaRPr lang="en-IN" sz="4800" dirty="0"/>
          </a:p>
          <a:p>
            <a:pPr marL="0" indent="0" algn="just">
              <a:buNone/>
            </a:pPr>
            <a:r>
              <a:rPr lang="en-IN" sz="4800" dirty="0">
                <a:solidFill>
                  <a:srgbClr val="FF0000"/>
                </a:solidFill>
              </a:rPr>
              <a:t>Distributed</a:t>
            </a:r>
            <a:r>
              <a:rPr lang="en-IN" sz="4800" dirty="0"/>
              <a:t> system to answer a </a:t>
            </a:r>
            <a:r>
              <a:rPr lang="en-IN" sz="4800" dirty="0">
                <a:solidFill>
                  <a:srgbClr val="FF0000"/>
                </a:solidFill>
              </a:rPr>
              <a:t>specific</a:t>
            </a:r>
            <a:r>
              <a:rPr lang="en-IN" sz="4800" dirty="0"/>
              <a:t> </a:t>
            </a:r>
            <a:r>
              <a:rPr lang="en-IN" sz="4800" dirty="0">
                <a:solidFill>
                  <a:srgbClr val="FF0000"/>
                </a:solidFill>
              </a:rPr>
              <a:t>class</a:t>
            </a:r>
            <a:r>
              <a:rPr lang="en-IN" sz="4800" dirty="0"/>
              <a:t> of queries effectively on </a:t>
            </a:r>
            <a:r>
              <a:rPr lang="en-IN" sz="4800" dirty="0">
                <a:solidFill>
                  <a:srgbClr val="FF0000"/>
                </a:solidFill>
              </a:rPr>
              <a:t>large</a:t>
            </a:r>
            <a:r>
              <a:rPr lang="en-IN" sz="4800" dirty="0"/>
              <a:t> </a:t>
            </a:r>
            <a:r>
              <a:rPr lang="en-IN" sz="4800" dirty="0">
                <a:solidFill>
                  <a:srgbClr val="FF0000"/>
                </a:solidFill>
              </a:rPr>
              <a:t>temporal</a:t>
            </a:r>
            <a:r>
              <a:rPr lang="en-IN" sz="4800" dirty="0"/>
              <a:t> </a:t>
            </a:r>
            <a:r>
              <a:rPr lang="en-IN" sz="4800" dirty="0">
                <a:solidFill>
                  <a:srgbClr val="FF0000"/>
                </a:solidFill>
              </a:rPr>
              <a:t>property</a:t>
            </a:r>
            <a:r>
              <a:rPr lang="en-IN" sz="4800" dirty="0"/>
              <a:t> graphs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EFEC-AA0A-4726-9ED5-350D6D2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062422"/>
          </a:xfrm>
        </p:spPr>
        <p:txBody>
          <a:bodyPr/>
          <a:lstStyle/>
          <a:p>
            <a:r>
              <a:rPr lang="en-IN" b="1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6F88-81FA-49DF-99FB-2A5044FA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810355"/>
          </a:xfrm>
        </p:spPr>
        <p:txBody>
          <a:bodyPr/>
          <a:lstStyle/>
          <a:p>
            <a:r>
              <a:rPr lang="en-IN" dirty="0"/>
              <a:t>Temporal </a:t>
            </a:r>
            <a:r>
              <a:rPr lang="en-IN" dirty="0">
                <a:solidFill>
                  <a:srgbClr val="FF0000"/>
                </a:solidFill>
              </a:rPr>
              <a:t>property</a:t>
            </a:r>
            <a:r>
              <a:rPr lang="en-IN" dirty="0"/>
              <a:t> graphs</a:t>
            </a:r>
          </a:p>
          <a:p>
            <a:r>
              <a:rPr lang="en-IN" dirty="0"/>
              <a:t>Nodes and Edges both have validities &amp; properties</a:t>
            </a:r>
          </a:p>
          <a:p>
            <a:r>
              <a:rPr lang="en-IN" dirty="0">
                <a:solidFill>
                  <a:srgbClr val="FF0000"/>
                </a:solidFill>
              </a:rPr>
              <a:t>Append Only </a:t>
            </a:r>
            <a:r>
              <a:rPr lang="en-IN" dirty="0"/>
              <a:t>model </a:t>
            </a:r>
          </a:p>
          <a:p>
            <a:r>
              <a:rPr lang="en-IN" dirty="0"/>
              <a:t>Assumptions</a:t>
            </a:r>
          </a:p>
          <a:p>
            <a:pPr lvl="1"/>
            <a:r>
              <a:rPr lang="en-IN" dirty="0"/>
              <a:t>Entire graph should be able to reside </a:t>
            </a:r>
            <a:r>
              <a:rPr lang="en-IN" dirty="0">
                <a:solidFill>
                  <a:srgbClr val="FF0000"/>
                </a:solidFill>
              </a:rPr>
              <a:t>in-memory</a:t>
            </a:r>
            <a:r>
              <a:rPr lang="en-IN" dirty="0"/>
              <a:t> spanning cluster</a:t>
            </a:r>
          </a:p>
          <a:p>
            <a:pPr lvl="1"/>
            <a:r>
              <a:rPr lang="en-IN" dirty="0"/>
              <a:t>Snapshots or Interval graph is available</a:t>
            </a:r>
          </a:p>
          <a:p>
            <a:r>
              <a:rPr lang="en-IN" dirty="0"/>
              <a:t>Points to Discuss</a:t>
            </a:r>
          </a:p>
          <a:p>
            <a:pPr lvl="1"/>
            <a:r>
              <a:rPr lang="en-IN" dirty="0"/>
              <a:t>Need strong motivation for this model</a:t>
            </a:r>
          </a:p>
          <a:p>
            <a:pPr lvl="1"/>
            <a:r>
              <a:rPr lang="en-IN" dirty="0"/>
              <a:t>Example datasets from Web, Social Network, Road Network, Finance etc.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94E9-396E-44E8-AAC3-8EC228AC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AF14-99AB-4C19-8912-D6491AC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D889-8CF1-4F57-B04D-9C2DA463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7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Query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Queries to be supported by the system</a:t>
            </a:r>
          </a:p>
          <a:p>
            <a:pPr lvl="1"/>
            <a:r>
              <a:rPr lang="en-IN" dirty="0"/>
              <a:t>Traversal type queries</a:t>
            </a:r>
          </a:p>
          <a:p>
            <a:pPr lvl="2"/>
            <a:r>
              <a:rPr lang="en-IN" dirty="0"/>
              <a:t>Temporal Reachability</a:t>
            </a:r>
          </a:p>
          <a:p>
            <a:pPr lvl="2"/>
            <a:r>
              <a:rPr lang="en-IN" dirty="0"/>
              <a:t>Temporal BFS</a:t>
            </a:r>
          </a:p>
          <a:p>
            <a:pPr lvl="2"/>
            <a:r>
              <a:rPr lang="en-IN" dirty="0"/>
              <a:t>Temporal DFS</a:t>
            </a:r>
          </a:p>
          <a:p>
            <a:pPr lvl="2"/>
            <a:r>
              <a:rPr lang="en-IN" dirty="0"/>
              <a:t>Temporal SSSP, EAT, LDT, FT</a:t>
            </a:r>
          </a:p>
          <a:p>
            <a:pPr lvl="1"/>
            <a:r>
              <a:rPr lang="en-IN" dirty="0"/>
              <a:t>Well studied in literature with indexing strategies available</a:t>
            </a:r>
          </a:p>
          <a:p>
            <a:pPr lvl="1"/>
            <a:r>
              <a:rPr lang="en-IN" dirty="0"/>
              <a:t>Comes under the class of path queries</a:t>
            </a:r>
          </a:p>
          <a:p>
            <a:pPr lvl="1"/>
            <a:r>
              <a:rPr lang="en-IN" dirty="0"/>
              <a:t>Scope for distributed implementation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A0C-A386-4287-80E9-27B9C570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137837"/>
          </a:xfrm>
        </p:spPr>
        <p:txBody>
          <a:bodyPr/>
          <a:lstStyle/>
          <a:p>
            <a:r>
              <a:rPr lang="en-IN" b="1" dirty="0"/>
              <a:t>Query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7910-6697-41FE-97B8-CFD279DE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810355"/>
          </a:xfrm>
        </p:spPr>
        <p:txBody>
          <a:bodyPr/>
          <a:lstStyle/>
          <a:p>
            <a:r>
              <a:rPr lang="en-IN" dirty="0"/>
              <a:t>Novel Queries</a:t>
            </a:r>
          </a:p>
          <a:p>
            <a:pPr lvl="1"/>
            <a:r>
              <a:rPr lang="en-IN" dirty="0"/>
              <a:t>Should involve properties</a:t>
            </a:r>
          </a:p>
          <a:p>
            <a:pPr lvl="1"/>
            <a:r>
              <a:rPr lang="en-IN" dirty="0"/>
              <a:t>Practical motivation</a:t>
            </a:r>
          </a:p>
          <a:p>
            <a:r>
              <a:rPr lang="en-IN" dirty="0"/>
              <a:t>Some examples</a:t>
            </a:r>
          </a:p>
          <a:p>
            <a:pPr lvl="1"/>
            <a:r>
              <a:rPr lang="en-IN" dirty="0"/>
              <a:t>Find a fastest path starting now in a road network that takes only a certain class (highways) of roads</a:t>
            </a:r>
          </a:p>
          <a:p>
            <a:pPr lvl="1"/>
            <a:r>
              <a:rPr lang="en-IN" dirty="0"/>
              <a:t>Detect a fraudulent transaction pattern or find a money trail inside a transaction graph</a:t>
            </a:r>
          </a:p>
          <a:p>
            <a:pPr lvl="1"/>
            <a:r>
              <a:rPr lang="en-IN" dirty="0"/>
              <a:t>Temporal graph mining (pattern matching)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02D2-5277-4D46-9F02-9FB65BF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E1C6-8334-43D9-B829-F73E90D1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1D54-8439-4712-ACE7-644A515D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7E7F-CF77-4D97-967D-4156E9F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GRAIL: Scalable Reachability Index for Large Graphs [3]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53A3-2463-4541-8221-39E3B10E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Reachability index based on randomized interval labelling</a:t>
            </a:r>
          </a:p>
          <a:p>
            <a:r>
              <a:rPr lang="en-IN" dirty="0"/>
              <a:t>DAG based on SCCs is constructed from the static graph</a:t>
            </a:r>
          </a:p>
          <a:p>
            <a:r>
              <a:rPr lang="en-IN" dirty="0"/>
              <a:t>Randomized DFS is performed and labels are assigned based on post order traversal</a:t>
            </a:r>
          </a:p>
          <a:p>
            <a:r>
              <a:rPr lang="en-IN" dirty="0"/>
              <a:t>Can produce false positives</a:t>
            </a:r>
          </a:p>
          <a:p>
            <a:r>
              <a:rPr lang="en-IN" dirty="0"/>
              <a:t>Recursive pruning technique is used to progress towards children of the source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10B6-ED3A-4391-AB14-89B2BBB3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7B0F-46E6-4D75-8640-D74CB309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VLDB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21A-8382-4F95-BB67-41E2554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7E7F-CF77-4D97-967D-4156E9F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GRAIL: Scalable Reachability Index for Large Graphs [3]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70ACF-9668-42F9-8978-68B01CF7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179" y="2046549"/>
            <a:ext cx="7934325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10B6-ED3A-4391-AB14-89B2BBB3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7B0F-46E6-4D75-8640-D74CB309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VLDB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21A-8382-4F95-BB67-41E2554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1880-5A45-4CE0-9447-AF32858F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FERRARI: Flexible and Efficient Reachability</a:t>
            </a:r>
            <a:br>
              <a:rPr lang="en-US" b="1" dirty="0"/>
            </a:br>
            <a:r>
              <a:rPr lang="en-US" b="1" dirty="0"/>
              <a:t>Range Assignment for Graph Indexing [4]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5A00-3575-42C6-9EBA-B72072C8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Interval Labelling scheme for reachability queries</a:t>
            </a:r>
          </a:p>
          <a:p>
            <a:r>
              <a:rPr lang="en-IN" dirty="0"/>
              <a:t>Labels assigned to each vertex and associate a set of ranges to each vertex indicating reachability</a:t>
            </a:r>
          </a:p>
          <a:p>
            <a:r>
              <a:rPr lang="en-IN" dirty="0"/>
              <a:t>Labelling is done from a tree cover of the graph</a:t>
            </a:r>
          </a:p>
          <a:p>
            <a:r>
              <a:rPr lang="en-IN" dirty="0"/>
              <a:t>Optimization</a:t>
            </a:r>
          </a:p>
          <a:p>
            <a:pPr lvl="1"/>
            <a:r>
              <a:rPr lang="en-IN" dirty="0"/>
              <a:t>Adaptively collapse certain ranges depending on a size constraint</a:t>
            </a:r>
          </a:p>
          <a:p>
            <a:pPr lvl="1"/>
            <a:r>
              <a:rPr lang="en-IN" dirty="0"/>
              <a:t>Modelled as a dynamic programming problem</a:t>
            </a:r>
          </a:p>
          <a:p>
            <a:pPr lvl="1"/>
            <a:r>
              <a:rPr lang="en-IN" dirty="0"/>
              <a:t>A greedy approach is taken to build the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1FD5-5BFB-47F9-94D2-EFF5E919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B91F-D6B9-41FF-A3DF-C39F26D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ICDE 2013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A62-5EC1-45F8-97BA-9BE5AE2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9081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DREAM:lab Graph Subgroup  Meeting - 1 </vt:lpstr>
      <vt:lpstr>Agenda</vt:lpstr>
      <vt:lpstr>Problem Statement</vt:lpstr>
      <vt:lpstr>Graph Model</vt:lpstr>
      <vt:lpstr>Query Model</vt:lpstr>
      <vt:lpstr>Query Model</vt:lpstr>
      <vt:lpstr>GRAIL: Scalable Reachability Index for Large Graphs [3]</vt:lpstr>
      <vt:lpstr>GRAIL: Scalable Reachability Index for Large Graphs [3]</vt:lpstr>
      <vt:lpstr>FERRARI: Flexible and Efficient Reachability Range Assignment for Graph Indexing [4]</vt:lpstr>
      <vt:lpstr>FERRARI: Flexible and Efficient Reachability Range Assignment for Graph Indexing [4]</vt:lpstr>
      <vt:lpstr>Reachability and Time-Based Path Queries in Temporal Graphs [1]</vt:lpstr>
      <vt:lpstr>Reachability and Time-Based Path Queries in Temporal Graphs [1]</vt:lpstr>
      <vt:lpstr>TimeReach: Historical Reachability Queries on Evolving Graphs [2]</vt:lpstr>
      <vt:lpstr>TimeReach: Historical Reachability Queries on Evolving Graphs [2]</vt:lpstr>
      <vt:lpstr>Top-k Durable Graph Pattern Queries on Temporal Graphs [4]</vt:lpstr>
      <vt:lpstr>Top-k Durable Graph Pattern Queries on Temporal Graphs [4]</vt:lpstr>
      <vt:lpstr>ChronoGraph: Enabling temporal graph traversals for efficient information diffusion analysis over time [2]</vt:lpstr>
      <vt:lpstr>ChronoGraph: Enabling temporal graph traversals for efficient information diffusion analysis over time [2]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</cp:lastModifiedBy>
  <cp:revision>204</cp:revision>
  <dcterms:created xsi:type="dcterms:W3CDTF">2018-12-07T10:26:49Z</dcterms:created>
  <dcterms:modified xsi:type="dcterms:W3CDTF">2019-08-12T12:43:19Z</dcterms:modified>
</cp:coreProperties>
</file>