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76" r:id="rId3"/>
    <p:sldId id="307" r:id="rId4"/>
    <p:sldId id="308" r:id="rId5"/>
    <p:sldId id="306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2" y="2211026"/>
            <a:ext cx="9737949" cy="1963230"/>
          </a:xfrm>
        </p:spPr>
        <p:txBody>
          <a:bodyPr anchor="ctr">
            <a:normAutofit fontScale="90000"/>
          </a:bodyPr>
          <a:lstStyle/>
          <a:p>
            <a:r>
              <a:rPr lang="en-US" sz="4800" b="1" dirty="0" err="1">
                <a:solidFill>
                  <a:schemeClr val="accent2">
                    <a:lumMod val="50000"/>
                  </a:schemeClr>
                </a:solidFill>
              </a:rPr>
              <a:t>DREAM:Lab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 Graph Subgroup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Meeting – 3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Query Models, ICM Logic &amp; Indexing Ideas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37" y="4038516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26-Aug-19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A93F-0A14-4D7C-82F8-C223AEEB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137837"/>
          </a:xfrm>
        </p:spPr>
        <p:txBody>
          <a:bodyPr/>
          <a:lstStyle/>
          <a:p>
            <a:r>
              <a:rPr lang="en-IN" b="1" dirty="0"/>
              <a:t>Reachability – Indexing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4564-92DA-4518-B927-0FAA815F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810355"/>
          </a:xfrm>
        </p:spPr>
        <p:txBody>
          <a:bodyPr/>
          <a:lstStyle/>
          <a:p>
            <a:r>
              <a:rPr lang="en-IN" dirty="0"/>
              <a:t>Label + Search Technique</a:t>
            </a:r>
          </a:p>
          <a:p>
            <a:pPr lvl="1"/>
            <a:r>
              <a:rPr lang="en-IN" dirty="0"/>
              <a:t>Associate labels of reachable vertices along with shortest path information</a:t>
            </a:r>
          </a:p>
          <a:p>
            <a:pPr lvl="2"/>
            <a:r>
              <a:rPr lang="en-IN" dirty="0" err="1"/>
              <a:t>E.g</a:t>
            </a:r>
            <a:r>
              <a:rPr lang="en-IN" dirty="0"/>
              <a:t> For a vertex V, Labels would look like </a:t>
            </a:r>
          </a:p>
          <a:p>
            <a:pPr lvl="2"/>
            <a:r>
              <a:rPr lang="en-IN" dirty="0"/>
              <a:t>{</a:t>
            </a:r>
          </a:p>
          <a:p>
            <a:pPr lvl="3"/>
            <a:r>
              <a:rPr lang="en-IN" dirty="0"/>
              <a:t>(A, T: (5, </a:t>
            </a:r>
            <a:r>
              <a:rPr lang="en-IN" dirty="0" err="1"/>
              <a:t>TPaths</a:t>
            </a:r>
            <a:r>
              <a:rPr lang="en-IN" dirty="0"/>
              <a:t>) D: (20, </a:t>
            </a:r>
            <a:r>
              <a:rPr lang="en-IN" dirty="0" err="1"/>
              <a:t>Dpaths</a:t>
            </a:r>
            <a:r>
              <a:rPr lang="en-IN" dirty="0"/>
              <a:t>))</a:t>
            </a:r>
          </a:p>
          <a:p>
            <a:pPr lvl="3"/>
            <a:r>
              <a:rPr lang="en-IN" dirty="0"/>
              <a:t>(B, T: (3, </a:t>
            </a:r>
            <a:r>
              <a:rPr lang="en-IN" dirty="0" err="1"/>
              <a:t>TPaths</a:t>
            </a:r>
            <a:r>
              <a:rPr lang="en-IN" dirty="0"/>
              <a:t>) D: (10, </a:t>
            </a:r>
            <a:r>
              <a:rPr lang="en-IN" dirty="0" err="1"/>
              <a:t>DPaths</a:t>
            </a:r>
            <a:r>
              <a:rPr lang="en-IN" dirty="0"/>
              <a:t>))</a:t>
            </a:r>
          </a:p>
          <a:p>
            <a:pPr lvl="2"/>
            <a:r>
              <a:rPr lang="en-IN" dirty="0"/>
              <a:t>}</a:t>
            </a:r>
          </a:p>
          <a:p>
            <a:pPr lvl="1"/>
            <a:r>
              <a:rPr lang="en-IN" dirty="0"/>
              <a:t>Constraints on the index </a:t>
            </a:r>
            <a:r>
              <a:rPr lang="en-IN" dirty="0" err="1"/>
              <a:t>w.r.t.</a:t>
            </a:r>
            <a:r>
              <a:rPr lang="en-IN" dirty="0"/>
              <a:t> to size and/or construction time</a:t>
            </a:r>
          </a:p>
          <a:p>
            <a:pPr lvl="2"/>
            <a:r>
              <a:rPr lang="en-IN" dirty="0"/>
              <a:t>Size – Limit no. of labels for each vertex (1-hop, 2-hop etc.)</a:t>
            </a:r>
          </a:p>
          <a:p>
            <a:pPr lvl="2"/>
            <a:r>
              <a:rPr lang="en-IN" dirty="0"/>
              <a:t>Time – Timeout for each vertex during construction time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7C35-D70A-4711-949B-B15B81D2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055C-252F-46A1-8561-7F09291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E6A-2163-43C6-BF2C-34F83993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2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A93F-0A14-4D7C-82F8-C223AEEB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137837"/>
          </a:xfrm>
        </p:spPr>
        <p:txBody>
          <a:bodyPr/>
          <a:lstStyle/>
          <a:p>
            <a:r>
              <a:rPr lang="en-IN" b="1" dirty="0"/>
              <a:t>Reachability – Indexing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4564-92DA-4518-B927-0FAA815F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810355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Label+Search</a:t>
            </a:r>
            <a:r>
              <a:rPr lang="en-IN" dirty="0"/>
              <a:t> in ICM model</a:t>
            </a:r>
          </a:p>
          <a:p>
            <a:pPr lvl="1"/>
            <a:r>
              <a:rPr lang="en-IN" dirty="0"/>
              <a:t>If sink is present as part of source vertex’s label, we are done</a:t>
            </a:r>
          </a:p>
          <a:p>
            <a:pPr lvl="1"/>
            <a:r>
              <a:rPr lang="en-IN" dirty="0"/>
              <a:t>Else, send message to reachable labels with path, time and distance information</a:t>
            </a:r>
          </a:p>
          <a:p>
            <a:pPr lvl="2"/>
            <a:r>
              <a:rPr lang="en-IN" dirty="0"/>
              <a:t>This step skips the path search till the reachable labels thereby possibly decreasing the no. of supersteps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7C35-D70A-4711-949B-B15B81D2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055C-252F-46A1-8561-7F09291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E6A-2163-43C6-BF2C-34F83993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49FAA8-3A61-44DB-A580-99BBD37FC473}"/>
              </a:ext>
            </a:extLst>
          </p:cNvPr>
          <p:cNvGrpSpPr/>
          <p:nvPr/>
        </p:nvGrpSpPr>
        <p:grpSpPr>
          <a:xfrm>
            <a:off x="1439150" y="4320103"/>
            <a:ext cx="9559417" cy="826620"/>
            <a:chOff x="1439150" y="4320103"/>
            <a:chExt cx="9559417" cy="8266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F86A6C-B9E6-4FF4-A599-27E6281BDB1B}"/>
                </a:ext>
              </a:extLst>
            </p:cNvPr>
            <p:cNvSpPr/>
            <p:nvPr/>
          </p:nvSpPr>
          <p:spPr>
            <a:xfrm>
              <a:off x="1439150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Alice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CCC1FE-EB57-441D-A723-C00C1923D2FB}"/>
                </a:ext>
              </a:extLst>
            </p:cNvPr>
            <p:cNvSpPr/>
            <p:nvPr/>
          </p:nvSpPr>
          <p:spPr>
            <a:xfrm>
              <a:off x="3189454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Bob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A74B97-CB23-4889-8C65-ED938FFCC811}"/>
                </a:ext>
              </a:extLst>
            </p:cNvPr>
            <p:cNvSpPr/>
            <p:nvPr/>
          </p:nvSpPr>
          <p:spPr>
            <a:xfrm>
              <a:off x="4902702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Chen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C89A17-2DBA-4175-8731-81F650E200F1}"/>
                </a:ext>
              </a:extLst>
            </p:cNvPr>
            <p:cNvSpPr/>
            <p:nvPr/>
          </p:nvSpPr>
          <p:spPr>
            <a:xfrm>
              <a:off x="6578726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6BFC8C-1913-49DB-AF9B-66461E36F45F}"/>
                </a:ext>
              </a:extLst>
            </p:cNvPr>
            <p:cNvSpPr/>
            <p:nvPr/>
          </p:nvSpPr>
          <p:spPr>
            <a:xfrm>
              <a:off x="8310742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5C7F23-9A96-496E-AE6D-1C687FB9E895}"/>
                </a:ext>
              </a:extLst>
            </p:cNvPr>
            <p:cNvSpPr/>
            <p:nvPr/>
          </p:nvSpPr>
          <p:spPr>
            <a:xfrm>
              <a:off x="10042758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Gru</a:t>
              </a:r>
              <a:endParaRPr lang="en-IN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2D2372-4F4F-4A7D-9D0A-6754219E8E82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2394959" y="4733413"/>
              <a:ext cx="794495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316A150-6424-4C23-AC85-324597C1636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9266551" y="4733413"/>
              <a:ext cx="776207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0FBD7B-1086-4B07-A5BE-F829D545C5E7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534535" y="4733413"/>
              <a:ext cx="776207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E2AC933-ED01-410E-BC47-1C3705F84B6B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858511" y="4733413"/>
              <a:ext cx="720215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4563FE-FA1B-4447-B424-C77B25BCC38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145263" y="4733413"/>
              <a:ext cx="757439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F3E75DC-C903-4A87-B88E-42F3B3928555}"/>
              </a:ext>
            </a:extLst>
          </p:cNvPr>
          <p:cNvCxnSpPr>
            <a:stCxn id="8" idx="4"/>
            <a:endCxn id="10" idx="4"/>
          </p:cNvCxnSpPr>
          <p:nvPr/>
        </p:nvCxnSpPr>
        <p:spPr>
          <a:xfrm rot="16200000" flipH="1">
            <a:off x="3648831" y="3414947"/>
            <a:ext cx="12700" cy="3463552"/>
          </a:xfrm>
          <a:prstGeom prst="curvedConnector3">
            <a:avLst>
              <a:gd name="adj1" fmla="val 5659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054B2A2-EB6D-43A3-A598-DF3FD308D058}"/>
              </a:ext>
            </a:extLst>
          </p:cNvPr>
          <p:cNvCxnSpPr>
            <a:cxnSpLocks/>
            <a:stCxn id="10" idx="4"/>
            <a:endCxn id="12" idx="4"/>
          </p:cNvCxnSpPr>
          <p:nvPr/>
        </p:nvCxnSpPr>
        <p:spPr>
          <a:xfrm rot="16200000" flipH="1">
            <a:off x="7084627" y="3442703"/>
            <a:ext cx="12700" cy="3408040"/>
          </a:xfrm>
          <a:prstGeom prst="curvedConnector3">
            <a:avLst>
              <a:gd name="adj1" fmla="val 5956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04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26B-BBDE-4188-9EB0-C6C8110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47264"/>
          </a:xfrm>
        </p:spPr>
        <p:txBody>
          <a:bodyPr/>
          <a:lstStyle/>
          <a:p>
            <a:r>
              <a:rPr lang="en-IN" b="1" dirty="0"/>
              <a:t>ICM Logic – Path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E9B-5AA0-4AA3-8EA9-CC7370A6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904623"/>
          </a:xfrm>
        </p:spPr>
        <p:txBody>
          <a:bodyPr/>
          <a:lstStyle/>
          <a:p>
            <a:r>
              <a:rPr lang="en-IN" dirty="0"/>
              <a:t>Helper Functions</a:t>
            </a:r>
          </a:p>
          <a:p>
            <a:pPr lvl="1"/>
            <a:r>
              <a:rPr lang="en-IN" dirty="0" err="1"/>
              <a:t>getVertexPredicate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– Predicate for </a:t>
            </a:r>
            <a:r>
              <a:rPr lang="en-IN" dirty="0" err="1"/>
              <a:t>ith</a:t>
            </a:r>
            <a:r>
              <a:rPr lang="en-IN" dirty="0"/>
              <a:t> vertex in the chain</a:t>
            </a:r>
          </a:p>
          <a:p>
            <a:pPr lvl="1"/>
            <a:r>
              <a:rPr lang="en-IN" dirty="0" err="1"/>
              <a:t>getEdgePredicate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– Predicate for </a:t>
            </a:r>
            <a:r>
              <a:rPr lang="en-IN" dirty="0" err="1"/>
              <a:t>ith</a:t>
            </a:r>
            <a:r>
              <a:rPr lang="en-IN" dirty="0"/>
              <a:t> edge in the chain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Vertex State</a:t>
            </a:r>
          </a:p>
          <a:p>
            <a:pPr lvl="1"/>
            <a:r>
              <a:rPr lang="en-IN" dirty="0"/>
              <a:t>Partitioned into different index positions in the chain</a:t>
            </a:r>
          </a:p>
          <a:p>
            <a:pPr lvl="1"/>
            <a:r>
              <a:rPr lang="en-IN" dirty="0"/>
              <a:t>For each index position</a:t>
            </a:r>
          </a:p>
          <a:p>
            <a:pPr lvl="2"/>
            <a:r>
              <a:rPr lang="en-IN" dirty="0"/>
              <a:t>Store previous vertex and edge information</a:t>
            </a:r>
          </a:p>
          <a:p>
            <a:pPr lvl="2"/>
            <a:r>
              <a:rPr lang="en-IN" dirty="0"/>
              <a:t>Can be a list if there are multiple previous vertex and edge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2675-CC5E-471C-B53A-64127F8E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8B3F-0EC7-45AF-86CB-249DFFB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1BB-74DD-4B18-9A96-1D034E4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2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26B-BBDE-4188-9EB0-C6C8110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47264"/>
          </a:xfrm>
        </p:spPr>
        <p:txBody>
          <a:bodyPr/>
          <a:lstStyle/>
          <a:p>
            <a:r>
              <a:rPr lang="en-IN" b="1" dirty="0"/>
              <a:t>ICM Logic - Path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E9B-5AA0-4AA3-8EA9-CC7370A6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4"/>
            <a:ext cx="10515600" cy="4800927"/>
          </a:xfrm>
        </p:spPr>
        <p:txBody>
          <a:bodyPr/>
          <a:lstStyle/>
          <a:p>
            <a:r>
              <a:rPr lang="en-IN" dirty="0"/>
              <a:t>Init method</a:t>
            </a:r>
          </a:p>
          <a:p>
            <a:pPr lvl="1"/>
            <a:r>
              <a:rPr lang="en-IN" dirty="0"/>
              <a:t>Initialize state for all indices</a:t>
            </a:r>
          </a:p>
          <a:p>
            <a:r>
              <a:rPr lang="en-IN" dirty="0"/>
              <a:t>Compute method</a:t>
            </a:r>
          </a:p>
          <a:p>
            <a:pPr lvl="1"/>
            <a:r>
              <a:rPr lang="en-IN" dirty="0"/>
              <a:t>In the first superstep, each vertex checks if they match first predicate for different time intervals and updates the state for valid time intervals</a:t>
            </a:r>
          </a:p>
          <a:p>
            <a:pPr lvl="1"/>
            <a:r>
              <a:rPr lang="en-IN" dirty="0"/>
              <a:t>In the </a:t>
            </a:r>
            <a:r>
              <a:rPr lang="en-IN" dirty="0" err="1"/>
              <a:t>ith</a:t>
            </a:r>
            <a:r>
              <a:rPr lang="en-IN" dirty="0"/>
              <a:t> superstep, each vertex processes messages from vertices matching with (i-1)</a:t>
            </a:r>
            <a:r>
              <a:rPr lang="en-IN" dirty="0" err="1"/>
              <a:t>th</a:t>
            </a:r>
            <a:r>
              <a:rPr lang="en-IN" dirty="0"/>
              <a:t> vertex in chain and checks for </a:t>
            </a:r>
            <a:r>
              <a:rPr lang="en-IN" dirty="0" err="1"/>
              <a:t>ith</a:t>
            </a:r>
            <a:r>
              <a:rPr lang="en-IN" dirty="0"/>
              <a:t> vertex predicate match</a:t>
            </a:r>
          </a:p>
          <a:p>
            <a:pPr lvl="1"/>
            <a:r>
              <a:rPr lang="en-IN" dirty="0"/>
              <a:t>Essence – In each superstep we grow the chain by maximum one vertex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2675-CC5E-471C-B53A-64127F8E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8B3F-0EC7-45AF-86CB-249DFFB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1BB-74DD-4B18-9A96-1D034E4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5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26B-BBDE-4188-9EB0-C6C8110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47264"/>
          </a:xfrm>
        </p:spPr>
        <p:txBody>
          <a:bodyPr/>
          <a:lstStyle/>
          <a:p>
            <a:r>
              <a:rPr lang="en-IN" b="1" dirty="0"/>
              <a:t>ICM Logic - Path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E9B-5AA0-4AA3-8EA9-CC7370A6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837"/>
            <a:ext cx="10515600" cy="4725514"/>
          </a:xfrm>
        </p:spPr>
        <p:txBody>
          <a:bodyPr/>
          <a:lstStyle/>
          <a:p>
            <a:r>
              <a:rPr lang="en-IN" dirty="0"/>
              <a:t>Scatter</a:t>
            </a:r>
          </a:p>
          <a:p>
            <a:pPr lvl="1"/>
            <a:r>
              <a:rPr lang="en-IN" dirty="0"/>
              <a:t>If the vertex is identified as a </a:t>
            </a:r>
            <a:r>
              <a:rPr lang="en-IN" dirty="0" err="1"/>
              <a:t>ith</a:t>
            </a:r>
            <a:r>
              <a:rPr lang="en-IN" dirty="0"/>
              <a:t> vertex in the chain for a particular interval,</a:t>
            </a:r>
          </a:p>
          <a:p>
            <a:pPr lvl="2"/>
            <a:r>
              <a:rPr lang="en-IN" dirty="0"/>
              <a:t>For each outgoing edge E,</a:t>
            </a:r>
          </a:p>
          <a:p>
            <a:pPr lvl="3"/>
            <a:r>
              <a:rPr lang="en-IN" dirty="0"/>
              <a:t>Check for predicate match for the edge and If matches</a:t>
            </a:r>
          </a:p>
          <a:p>
            <a:pPr lvl="4"/>
            <a:r>
              <a:rPr lang="en-IN" dirty="0"/>
              <a:t>Send a message to neighbouring vertex</a:t>
            </a:r>
          </a:p>
          <a:p>
            <a:pPr lvl="5"/>
            <a:r>
              <a:rPr lang="en-IN" dirty="0"/>
              <a:t>Index = </a:t>
            </a:r>
            <a:r>
              <a:rPr lang="en-IN" dirty="0" err="1"/>
              <a:t>i</a:t>
            </a:r>
            <a:endParaRPr lang="en-IN" dirty="0"/>
          </a:p>
          <a:p>
            <a:pPr lvl="5"/>
            <a:r>
              <a:rPr lang="en-IN" dirty="0"/>
              <a:t>Edge = E</a:t>
            </a:r>
          </a:p>
          <a:p>
            <a:r>
              <a:rPr lang="en-IN" dirty="0"/>
              <a:t>After n supersteps, (n – no. of vertices in query)</a:t>
            </a:r>
          </a:p>
          <a:p>
            <a:pPr lvl="1"/>
            <a:r>
              <a:rPr lang="en-IN" dirty="0"/>
              <a:t>Send message from </a:t>
            </a:r>
            <a:r>
              <a:rPr lang="en-IN" dirty="0" err="1"/>
              <a:t>ith</a:t>
            </a:r>
            <a:r>
              <a:rPr lang="en-IN" dirty="0"/>
              <a:t> vertex to i-1th vertex in the chain for </a:t>
            </a:r>
            <a:r>
              <a:rPr lang="en-IN" dirty="0" err="1"/>
              <a:t>i</a:t>
            </a:r>
            <a:r>
              <a:rPr lang="en-IN" dirty="0"/>
              <a:t> from n to 2</a:t>
            </a:r>
          </a:p>
          <a:p>
            <a:pPr lvl="1"/>
            <a:r>
              <a:rPr lang="en-IN" dirty="0"/>
              <a:t>Constructs the chain in the 1</a:t>
            </a:r>
            <a:r>
              <a:rPr lang="en-IN" baseline="30000" dirty="0"/>
              <a:t>st</a:t>
            </a:r>
            <a:r>
              <a:rPr lang="en-IN" dirty="0"/>
              <a:t> vertex for output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2675-CC5E-471C-B53A-64127F8E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8B3F-0EC7-45AF-86CB-249DFFB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1BB-74DD-4B18-9A96-1D034E4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26B-BBDE-4188-9EB0-C6C8110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47264"/>
          </a:xfrm>
        </p:spPr>
        <p:txBody>
          <a:bodyPr/>
          <a:lstStyle/>
          <a:p>
            <a:r>
              <a:rPr lang="en-IN" b="1" dirty="0"/>
              <a:t>Path Query – Indexing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E9B-5AA0-4AA3-8EA9-CC7370A6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725514"/>
          </a:xfrm>
        </p:spPr>
        <p:txBody>
          <a:bodyPr/>
          <a:lstStyle/>
          <a:p>
            <a:r>
              <a:rPr lang="en-IN" dirty="0"/>
              <a:t>Divide the input chain into small fragments </a:t>
            </a:r>
          </a:p>
          <a:p>
            <a:pPr lvl="1"/>
            <a:r>
              <a:rPr lang="en-IN" dirty="0"/>
              <a:t>E.g. 2 vertices and 1 edge (Alice-&gt;Bob)</a:t>
            </a:r>
          </a:p>
          <a:p>
            <a:r>
              <a:rPr lang="en-IN" dirty="0"/>
              <a:t>Build an index which can efficiently answer with list of actual graph fragments that satisfies an arbitrary query fragment</a:t>
            </a:r>
          </a:p>
          <a:p>
            <a:r>
              <a:rPr lang="en-IN" dirty="0"/>
              <a:t>Perform Join operation on adjacent set of graph fragments and construct the result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2675-CC5E-471C-B53A-64127F8E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8B3F-0EC7-45AF-86CB-249DFFB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1BB-74DD-4B18-9A96-1D034E4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F65B0C-B2C7-4104-94D0-3E8523F4BA84}"/>
              </a:ext>
            </a:extLst>
          </p:cNvPr>
          <p:cNvGrpSpPr/>
          <p:nvPr/>
        </p:nvGrpSpPr>
        <p:grpSpPr>
          <a:xfrm>
            <a:off x="1384024" y="4813853"/>
            <a:ext cx="9559417" cy="826620"/>
            <a:chOff x="1439150" y="4320103"/>
            <a:chExt cx="9559417" cy="8266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51334C-8C9B-43BC-8850-86EC3BFFF019}"/>
                </a:ext>
              </a:extLst>
            </p:cNvPr>
            <p:cNvSpPr/>
            <p:nvPr/>
          </p:nvSpPr>
          <p:spPr>
            <a:xfrm>
              <a:off x="1439150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Alice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EFF877-7000-44E0-AA1D-806FC6EC01E5}"/>
                </a:ext>
              </a:extLst>
            </p:cNvPr>
            <p:cNvSpPr/>
            <p:nvPr/>
          </p:nvSpPr>
          <p:spPr>
            <a:xfrm>
              <a:off x="3189454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Bob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529905-C0D3-40C3-A80C-FC8D66609723}"/>
                </a:ext>
              </a:extLst>
            </p:cNvPr>
            <p:cNvSpPr/>
            <p:nvPr/>
          </p:nvSpPr>
          <p:spPr>
            <a:xfrm>
              <a:off x="4902702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Chen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98A88D-AB26-48D6-8635-249CF12B1696}"/>
                </a:ext>
              </a:extLst>
            </p:cNvPr>
            <p:cNvSpPr/>
            <p:nvPr/>
          </p:nvSpPr>
          <p:spPr>
            <a:xfrm>
              <a:off x="6578726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81AE8D-C90E-4A5C-B3A6-B68E574780EC}"/>
                </a:ext>
              </a:extLst>
            </p:cNvPr>
            <p:cNvSpPr/>
            <p:nvPr/>
          </p:nvSpPr>
          <p:spPr>
            <a:xfrm>
              <a:off x="8310742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334BBA-F8F3-4AC3-A14D-A5988D4772D1}"/>
                </a:ext>
              </a:extLst>
            </p:cNvPr>
            <p:cNvSpPr/>
            <p:nvPr/>
          </p:nvSpPr>
          <p:spPr>
            <a:xfrm>
              <a:off x="10042758" y="4320103"/>
              <a:ext cx="955809" cy="826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Gru</a:t>
              </a:r>
              <a:endParaRPr lang="en-IN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EFEE2-003B-4460-BBA3-90E05553E77D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2394959" y="4733413"/>
              <a:ext cx="794495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660DA9-462B-4EAE-A824-3A8C928C53E7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9266551" y="4733413"/>
              <a:ext cx="776207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65D401-B9C5-4C43-A36A-59497DFC94F1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534535" y="4733413"/>
              <a:ext cx="776207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51A60B-98BA-47CF-BD04-D08065D2618D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858511" y="4733413"/>
              <a:ext cx="720215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ADD370-A835-474C-8E2B-8800ECFACA22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145263" y="4733413"/>
              <a:ext cx="757439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94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26B-BBDE-4188-9EB0-C6C8110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47264"/>
          </a:xfrm>
        </p:spPr>
        <p:txBody>
          <a:bodyPr/>
          <a:lstStyle/>
          <a:p>
            <a:r>
              <a:rPr lang="en-IN" b="1" dirty="0"/>
              <a:t>Path Query – Indexing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E9B-5AA0-4AA3-8EA9-CC7370A6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837"/>
            <a:ext cx="10515600" cy="4725514"/>
          </a:xfrm>
        </p:spPr>
        <p:txBody>
          <a:bodyPr/>
          <a:lstStyle/>
          <a:p>
            <a:r>
              <a:rPr lang="en-IN" dirty="0"/>
              <a:t>Inspired from [7]</a:t>
            </a:r>
          </a:p>
          <a:p>
            <a:pPr lvl="1"/>
            <a:r>
              <a:rPr lang="en-IN" dirty="0"/>
              <a:t>For a fixed radius ‘r’ from a vertex, associate bloom filters</a:t>
            </a:r>
          </a:p>
          <a:p>
            <a:pPr lvl="2"/>
            <a:r>
              <a:rPr lang="en-IN" dirty="0"/>
              <a:t>For each property label – Time combination,</a:t>
            </a:r>
          </a:p>
          <a:p>
            <a:pPr lvl="3"/>
            <a:r>
              <a:rPr lang="en-IN" dirty="0"/>
              <a:t>Bloom filter indicating the presence of values</a:t>
            </a:r>
          </a:p>
          <a:p>
            <a:pPr lvl="1"/>
            <a:r>
              <a:rPr lang="en-IN" dirty="0"/>
              <a:t>Bloom filters help prune the search space</a:t>
            </a:r>
          </a:p>
          <a:p>
            <a:r>
              <a:rPr lang="en-IN" dirty="0"/>
              <a:t>Inspired from GoDB / Horton+,</a:t>
            </a:r>
          </a:p>
          <a:p>
            <a:pPr lvl="1"/>
            <a:r>
              <a:rPr lang="en-IN" dirty="0"/>
              <a:t>Split the query recursively on points where possible candidates are estimated to be minimum</a:t>
            </a:r>
          </a:p>
          <a:p>
            <a:pPr lvl="1"/>
            <a:r>
              <a:rPr lang="en-IN" dirty="0"/>
              <a:t>No. of candidates estimated from an index on predicates</a:t>
            </a:r>
          </a:p>
          <a:p>
            <a:pPr lvl="1"/>
            <a:r>
              <a:rPr lang="en-IN" dirty="0"/>
              <a:t>Join the result recursively to construct the final chain</a:t>
            </a:r>
          </a:p>
          <a:p>
            <a:pPr lvl="1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2675-CC5E-471C-B53A-64127F8E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8B3F-0EC7-45AF-86CB-249DFFB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1BB-74DD-4B18-9A96-1D034E4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1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F28E-7138-4BDE-B93F-8036065B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043569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A18B-DFD6-45F3-860B-171A373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9046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Wu, </a:t>
            </a:r>
            <a:r>
              <a:rPr lang="en-US" sz="1600" dirty="0" err="1"/>
              <a:t>Huanhuan</a:t>
            </a:r>
            <a:r>
              <a:rPr lang="en-US" sz="1600" dirty="0"/>
              <a:t>, et al. "Reachability and time-based path queries in temporal graphs." 2016 IEEE 32nd International Conference on Data Engineering (ICDE). IEEE,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Jagadish, H. V. "A compression technique to materialize transitive closure." ACM Transactions on Database Systems (TODS) 15.4 (1990): 558-598.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Cohen, Edith, et al. "Reachability and distance queries via 2-hop labels." SIAM Journal on Computing 32.5 (2003): 1338-1355.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K. </a:t>
            </a:r>
            <a:r>
              <a:rPr lang="en-US" sz="1600" dirty="0" err="1"/>
              <a:t>Semertzidis</a:t>
            </a:r>
            <a:r>
              <a:rPr lang="en-US" sz="1600" dirty="0"/>
              <a:t>, E. </a:t>
            </a:r>
            <a:r>
              <a:rPr lang="en-US" sz="1600" dirty="0" err="1"/>
              <a:t>Pitoura</a:t>
            </a:r>
            <a:r>
              <a:rPr lang="en-US" sz="1600" dirty="0"/>
              <a:t>, and K. Lillis, “</a:t>
            </a:r>
            <a:r>
              <a:rPr lang="en-US" sz="1600" dirty="0" err="1"/>
              <a:t>Timereach</a:t>
            </a:r>
            <a:r>
              <a:rPr lang="en-US" sz="1600" dirty="0"/>
              <a:t>: Historical reachability queries on evolving graphs.” in EDBT, 2015, pp. 121–132.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H. Yildirim, V. </a:t>
            </a:r>
            <a:r>
              <a:rPr lang="en-US" sz="1600" dirty="0" err="1"/>
              <a:t>Chaoji</a:t>
            </a:r>
            <a:r>
              <a:rPr lang="en-US" sz="1600" dirty="0"/>
              <a:t>, and M. J. </a:t>
            </a:r>
            <a:r>
              <a:rPr lang="en-US" sz="1600" dirty="0" err="1"/>
              <a:t>Zaki</a:t>
            </a:r>
            <a:r>
              <a:rPr lang="en-US" sz="1600" dirty="0"/>
              <a:t>, “Grail: Scalable reachability index for large graphs,” Proceedings of the VLDB Endowment, vol. 3, no. 1-2, pp. 276–284, 2010.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S. Seufert, A. Anand, S. </a:t>
            </a:r>
            <a:r>
              <a:rPr lang="en-US" sz="1600" dirty="0" err="1"/>
              <a:t>Bedathur</a:t>
            </a:r>
            <a:r>
              <a:rPr lang="en-US" sz="1600" dirty="0"/>
              <a:t>, and G. </a:t>
            </a:r>
            <a:r>
              <a:rPr lang="en-US" sz="1600" dirty="0" err="1"/>
              <a:t>Weikum</a:t>
            </a:r>
            <a:r>
              <a:rPr lang="en-US" sz="1600" dirty="0"/>
              <a:t>, “Ferrari: Flexible and efficient reachability range assignment for graph indexing,” in 2013 IEEE 29th International Conference on Data Engineering (ICDE). IEEE, 2013, pp. 1009–1020.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Semertzidis</a:t>
            </a:r>
            <a:r>
              <a:rPr lang="en-IN" sz="1600" dirty="0"/>
              <a:t>, Konstantinos, and </a:t>
            </a:r>
            <a:r>
              <a:rPr lang="en-IN" sz="1600" dirty="0" err="1"/>
              <a:t>Evaggelia</a:t>
            </a:r>
            <a:r>
              <a:rPr lang="en-IN" sz="1600" dirty="0"/>
              <a:t> </a:t>
            </a:r>
            <a:r>
              <a:rPr lang="en-IN" sz="1600" dirty="0" err="1"/>
              <a:t>Pitoura</a:t>
            </a:r>
            <a:r>
              <a:rPr lang="en-IN" sz="1600" dirty="0"/>
              <a:t>. "Top-$ k $ Durable Graph Pattern Queries on Temporal Graphs." IEEE Transactions on Knowledge and Data Engineering 31.1 (2018): 181-194.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Byun, </a:t>
            </a:r>
            <a:r>
              <a:rPr lang="en-IN" sz="1600" dirty="0" err="1"/>
              <a:t>Jaewook</a:t>
            </a:r>
            <a:r>
              <a:rPr lang="en-IN" sz="1600" dirty="0"/>
              <a:t>, </a:t>
            </a:r>
            <a:r>
              <a:rPr lang="en-IN" sz="1600" dirty="0" err="1"/>
              <a:t>Sungpil</a:t>
            </a:r>
            <a:r>
              <a:rPr lang="en-IN" sz="1600" dirty="0"/>
              <a:t> Woo, and </a:t>
            </a:r>
            <a:r>
              <a:rPr lang="en-IN" sz="1600" dirty="0" err="1"/>
              <a:t>Daeyoung</a:t>
            </a:r>
            <a:r>
              <a:rPr lang="en-IN" sz="1600" dirty="0"/>
              <a:t> Kim. "ChronoGraph: Enabling temporal graph traversals for efficient information diffusion analysis over time." IEEE Transactions on Knowledge and Data Engineering (2019).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0CDD-B410-48D1-B80D-2596034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C6CA7-AF46-43D1-93F2-6F98D797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40FB-3C4B-471E-909B-2AACDC82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6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b="1" dirty="0"/>
              <a:t>Query Model – Basic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779"/>
            <a:ext cx="10515600" cy="4238495"/>
          </a:xfrm>
        </p:spPr>
        <p:txBody>
          <a:bodyPr/>
          <a:lstStyle/>
          <a:p>
            <a:r>
              <a:rPr lang="en-IN" dirty="0"/>
              <a:t>Temporal Concepts</a:t>
            </a:r>
          </a:p>
          <a:p>
            <a:pPr lvl="1"/>
            <a:r>
              <a:rPr lang="en-IN" dirty="0"/>
              <a:t>Time Domain (Linearly Ordered Discrete)</a:t>
            </a:r>
          </a:p>
          <a:p>
            <a:pPr lvl="1"/>
            <a:r>
              <a:rPr lang="en-IN" dirty="0"/>
              <a:t>Time Interval (E.g. [5, 10))</a:t>
            </a:r>
          </a:p>
          <a:p>
            <a:pPr lvl="1"/>
            <a:r>
              <a:rPr lang="en-IN" dirty="0"/>
              <a:t>Interval Relations (Before, After, Meets, Intersects, equals)</a:t>
            </a:r>
          </a:p>
          <a:p>
            <a:r>
              <a:rPr lang="en-IN" dirty="0"/>
              <a:t>Temporal Property Graph Model</a:t>
            </a:r>
          </a:p>
          <a:p>
            <a:pPr lvl="1"/>
            <a:r>
              <a:rPr lang="en-IN" dirty="0"/>
              <a:t>Finite set of vertices and directed edges with unique identifiers</a:t>
            </a:r>
          </a:p>
          <a:p>
            <a:pPr lvl="1"/>
            <a:r>
              <a:rPr lang="en-IN" dirty="0"/>
              <a:t>Both vertices and edges have an associated lifespan</a:t>
            </a:r>
          </a:p>
          <a:p>
            <a:pPr lvl="1"/>
            <a:r>
              <a:rPr lang="en-IN" dirty="0"/>
              <a:t>Finite set of properties can be associated with vertices and/or edges</a:t>
            </a:r>
          </a:p>
          <a:p>
            <a:pPr lvl="1"/>
            <a:r>
              <a:rPr lang="en-IN" dirty="0"/>
              <a:t>Uniqueness, Referential integrity and Constant edge association requirements</a:t>
            </a:r>
          </a:p>
          <a:p>
            <a:pPr lvl="1"/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b="1" dirty="0"/>
              <a:t>Query Model – Example Graph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0A61A8-3B08-4B91-B7D6-95C3D408C3A0}"/>
              </a:ext>
            </a:extLst>
          </p:cNvPr>
          <p:cNvGrpSpPr/>
          <p:nvPr/>
        </p:nvGrpSpPr>
        <p:grpSpPr>
          <a:xfrm>
            <a:off x="1772636" y="1487056"/>
            <a:ext cx="8009196" cy="4643270"/>
            <a:chOff x="2218886" y="704127"/>
            <a:chExt cx="7885380" cy="513634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4FB9FE-6867-4251-9356-4294949EEAFC}"/>
                </a:ext>
              </a:extLst>
            </p:cNvPr>
            <p:cNvSpPr/>
            <p:nvPr/>
          </p:nvSpPr>
          <p:spPr>
            <a:xfrm>
              <a:off x="3028766" y="2755036"/>
              <a:ext cx="941033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Alice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8FA9CF-6DA3-4391-A21E-E9B42BA61FD2}"/>
                </a:ext>
              </a:extLst>
            </p:cNvPr>
            <p:cNvSpPr/>
            <p:nvPr/>
          </p:nvSpPr>
          <p:spPr>
            <a:xfrm>
              <a:off x="8222202" y="2755036"/>
              <a:ext cx="941033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EBC20C-B2DD-4F32-B6BF-2CD4358CEF89}"/>
                </a:ext>
              </a:extLst>
            </p:cNvPr>
            <p:cNvSpPr/>
            <p:nvPr/>
          </p:nvSpPr>
          <p:spPr>
            <a:xfrm>
              <a:off x="5625482" y="4486182"/>
              <a:ext cx="941033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Chen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8621583-0C8E-46D0-BC03-B9E9E5F6C295}"/>
                </a:ext>
              </a:extLst>
            </p:cNvPr>
            <p:cNvSpPr/>
            <p:nvPr/>
          </p:nvSpPr>
          <p:spPr>
            <a:xfrm>
              <a:off x="5625483" y="1146699"/>
              <a:ext cx="941033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Bob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05E530-4634-45D5-B431-195F28B7EDAE}"/>
                </a:ext>
              </a:extLst>
            </p:cNvPr>
            <p:cNvCxnSpPr>
              <a:stCxn id="10" idx="7"/>
              <a:endCxn id="13" idx="2"/>
            </p:cNvCxnSpPr>
            <p:nvPr/>
          </p:nvCxnSpPr>
          <p:spPr>
            <a:xfrm flipV="1">
              <a:off x="3831988" y="1603899"/>
              <a:ext cx="1793495" cy="1285048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76527D-DAE2-4796-B6D2-57FD20365AFC}"/>
                </a:ext>
              </a:extLst>
            </p:cNvPr>
            <p:cNvCxnSpPr>
              <a:cxnSpLocks/>
              <a:stCxn id="13" idx="6"/>
              <a:endCxn id="11" idx="1"/>
            </p:cNvCxnSpPr>
            <p:nvPr/>
          </p:nvCxnSpPr>
          <p:spPr>
            <a:xfrm>
              <a:off x="6566516" y="1603899"/>
              <a:ext cx="1793497" cy="1285048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2E183D-ABE6-430C-9D6B-1E993CEFF35E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 flipH="1">
              <a:off x="6095999" y="2061099"/>
              <a:ext cx="1" cy="2425083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4E1DC3-C179-4927-886C-BDA38692832C}"/>
                </a:ext>
              </a:extLst>
            </p:cNvPr>
            <p:cNvCxnSpPr>
              <a:cxnSpLocks/>
              <a:stCxn id="12" idx="2"/>
              <a:endCxn id="10" idx="5"/>
            </p:cNvCxnSpPr>
            <p:nvPr/>
          </p:nvCxnSpPr>
          <p:spPr>
            <a:xfrm flipH="1" flipV="1">
              <a:off x="3831988" y="3535525"/>
              <a:ext cx="1793494" cy="1407857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73D1B-3E7F-4F9A-A096-81C565281D05}"/>
                </a:ext>
              </a:extLst>
            </p:cNvPr>
            <p:cNvCxnSpPr>
              <a:cxnSpLocks/>
              <a:stCxn id="12" idx="6"/>
              <a:endCxn id="11" idx="4"/>
            </p:cNvCxnSpPr>
            <p:nvPr/>
          </p:nvCxnSpPr>
          <p:spPr>
            <a:xfrm flipV="1">
              <a:off x="6566515" y="3669436"/>
              <a:ext cx="2126204" cy="127394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7F0B39-8C06-4F5E-A42A-38A069CDC64F}"/>
                </a:ext>
              </a:extLst>
            </p:cNvPr>
            <p:cNvSpPr txBox="1"/>
            <p:nvPr/>
          </p:nvSpPr>
          <p:spPr>
            <a:xfrm>
              <a:off x="3881229" y="1877091"/>
              <a:ext cx="94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[10, 20)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67E9F-C210-4BDD-A761-7986DA014934}"/>
                </a:ext>
              </a:extLst>
            </p:cNvPr>
            <p:cNvSpPr txBox="1"/>
            <p:nvPr/>
          </p:nvSpPr>
          <p:spPr>
            <a:xfrm>
              <a:off x="7418979" y="1810136"/>
              <a:ext cx="94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[60, 80)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AB8024-D938-4AFD-AE49-E0100BC17079}"/>
                </a:ext>
              </a:extLst>
            </p:cNvPr>
            <p:cNvSpPr txBox="1"/>
            <p:nvPr/>
          </p:nvSpPr>
          <p:spPr>
            <a:xfrm>
              <a:off x="7475840" y="4399170"/>
              <a:ext cx="94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[50, 60)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D06925-05A0-4AA1-9B1D-6E41FCF46380}"/>
                </a:ext>
              </a:extLst>
            </p:cNvPr>
            <p:cNvSpPr txBox="1"/>
            <p:nvPr/>
          </p:nvSpPr>
          <p:spPr>
            <a:xfrm>
              <a:off x="3902150" y="4239453"/>
              <a:ext cx="94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[30, 50)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CD83D2-C668-477B-A8CE-DFF7BE23376F}"/>
                </a:ext>
              </a:extLst>
            </p:cNvPr>
            <p:cNvSpPr txBox="1"/>
            <p:nvPr/>
          </p:nvSpPr>
          <p:spPr>
            <a:xfrm>
              <a:off x="5127061" y="2942486"/>
              <a:ext cx="94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[30, 50)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B73FF6-19E5-4260-AE6F-D99002CBBA27}"/>
                </a:ext>
              </a:extLst>
            </p:cNvPr>
            <p:cNvSpPr txBox="1"/>
            <p:nvPr/>
          </p:nvSpPr>
          <p:spPr>
            <a:xfrm>
              <a:off x="9163234" y="3059668"/>
              <a:ext cx="94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[40, 90)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EC0FB-43BC-4B5D-AAF5-EF28E496A82E}"/>
                </a:ext>
              </a:extLst>
            </p:cNvPr>
            <p:cNvSpPr txBox="1"/>
            <p:nvPr/>
          </p:nvSpPr>
          <p:spPr>
            <a:xfrm>
              <a:off x="5625482" y="5471142"/>
              <a:ext cx="94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[20, 80)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FF49E9-2B03-4A6D-AEE5-3E9F901338E5}"/>
                </a:ext>
              </a:extLst>
            </p:cNvPr>
            <p:cNvSpPr txBox="1"/>
            <p:nvPr/>
          </p:nvSpPr>
          <p:spPr>
            <a:xfrm>
              <a:off x="5625483" y="704127"/>
              <a:ext cx="94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[5, 100)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A9F9BC-5A4A-4025-8F3F-2FF9E32F2948}"/>
                </a:ext>
              </a:extLst>
            </p:cNvPr>
            <p:cNvSpPr txBox="1"/>
            <p:nvPr/>
          </p:nvSpPr>
          <p:spPr>
            <a:xfrm>
              <a:off x="2218886" y="3027570"/>
              <a:ext cx="94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[0, 50)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27BB2E-4D55-44FF-8AA0-CCAAAC642EC6}"/>
                </a:ext>
              </a:extLst>
            </p:cNvPr>
            <p:cNvSpPr txBox="1"/>
            <p:nvPr/>
          </p:nvSpPr>
          <p:spPr>
            <a:xfrm>
              <a:off x="4608681" y="2306873"/>
              <a:ext cx="677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B050"/>
                  </a:solidFill>
                </a:rPr>
                <a:t>W :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F59D91-08EB-43F8-BC03-C02C67DCB680}"/>
                </a:ext>
              </a:extLst>
            </p:cNvPr>
            <p:cNvSpPr txBox="1"/>
            <p:nvPr/>
          </p:nvSpPr>
          <p:spPr>
            <a:xfrm>
              <a:off x="6939478" y="3824260"/>
              <a:ext cx="81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B050"/>
                  </a:solidFill>
                </a:rPr>
                <a:t>W : 30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743A5A-95B1-4D62-9B61-51DF333B28E0}"/>
                </a:ext>
              </a:extLst>
            </p:cNvPr>
            <p:cNvSpPr txBox="1"/>
            <p:nvPr/>
          </p:nvSpPr>
          <p:spPr>
            <a:xfrm>
              <a:off x="6769218" y="2238000"/>
              <a:ext cx="941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B050"/>
                  </a:solidFill>
                </a:rPr>
                <a:t>W : 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89E8F-9186-4BE0-807B-BD316218AD87}"/>
                </a:ext>
              </a:extLst>
            </p:cNvPr>
            <p:cNvSpPr txBox="1"/>
            <p:nvPr/>
          </p:nvSpPr>
          <p:spPr>
            <a:xfrm>
              <a:off x="6159887" y="2965670"/>
              <a:ext cx="83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B050"/>
                  </a:solidFill>
                </a:rPr>
                <a:t>W : 20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687DD7-8D81-437D-B8B9-2AABAA22F57C}"/>
                </a:ext>
              </a:extLst>
            </p:cNvPr>
            <p:cNvSpPr txBox="1"/>
            <p:nvPr/>
          </p:nvSpPr>
          <p:spPr>
            <a:xfrm>
              <a:off x="4598012" y="3788265"/>
              <a:ext cx="84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B050"/>
                  </a:solidFill>
                </a:rPr>
                <a:t>W :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72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b="1" dirty="0"/>
              <a:t>Query Model -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779"/>
            <a:ext cx="10515600" cy="4238495"/>
          </a:xfrm>
        </p:spPr>
        <p:txBody>
          <a:bodyPr/>
          <a:lstStyle/>
          <a:p>
            <a:r>
              <a:rPr lang="en-IN" dirty="0"/>
              <a:t>Reachability</a:t>
            </a:r>
          </a:p>
          <a:p>
            <a:pPr lvl="1"/>
            <a:r>
              <a:rPr lang="en-IN" dirty="0"/>
              <a:t>Existence and enumeration of time respecting path(s)</a:t>
            </a:r>
          </a:p>
          <a:p>
            <a:pPr lvl="1"/>
            <a:r>
              <a:rPr lang="en-IN" dirty="0"/>
              <a:t>Predicates on Source and Sink vertices</a:t>
            </a:r>
          </a:p>
          <a:p>
            <a:pPr lvl="1"/>
            <a:r>
              <a:rPr lang="en-IN" dirty="0"/>
              <a:t>Optimization – Arrival time and/or length (distance) of the path</a:t>
            </a:r>
          </a:p>
          <a:p>
            <a:pPr lvl="1"/>
            <a:r>
              <a:rPr lang="en-IN" dirty="0"/>
              <a:t>Constraints – Maximum time and length</a:t>
            </a:r>
          </a:p>
          <a:p>
            <a:r>
              <a:rPr lang="en-IN" dirty="0"/>
              <a:t>Path</a:t>
            </a:r>
          </a:p>
          <a:p>
            <a:pPr lvl="1"/>
            <a:r>
              <a:rPr lang="en-IN" dirty="0"/>
              <a:t>Linear chain paths of fixed length</a:t>
            </a:r>
          </a:p>
          <a:p>
            <a:pPr lvl="1"/>
            <a:r>
              <a:rPr lang="en-IN" dirty="0"/>
              <a:t>Predicates for each vertex and edge on the path</a:t>
            </a:r>
          </a:p>
          <a:p>
            <a:pPr lvl="1"/>
            <a:r>
              <a:rPr lang="en-IN" dirty="0"/>
              <a:t>Allows temporal relationship constraints between adjacent edges</a:t>
            </a:r>
          </a:p>
          <a:p>
            <a:pPr lvl="1"/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5344"/>
            <a:ext cx="10515600" cy="996435"/>
          </a:xfrm>
        </p:spPr>
        <p:txBody>
          <a:bodyPr>
            <a:normAutofit/>
          </a:bodyPr>
          <a:lstStyle/>
          <a:p>
            <a:r>
              <a:rPr lang="en-IN" b="1" dirty="0"/>
              <a:t>Query Model - Examples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54D0F12-CE71-4D08-ADA4-E68E4BD57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02324"/>
              </p:ext>
            </p:extLst>
          </p:nvPr>
        </p:nvGraphicFramePr>
        <p:xfrm>
          <a:off x="5269584" y="1823177"/>
          <a:ext cx="6580824" cy="1854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81484">
                  <a:extLst>
                    <a:ext uri="{9D8B030D-6E8A-4147-A177-3AD203B41FA5}">
                      <a16:colId xmlns:a16="http://schemas.microsoft.com/office/drawing/2014/main" val="88673268"/>
                    </a:ext>
                  </a:extLst>
                </a:gridCol>
                <a:gridCol w="5099340">
                  <a:extLst>
                    <a:ext uri="{9D8B030D-6E8A-4147-A177-3AD203B41FA5}">
                      <a16:colId xmlns:a16="http://schemas.microsoft.com/office/drawing/2014/main" val="44996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Query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916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IN" dirty="0"/>
                        <a:t>Reachability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reach=vid==Alice-&gt;vid==Dan::length::100::100::true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644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reach=vid==Alice-&gt;vid==Dan::time::100::100:true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868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path=T==[0,50)-&gt;*::before::*-&gt;W&gt;=5::*::vid==Dan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59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path=vid==Chen&lt;-&gt;W&lt;=20::before::*&lt;-&gt;*::*::*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279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359A1C4-DE82-4297-ADDF-9383FA27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04558"/>
              </p:ext>
            </p:extLst>
          </p:nvPr>
        </p:nvGraphicFramePr>
        <p:xfrm>
          <a:off x="3676452" y="4370312"/>
          <a:ext cx="8267307" cy="1854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61147">
                  <a:extLst>
                    <a:ext uri="{9D8B030D-6E8A-4147-A177-3AD203B41FA5}">
                      <a16:colId xmlns:a16="http://schemas.microsoft.com/office/drawing/2014/main" val="88673268"/>
                    </a:ext>
                  </a:extLst>
                </a:gridCol>
                <a:gridCol w="6406160">
                  <a:extLst>
                    <a:ext uri="{9D8B030D-6E8A-4147-A177-3AD203B41FA5}">
                      <a16:colId xmlns:a16="http://schemas.microsoft.com/office/drawing/2014/main" val="44996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Query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916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IN" dirty="0"/>
                        <a:t>Reachability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&lt;true, {(Alice(10)-&gt;(5)Bob(60)-&gt;(10)Dan(60))}&gt;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644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&lt;true, {(Alice(10)-&gt;(5)Bob(30)-&gt;(20)Chen(50)-&gt;(30)Dan(50))}&gt;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868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Alice-&gt;Bob-&gt;Dan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59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Chen&lt;-Bob-&gt;Dan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27957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A6545A1E-177D-4533-BA48-4E1C5A55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14" y="1481779"/>
            <a:ext cx="5414175" cy="32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0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26B-BBDE-4188-9EB0-C6C8110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47264"/>
          </a:xfrm>
        </p:spPr>
        <p:txBody>
          <a:bodyPr/>
          <a:lstStyle/>
          <a:p>
            <a:r>
              <a:rPr lang="en-IN" b="1" dirty="0"/>
              <a:t>ICM Logic - Reachability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E9B-5AA0-4AA3-8EA9-CC7370A6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837"/>
            <a:ext cx="10515600" cy="4725514"/>
          </a:xfrm>
        </p:spPr>
        <p:txBody>
          <a:bodyPr/>
          <a:lstStyle/>
          <a:p>
            <a:r>
              <a:rPr lang="en-IN" dirty="0"/>
              <a:t>Helper Functions</a:t>
            </a:r>
          </a:p>
          <a:p>
            <a:pPr lvl="1"/>
            <a:r>
              <a:rPr lang="en-IN" dirty="0" err="1"/>
              <a:t>isSource</a:t>
            </a:r>
            <a:r>
              <a:rPr lang="en-IN" dirty="0"/>
              <a:t>() – Based on source predicate in the query</a:t>
            </a:r>
          </a:p>
          <a:p>
            <a:pPr lvl="1"/>
            <a:r>
              <a:rPr lang="en-IN" dirty="0" err="1"/>
              <a:t>isSink</a:t>
            </a:r>
            <a:r>
              <a:rPr lang="en-IN" dirty="0"/>
              <a:t>() - Based on sink predicate in the query</a:t>
            </a:r>
          </a:p>
          <a:p>
            <a:pPr lvl="1"/>
            <a:r>
              <a:rPr lang="en-IN" dirty="0" err="1"/>
              <a:t>getOptCriteria</a:t>
            </a:r>
            <a:r>
              <a:rPr lang="en-IN" dirty="0"/>
              <a:t>() – Time and/or length</a:t>
            </a:r>
          </a:p>
          <a:p>
            <a:pPr lvl="1"/>
            <a:r>
              <a:rPr lang="en-IN" dirty="0" err="1"/>
              <a:t>getTimeLimit</a:t>
            </a:r>
            <a:r>
              <a:rPr lang="en-IN" dirty="0"/>
              <a:t>() – Max. time limit from the query</a:t>
            </a:r>
          </a:p>
          <a:p>
            <a:pPr lvl="1"/>
            <a:r>
              <a:rPr lang="en-IN" dirty="0" err="1"/>
              <a:t>getDisLimit</a:t>
            </a:r>
            <a:r>
              <a:rPr lang="en-IN" dirty="0"/>
              <a:t>() – Max. distance limit from the query</a:t>
            </a:r>
          </a:p>
          <a:p>
            <a:r>
              <a:rPr lang="en-IN" dirty="0"/>
              <a:t>Vertex State</a:t>
            </a:r>
          </a:p>
          <a:p>
            <a:pPr lvl="1"/>
            <a:r>
              <a:rPr lang="en-IN" dirty="0"/>
              <a:t>For each identified source vertex, store</a:t>
            </a:r>
          </a:p>
          <a:p>
            <a:pPr lvl="2"/>
            <a:r>
              <a:rPr lang="en-IN" dirty="0"/>
              <a:t>Optimum distance from source</a:t>
            </a:r>
          </a:p>
          <a:p>
            <a:pPr lvl="2"/>
            <a:r>
              <a:rPr lang="en-IN" dirty="0"/>
              <a:t>Optimum arrival time from source</a:t>
            </a:r>
          </a:p>
          <a:p>
            <a:pPr lvl="2"/>
            <a:r>
              <a:rPr lang="en-IN" dirty="0"/>
              <a:t>Nodes and edges present in the Optimum path 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2675-CC5E-471C-B53A-64127F8E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8B3F-0EC7-45AF-86CB-249DFFB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1BB-74DD-4B18-9A96-1D034E4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26B-BBDE-4188-9EB0-C6C8110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47264"/>
          </a:xfrm>
        </p:spPr>
        <p:txBody>
          <a:bodyPr/>
          <a:lstStyle/>
          <a:p>
            <a:r>
              <a:rPr lang="en-IN" b="1" dirty="0"/>
              <a:t>ICM Logic - Reachability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E9B-5AA0-4AA3-8EA9-CC7370A6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837"/>
            <a:ext cx="10515600" cy="4725514"/>
          </a:xfrm>
        </p:spPr>
        <p:txBody>
          <a:bodyPr/>
          <a:lstStyle/>
          <a:p>
            <a:r>
              <a:rPr lang="en-IN" dirty="0"/>
              <a:t>Init method</a:t>
            </a:r>
          </a:p>
          <a:p>
            <a:pPr lvl="1"/>
            <a:r>
              <a:rPr lang="en-IN" dirty="0"/>
              <a:t>Initialize the state for each vertex</a:t>
            </a:r>
          </a:p>
          <a:p>
            <a:pPr lvl="1"/>
            <a:r>
              <a:rPr lang="en-IN" dirty="0"/>
              <a:t>The list of sources is unknown at this point</a:t>
            </a:r>
          </a:p>
          <a:p>
            <a:r>
              <a:rPr lang="en-IN" dirty="0"/>
              <a:t>Compute method</a:t>
            </a:r>
          </a:p>
          <a:p>
            <a:pPr lvl="1"/>
            <a:r>
              <a:rPr lang="en-IN" dirty="0"/>
              <a:t>If </a:t>
            </a:r>
            <a:r>
              <a:rPr lang="en-IN" dirty="0" err="1"/>
              <a:t>getSuperstep</a:t>
            </a:r>
            <a:r>
              <a:rPr lang="en-IN" dirty="0"/>
              <a:t>() == 1 &amp;&amp; </a:t>
            </a:r>
            <a:r>
              <a:rPr lang="en-IN" dirty="0" err="1"/>
              <a:t>isSource</a:t>
            </a:r>
            <a:r>
              <a:rPr lang="en-IN" dirty="0"/>
              <a:t>(v) then</a:t>
            </a:r>
          </a:p>
          <a:p>
            <a:pPr lvl="2"/>
            <a:r>
              <a:rPr lang="en-IN" dirty="0"/>
              <a:t>Add source to the state with distance and time set to 0</a:t>
            </a:r>
          </a:p>
          <a:p>
            <a:pPr lvl="1"/>
            <a:r>
              <a:rPr lang="en-IN" dirty="0"/>
              <a:t>For each received message m</a:t>
            </a:r>
          </a:p>
          <a:p>
            <a:pPr lvl="2"/>
            <a:r>
              <a:rPr lang="en-IN" dirty="0"/>
              <a:t>Update the distance, time and path if message has lower value compared to the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2675-CC5E-471C-B53A-64127F8E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8B3F-0EC7-45AF-86CB-249DFFB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1BB-74DD-4B18-9A96-1D034E4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26B-BBDE-4188-9EB0-C6C8110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47264"/>
          </a:xfrm>
        </p:spPr>
        <p:txBody>
          <a:bodyPr/>
          <a:lstStyle/>
          <a:p>
            <a:r>
              <a:rPr lang="en-IN" b="1" dirty="0"/>
              <a:t>ICM Logic - Reachability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E9B-5AA0-4AA3-8EA9-CC7370A6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837"/>
            <a:ext cx="10515600" cy="4725514"/>
          </a:xfrm>
        </p:spPr>
        <p:txBody>
          <a:bodyPr/>
          <a:lstStyle/>
          <a:p>
            <a:r>
              <a:rPr lang="en-IN" dirty="0"/>
              <a:t>Scatter method</a:t>
            </a:r>
          </a:p>
          <a:p>
            <a:pPr lvl="1"/>
            <a:r>
              <a:rPr lang="en-IN" dirty="0"/>
              <a:t>Let edge’s temporal validity be [s, e) and weight be w</a:t>
            </a:r>
          </a:p>
          <a:p>
            <a:pPr lvl="1"/>
            <a:r>
              <a:rPr lang="en-IN" dirty="0"/>
              <a:t>For each source vertex V in state</a:t>
            </a:r>
          </a:p>
          <a:p>
            <a:pPr lvl="2"/>
            <a:r>
              <a:rPr lang="en-IN" dirty="0"/>
              <a:t>If time &amp;&amp; distance is within maximum constraints &amp;&amp; time &lt; e</a:t>
            </a:r>
          </a:p>
          <a:p>
            <a:pPr lvl="3"/>
            <a:r>
              <a:rPr lang="en-IN" dirty="0"/>
              <a:t>New message to neighbouring vertex</a:t>
            </a:r>
          </a:p>
          <a:p>
            <a:pPr lvl="4"/>
            <a:r>
              <a:rPr lang="en-IN" dirty="0"/>
              <a:t>Source = V</a:t>
            </a:r>
          </a:p>
          <a:p>
            <a:pPr lvl="4"/>
            <a:r>
              <a:rPr lang="en-IN" dirty="0" err="1"/>
              <a:t>Arrival_time</a:t>
            </a:r>
            <a:r>
              <a:rPr lang="en-IN" dirty="0"/>
              <a:t> = max(time, s)</a:t>
            </a:r>
          </a:p>
          <a:p>
            <a:pPr lvl="4"/>
            <a:r>
              <a:rPr lang="en-IN" dirty="0" err="1"/>
              <a:t>Total_distance</a:t>
            </a:r>
            <a:r>
              <a:rPr lang="en-IN" dirty="0"/>
              <a:t> = distance + w</a:t>
            </a:r>
          </a:p>
          <a:p>
            <a:pPr lvl="4"/>
            <a:r>
              <a:rPr lang="en-IN" dirty="0"/>
              <a:t>Paths = path + edge</a:t>
            </a:r>
          </a:p>
          <a:p>
            <a:r>
              <a:rPr lang="en-IN" dirty="0"/>
              <a:t>After algorithm completion</a:t>
            </a:r>
          </a:p>
          <a:p>
            <a:pPr lvl="1"/>
            <a:r>
              <a:rPr lang="en-IN" dirty="0"/>
              <a:t>Vertices having </a:t>
            </a:r>
            <a:r>
              <a:rPr lang="en-IN" dirty="0" err="1"/>
              <a:t>isSink</a:t>
            </a:r>
            <a:r>
              <a:rPr lang="en-IN" dirty="0"/>
              <a:t>() to True will have the required result for reachability</a:t>
            </a:r>
          </a:p>
          <a:p>
            <a:pPr lvl="4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2675-CC5E-471C-B53A-64127F8E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8B3F-0EC7-45AF-86CB-249DFFB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1BB-74DD-4B18-9A96-1D034E4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A93F-0A14-4D7C-82F8-C223AEEB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137837"/>
          </a:xfrm>
        </p:spPr>
        <p:txBody>
          <a:bodyPr/>
          <a:lstStyle/>
          <a:p>
            <a:r>
              <a:rPr lang="en-IN" b="1" dirty="0"/>
              <a:t>Reachability – Indexing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4564-92DA-4518-B927-0FAA815F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810355"/>
          </a:xfrm>
        </p:spPr>
        <p:txBody>
          <a:bodyPr/>
          <a:lstStyle/>
          <a:p>
            <a:r>
              <a:rPr lang="en-IN" dirty="0"/>
              <a:t>Indexing Classes</a:t>
            </a:r>
          </a:p>
          <a:p>
            <a:pPr lvl="1"/>
            <a:r>
              <a:rPr lang="en-IN" dirty="0"/>
              <a:t>Transitive Closure [2]</a:t>
            </a:r>
          </a:p>
          <a:p>
            <a:pPr lvl="2"/>
            <a:r>
              <a:rPr lang="en-IN" dirty="0"/>
              <a:t>Store information about all reachable vertices from each vertex</a:t>
            </a:r>
          </a:p>
          <a:p>
            <a:pPr lvl="1"/>
            <a:r>
              <a:rPr lang="en-IN" dirty="0"/>
              <a:t>2-Hop Labelling [3]</a:t>
            </a:r>
          </a:p>
          <a:p>
            <a:pPr lvl="2"/>
            <a:r>
              <a:rPr lang="en-IN" dirty="0"/>
              <a:t>Store two sets In and Out with each vertex containing information about vertices that can reach and that are reachable from a given vertex</a:t>
            </a:r>
          </a:p>
          <a:p>
            <a:pPr lvl="1"/>
            <a:r>
              <a:rPr lang="en-IN" dirty="0"/>
              <a:t>Label + Search [6]</a:t>
            </a:r>
          </a:p>
          <a:p>
            <a:pPr lvl="2"/>
            <a:r>
              <a:rPr lang="en-IN" dirty="0"/>
              <a:t>Approximate 2-Hop labelling combined with recursive search and expansion</a:t>
            </a:r>
          </a:p>
          <a:p>
            <a:r>
              <a:rPr lang="en-IN" dirty="0"/>
              <a:t>Label + Search offers good trade off between index construction time, size and query time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7C35-D70A-4711-949B-B15B81D2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055C-252F-46A1-8561-7F09291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E6A-2163-43C6-BF2C-34F83993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58074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Microsoft Office PowerPoint</Application>
  <PresentationFormat>Widescreen</PresentationFormat>
  <Paragraphs>220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DREAM:Lab Graph Subgroup  Meeting – 3  Query Models, ICM Logic &amp; Indexing Ideas </vt:lpstr>
      <vt:lpstr>Query Model – Basic Concepts</vt:lpstr>
      <vt:lpstr>Query Model – Example Graph</vt:lpstr>
      <vt:lpstr>Query Model - Classes</vt:lpstr>
      <vt:lpstr>Query Model - Examples</vt:lpstr>
      <vt:lpstr>ICM Logic - Reachability</vt:lpstr>
      <vt:lpstr>ICM Logic - Reachability</vt:lpstr>
      <vt:lpstr>ICM Logic - Reachability</vt:lpstr>
      <vt:lpstr>Reachability – Indexing Ideas</vt:lpstr>
      <vt:lpstr>Reachability – Indexing Ideas</vt:lpstr>
      <vt:lpstr>Reachability – Indexing Ideas</vt:lpstr>
      <vt:lpstr>ICM Logic – Path Query</vt:lpstr>
      <vt:lpstr>ICM Logic - Path</vt:lpstr>
      <vt:lpstr>ICM Logic - Path</vt:lpstr>
      <vt:lpstr>Path Query – Indexing Ideas</vt:lpstr>
      <vt:lpstr>Path Query – Indexing Ideas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</cp:lastModifiedBy>
  <cp:revision>231</cp:revision>
  <dcterms:created xsi:type="dcterms:W3CDTF">2018-12-07T10:26:49Z</dcterms:created>
  <dcterms:modified xsi:type="dcterms:W3CDTF">2019-08-26T08:28:55Z</dcterms:modified>
</cp:coreProperties>
</file>