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7" r:id="rId2"/>
    <p:sldId id="291" r:id="rId3"/>
    <p:sldId id="340" r:id="rId4"/>
    <p:sldId id="308" r:id="rId5"/>
    <p:sldId id="364" r:id="rId6"/>
    <p:sldId id="365" r:id="rId7"/>
    <p:sldId id="370" r:id="rId8"/>
    <p:sldId id="371" r:id="rId9"/>
    <p:sldId id="379" r:id="rId10"/>
    <p:sldId id="273" r:id="rId11"/>
    <p:sldId id="342" r:id="rId12"/>
    <p:sldId id="380" r:id="rId13"/>
    <p:sldId id="369" r:id="rId14"/>
    <p:sldId id="299" r:id="rId15"/>
    <p:sldId id="348" r:id="rId16"/>
    <p:sldId id="366" r:id="rId17"/>
    <p:sldId id="372" r:id="rId18"/>
    <p:sldId id="373" r:id="rId19"/>
    <p:sldId id="374" r:id="rId20"/>
    <p:sldId id="350" r:id="rId21"/>
    <p:sldId id="351" r:id="rId22"/>
    <p:sldId id="381" r:id="rId23"/>
    <p:sldId id="353" r:id="rId24"/>
    <p:sldId id="346" r:id="rId25"/>
    <p:sldId id="360" r:id="rId26"/>
    <p:sldId id="323" r:id="rId27"/>
    <p:sldId id="375" r:id="rId28"/>
    <p:sldId id="377" r:id="rId29"/>
    <p:sldId id="382" r:id="rId30"/>
    <p:sldId id="376" r:id="rId31"/>
    <p:sldId id="357" r:id="rId32"/>
    <p:sldId id="378" r:id="rId33"/>
    <p:sldId id="303" r:id="rId34"/>
    <p:sldId id="359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1A5DE-09AD-9E43-B395-468120ED84A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5BE2A-1340-E047-A287-67079BBFC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1" y="1389655"/>
            <a:ext cx="10972800" cy="2387600"/>
          </a:xfrm>
        </p:spPr>
        <p:txBody>
          <a:bodyPr anchor="b">
            <a:normAutofit/>
          </a:bodyPr>
          <a:lstStyle>
            <a:lvl1pPr algn="ctr">
              <a:defRPr sz="53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1" y="4135693"/>
            <a:ext cx="10972800" cy="1405801"/>
          </a:xfrm>
        </p:spPr>
        <p:txBody>
          <a:bodyPr vert="horz" lIns="91440" tIns="45720" rIns="91440" bIns="45720" rtlCol="0">
            <a:noAutofit/>
          </a:bodyPr>
          <a:lstStyle>
            <a:lvl1pPr marL="228594" indent="-228594" algn="ctr">
              <a:buFont typeface="Arial" panose="020B0604020202020204" pitchFamily="34" charset="0"/>
              <a:buNone/>
              <a:defRPr lang="en-US" sz="3733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34601" y="6067589"/>
            <a:ext cx="1463040" cy="365124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latin typeface="+mn-lt"/>
              </a:defRPr>
            </a:lvl1pPr>
          </a:lstStyle>
          <a:p>
            <a:fld id="{8023361B-2FC5-4245-B3F0-4008B8EAA17E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0925" y="6067589"/>
            <a:ext cx="66974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00208" y="10071"/>
            <a:ext cx="67300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cap="small" dirty="0">
                <a:solidFill>
                  <a:schemeClr val="accent1"/>
                </a:solidFill>
                <a:latin typeface="+mn-lt"/>
              </a:rPr>
              <a:t>Distributed Research on Emerging Applications</a:t>
            </a:r>
            <a:r>
              <a:rPr lang="en-US" sz="2200" b="0" cap="small" baseline="0" dirty="0">
                <a:solidFill>
                  <a:schemeClr val="accent1"/>
                </a:solidFill>
                <a:latin typeface="+mn-lt"/>
              </a:rPr>
              <a:t> &amp; Machines</a:t>
            </a:r>
            <a:endParaRPr lang="en-US" sz="2200" b="0" cap="small" dirty="0">
              <a:solidFill>
                <a:schemeClr val="accent1"/>
              </a:solidFill>
              <a:latin typeface="+mn-lt"/>
            </a:endParaRPr>
          </a:p>
          <a:p>
            <a:pPr marL="182563" lvl="1" indent="0" algn="l">
              <a:lnSpc>
                <a:spcPts val="2133"/>
              </a:lnSpc>
              <a:tabLst>
                <a:tab pos="118530" algn="l"/>
                <a:tab pos="1676358" algn="l"/>
              </a:tabLst>
            </a:pPr>
            <a:r>
              <a:rPr lang="en-US" sz="1867" b="0" baseline="0" dirty="0">
                <a:solidFill>
                  <a:schemeClr val="accent2"/>
                </a:solidFill>
                <a:latin typeface="+mn-lt"/>
              </a:rPr>
              <a:t>Department of Computational &amp; Data Sciences</a:t>
            </a:r>
          </a:p>
          <a:p>
            <a:pPr marL="182563" lvl="1" indent="0" algn="l">
              <a:lnSpc>
                <a:spcPts val="2133"/>
              </a:lnSpc>
              <a:tabLst>
                <a:tab pos="118530" algn="l"/>
                <a:tab pos="1676358" algn="l"/>
              </a:tabLst>
            </a:pPr>
            <a:r>
              <a:rPr lang="en-US" sz="1867" b="1" i="0" dirty="0">
                <a:solidFill>
                  <a:schemeClr val="tx2"/>
                </a:solidFill>
                <a:latin typeface="+mn-lt"/>
              </a:rPr>
              <a:t>Indian Institute of Science</a:t>
            </a:r>
            <a:r>
              <a:rPr lang="en-US" sz="1867" b="0" i="0" dirty="0">
                <a:solidFill>
                  <a:schemeClr val="tx2"/>
                </a:solidFill>
                <a:latin typeface="+mn-lt"/>
              </a:rPr>
              <a:t>, Bangalore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127909" y="57177"/>
            <a:ext cx="2926080" cy="1049412"/>
            <a:chOff x="5134449" y="42882"/>
            <a:chExt cx="1645920" cy="787059"/>
          </a:xfrm>
        </p:grpSpPr>
        <p:grpSp>
          <p:nvGrpSpPr>
            <p:cNvPr id="22" name="Group 21"/>
            <p:cNvGrpSpPr/>
            <p:nvPr/>
          </p:nvGrpSpPr>
          <p:grpSpPr>
            <a:xfrm>
              <a:off x="5134449" y="42882"/>
              <a:ext cx="1645920" cy="787059"/>
              <a:chOff x="6834357" y="57177"/>
              <a:chExt cx="2194560" cy="1049412"/>
            </a:xfrm>
          </p:grpSpPr>
          <p:sp>
            <p:nvSpPr>
              <p:cNvPr id="9" name="Oval 8"/>
              <p:cNvSpPr/>
              <p:nvPr userDrawn="1"/>
            </p:nvSpPr>
            <p:spPr>
              <a:xfrm>
                <a:off x="6834357" y="548595"/>
                <a:ext cx="554674" cy="554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latin typeface="+mn-lt"/>
                </a:endParaRPr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7188476" y="243293"/>
                <a:ext cx="762677" cy="7623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latin typeface="+mn-lt"/>
                </a:endParaRPr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7732044" y="57177"/>
                <a:ext cx="1040015" cy="10395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latin typeface="+mn-lt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8358686" y="433867"/>
                <a:ext cx="670231" cy="6699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latin typeface="+mn-lt"/>
                </a:endParaRPr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111194" y="894470"/>
                <a:ext cx="1581937" cy="212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latin typeface="+mn-lt"/>
                </a:endParaRPr>
              </a:p>
            </p:txBody>
          </p:sp>
          <p:sp>
            <p:nvSpPr>
              <p:cNvPr id="14" name="Hexagon 13"/>
              <p:cNvSpPr/>
              <p:nvPr userDrawn="1"/>
            </p:nvSpPr>
            <p:spPr>
              <a:xfrm rot="1800000">
                <a:off x="8048144" y="201622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latin typeface="+mn-lt"/>
                </a:endParaRPr>
              </a:p>
            </p:txBody>
          </p:sp>
          <p:cxnSp>
            <p:nvCxnSpPr>
              <p:cNvPr id="16" name="Straight Connector 15"/>
              <p:cNvCxnSpPr>
                <a:stCxn id="14" idx="3"/>
              </p:cNvCxnSpPr>
              <p:nvPr userDrawn="1"/>
            </p:nvCxnSpPr>
            <p:spPr>
              <a:xfrm>
                <a:off x="8075463" y="277886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</p:cNvCxnSpPr>
              <p:nvPr userDrawn="1"/>
            </p:nvCxnSpPr>
            <p:spPr>
              <a:xfrm flipV="1">
                <a:off x="8253196" y="390835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5"/>
              </p:cNvCxnSpPr>
              <p:nvPr userDrawn="1"/>
            </p:nvCxnSpPr>
            <p:spPr>
              <a:xfrm flipH="1">
                <a:off x="8254811" y="277586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 userDrawn="1"/>
            </p:nvSpPr>
            <p:spPr>
              <a:xfrm>
                <a:off x="6852186" y="685177"/>
                <a:ext cx="2119873" cy="3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000" b="1" dirty="0" err="1">
                    <a:latin typeface="+mn-lt"/>
                  </a:rPr>
                  <a:t>DREAM</a:t>
                </a:r>
                <a:r>
                  <a:rPr lang="en-US" sz="3000" dirty="0" err="1">
                    <a:latin typeface="+mn-lt"/>
                  </a:rPr>
                  <a:t>:Lab</a:t>
                </a:r>
                <a:endParaRPr lang="en-US" sz="3000" dirty="0">
                  <a:latin typeface="+mn-lt"/>
                </a:endParaRPr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5134449" y="411446"/>
              <a:ext cx="416006" cy="415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>
                <a:latin typeface="+mn-lt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5400038" y="182469"/>
              <a:ext cx="572008" cy="5717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>
                <a:latin typeface="+mn-lt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5807714" y="46376"/>
              <a:ext cx="780011" cy="7796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>
                <a:latin typeface="+mn-lt"/>
              </a:endParaRPr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6277696" y="325400"/>
              <a:ext cx="502673" cy="5024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>
                <a:latin typeface="+mn-lt"/>
              </a:endParaRPr>
            </a:p>
          </p:txBody>
        </p:sp>
        <p:sp>
          <p:nvSpPr>
            <p:cNvPr id="30" name="Hexagon 29"/>
            <p:cNvSpPr/>
            <p:nvPr userDrawn="1"/>
          </p:nvSpPr>
          <p:spPr>
            <a:xfrm rot="1800000">
              <a:off x="6044789" y="151216"/>
              <a:ext cx="305859" cy="267254"/>
            </a:xfrm>
            <a:prstGeom prst="hexagon">
              <a:avLst>
                <a:gd name="adj" fmla="val 27957"/>
                <a:gd name="vf" fmla="val 11547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>
                <a:latin typeface="+mn-lt"/>
              </a:endParaRPr>
            </a:p>
          </p:txBody>
        </p:sp>
        <p:cxnSp>
          <p:nvCxnSpPr>
            <p:cNvPr id="31" name="Straight Connector 30"/>
            <p:cNvCxnSpPr>
              <a:stCxn id="14" idx="3"/>
            </p:cNvCxnSpPr>
            <p:nvPr userDrawn="1"/>
          </p:nvCxnSpPr>
          <p:spPr>
            <a:xfrm>
              <a:off x="6065279" y="208414"/>
              <a:ext cx="134511" cy="847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1"/>
            </p:cNvCxnSpPr>
            <p:nvPr userDrawn="1"/>
          </p:nvCxnSpPr>
          <p:spPr>
            <a:xfrm flipV="1">
              <a:off x="6198578" y="293126"/>
              <a:ext cx="1211" cy="14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4" idx="5"/>
            </p:cNvCxnSpPr>
            <p:nvPr userDrawn="1"/>
          </p:nvCxnSpPr>
          <p:spPr>
            <a:xfrm flipH="1">
              <a:off x="6199790" y="208189"/>
              <a:ext cx="132479" cy="849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 userDrawn="1"/>
          </p:nvSpPr>
          <p:spPr>
            <a:xfrm>
              <a:off x="5147821" y="513882"/>
              <a:ext cx="1589905" cy="282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0" b="1" dirty="0">
                  <a:latin typeface="+mn-lt"/>
                </a:rPr>
                <a:t>DREAM</a:t>
              </a:r>
              <a:r>
                <a:rPr lang="en-US" sz="3000" dirty="0">
                  <a:latin typeface="+mn-lt"/>
                </a:rPr>
                <a:t>:Lab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32009" y="416933"/>
            <a:ext cx="0" cy="48000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32009" y="416933"/>
            <a:ext cx="0" cy="48000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 userDrawn="1"/>
        </p:nvGrpSpPr>
        <p:grpSpPr>
          <a:xfrm>
            <a:off x="8613421" y="6413828"/>
            <a:ext cx="2998889" cy="461665"/>
            <a:chOff x="6034010" y="6346094"/>
            <a:chExt cx="2801112" cy="461665"/>
          </a:xfrm>
        </p:grpSpPr>
        <p:sp>
          <p:nvSpPr>
            <p:cNvPr id="61" name="Rectangle 1"/>
            <p:cNvSpPr>
              <a:spLocks noChangeArrowheads="1"/>
            </p:cNvSpPr>
            <p:nvPr/>
          </p:nvSpPr>
          <p:spPr bwMode="auto">
            <a:xfrm>
              <a:off x="6034010" y="6346094"/>
              <a:ext cx="18363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+mn-lt"/>
                </a:rPr>
              </a:b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+mn-lt"/>
                </a:rPr>
                <a:t>©DREAM:Lab, 2018</a:t>
              </a:r>
            </a:p>
          </p:txBody>
        </p:sp>
        <p:pic>
          <p:nvPicPr>
            <p:cNvPr id="62" name="Picture 2" descr="Creative Commons Licens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389" y="6429287"/>
              <a:ext cx="964733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9" y="5911121"/>
            <a:ext cx="1123316" cy="820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4C359-4643-8F46-980A-7AFA291C2C5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03931" y="5928939"/>
            <a:ext cx="1079196" cy="8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7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8918" indent="-288918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600"/>
            </a:lvl1pPr>
            <a:lvl2pPr marL="509575" indent="-228594">
              <a:buClr>
                <a:schemeClr val="tx1">
                  <a:lumMod val="60000"/>
                  <a:lumOff val="40000"/>
                </a:schemeClr>
              </a:buClr>
              <a:defRPr sz="3200">
                <a:solidFill>
                  <a:srgbClr val="514B41"/>
                </a:solidFill>
              </a:defRPr>
            </a:lvl2pPr>
            <a:lvl3pPr marL="798493" indent="-228594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»"/>
              <a:defRPr sz="2800">
                <a:solidFill>
                  <a:srgbClr val="6B6355"/>
                </a:solidFill>
              </a:defRPr>
            </a:lvl3pPr>
            <a:lvl4pPr marL="1087411" indent="-228594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›"/>
              <a:defRPr sz="2400">
                <a:solidFill>
                  <a:srgbClr val="857B69"/>
                </a:solidFill>
              </a:defRPr>
            </a:lvl4pPr>
            <a:lvl5pPr marL="1319180" indent="-228594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-"/>
              <a:defRPr sz="2400">
                <a:solidFill>
                  <a:srgbClr val="948A7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B008927-5CBF-441A-8CDF-0DD7E29AB001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A2A402E-9D30-4204-9064-A6C1209E018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73" y="-11807"/>
            <a:ext cx="12191529" cy="456185"/>
            <a:chOff x="354" y="-11809"/>
            <a:chExt cx="9143646" cy="456185"/>
          </a:xfrm>
        </p:grpSpPr>
        <p:grpSp>
          <p:nvGrpSpPr>
            <p:cNvPr id="34" name="Group 33"/>
            <p:cNvGrpSpPr/>
            <p:nvPr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3" name="Group 32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22" name="Oval 21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3" name="Oval 22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4" name="Oval 23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5" name="Oval 24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6" name="Rectangle 25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32" name="Group 31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27" name="Hexagon 26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29" name="Straight Connector 28"/>
                <p:cNvCxnSpPr>
                  <a:stCxn id="27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7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7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 userDrawn="1"/>
            </p:nvSpPr>
            <p:spPr>
              <a:xfrm>
                <a:off x="355113" y="-3609"/>
                <a:ext cx="97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accent1"/>
                    </a:solidFill>
                    <a:latin typeface="+mn-lt"/>
                  </a:rPr>
                  <a:t>DREAM</a:t>
                </a:r>
                <a:r>
                  <a:rPr lang="en-US" sz="18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800" b="0" i="0" u="none" strike="noStrike" cap="none" baseline="0" dirty="0">
                    <a:solidFill>
                      <a:srgbClr val="000000"/>
                    </a:solidFill>
                    <a:latin typeface="+mn-lt"/>
                    <a:ea typeface="Arial"/>
                    <a:cs typeface="Arial"/>
                    <a:sym typeface="Arial"/>
                    <a:rtl val="0"/>
                  </a:rPr>
                  <a:t>Lab</a:t>
                </a:r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6" name="Group 35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44" name="Oval 43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45" name="Oval 44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46" name="Oval 45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47" name="Oval 46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48" name="Rectangle 47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37" name="Group 36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40" name="Hexagon 39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41" name="Straight Connector 40"/>
                <p:cNvCxnSpPr>
                  <a:stCxn id="27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27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27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38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09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21203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1853" y="4273113"/>
            <a:ext cx="7162399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1853" y="4273113"/>
            <a:ext cx="7162399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 userDrawn="1"/>
        </p:nvGrpSpPr>
        <p:grpSpPr>
          <a:xfrm>
            <a:off x="473" y="-11807"/>
            <a:ext cx="12191529" cy="456185"/>
            <a:chOff x="354" y="-11809"/>
            <a:chExt cx="9143646" cy="456185"/>
          </a:xfrm>
        </p:grpSpPr>
        <p:grpSp>
          <p:nvGrpSpPr>
            <p:cNvPr id="104" name="Group 103"/>
            <p:cNvGrpSpPr/>
            <p:nvPr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119" name="Rectangle 118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20" name="Group 119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128" name="Oval 127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9" name="Oval 128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30" name="Oval 129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31" name="Oval 130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32" name="Rectangle 131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121" name="Group 120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124" name="Hexagon 123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125" name="Straight Connector 124"/>
                <p:cNvCxnSpPr>
                  <a:stCxn id="124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4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stCxn id="124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 userDrawn="1"/>
            </p:nvSpPr>
            <p:spPr>
              <a:xfrm>
                <a:off x="355113" y="-3609"/>
                <a:ext cx="97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accent1"/>
                    </a:solidFill>
                    <a:latin typeface="+mn-lt"/>
                  </a:rPr>
                  <a:t>DREAM</a:t>
                </a:r>
                <a:r>
                  <a:rPr lang="en-US" sz="18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800" b="0" i="0" u="none" strike="noStrike" cap="none" baseline="0" dirty="0">
                    <a:solidFill>
                      <a:srgbClr val="000000"/>
                    </a:solidFill>
                    <a:latin typeface="+mn-lt"/>
                    <a:ea typeface="Arial"/>
                    <a:cs typeface="Arial"/>
                    <a:sym typeface="Arial"/>
                    <a:rtl val="0"/>
                  </a:rPr>
                  <a:t>Lab</a:t>
                </a:r>
              </a:p>
            </p:txBody>
          </p:sp>
          <p:sp>
            <p:nvSpPr>
              <p:cNvPr id="123" name="Rectangle 122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05" name="Group 104"/>
            <p:cNvGrpSpPr/>
            <p:nvPr userDrawn="1"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106" name="Rectangle 105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07" name="Group 106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114" name="Oval 113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5" name="Oval 114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6" name="Oval 115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7" name="Oval 116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8" name="Rectangle 117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108" name="Group 107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110" name="Hexagon 109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111" name="Straight Connector 110"/>
                <p:cNvCxnSpPr>
                  <a:stCxn id="124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124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24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Rectangle 108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83353"/>
            <a:ext cx="146304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D9B54BF-5212-4B8C-800B-4622AB0D404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483353"/>
            <a:ext cx="79248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483353"/>
            <a:ext cx="12192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5A2A402E-9D30-4204-9064-A6C1209E0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73" y="310197"/>
            <a:ext cx="12191529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21203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1853" y="4273113"/>
            <a:ext cx="7162399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1853" y="4273113"/>
            <a:ext cx="7162399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 userDrawn="1"/>
        </p:nvGrpSpPr>
        <p:grpSpPr>
          <a:xfrm>
            <a:off x="473" y="-11807"/>
            <a:ext cx="12191529" cy="456185"/>
            <a:chOff x="354" y="-11809"/>
            <a:chExt cx="9143646" cy="456185"/>
          </a:xfrm>
        </p:grpSpPr>
        <p:grpSp>
          <p:nvGrpSpPr>
            <p:cNvPr id="53" name="Group 52"/>
            <p:cNvGrpSpPr/>
            <p:nvPr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68" name="Rectangle 67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69" name="Group 68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77" name="Oval 76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78" name="Oval 77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79" name="Oval 78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80" name="Oval 79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03" name="Rectangle 102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70" name="Group 69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73" name="Hexagon 72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74" name="Straight Connector 73"/>
                <p:cNvCxnSpPr>
                  <a:stCxn id="73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3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3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 userDrawn="1"/>
            </p:nvSpPr>
            <p:spPr>
              <a:xfrm>
                <a:off x="355113" y="-3609"/>
                <a:ext cx="97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accent1"/>
                    </a:solidFill>
                    <a:latin typeface="+mn-lt"/>
                  </a:rPr>
                  <a:t>DREAM</a:t>
                </a:r>
                <a:r>
                  <a:rPr lang="en-US" sz="18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800" b="0" i="0" u="none" strike="noStrike" cap="none" baseline="0" dirty="0">
                    <a:solidFill>
                      <a:srgbClr val="000000"/>
                    </a:solidFill>
                    <a:latin typeface="+mn-lt"/>
                    <a:ea typeface="Arial"/>
                    <a:cs typeface="Arial"/>
                    <a:sym typeface="Arial"/>
                    <a:rtl val="0"/>
                  </a:rPr>
                  <a:t>Lab</a:t>
                </a:r>
              </a:p>
            </p:txBody>
          </p:sp>
          <p:sp>
            <p:nvSpPr>
              <p:cNvPr id="72" name="Rectangle 71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4" name="Group 53"/>
            <p:cNvGrpSpPr/>
            <p:nvPr userDrawn="1"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55" name="Rectangle 54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63" name="Oval 62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64" name="Oval 63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65" name="Oval 64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66" name="Oval 65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67" name="Rectangle 66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57" name="Group 56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59" name="Hexagon 58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60" name="Straight Connector 59"/>
                <p:cNvCxnSpPr>
                  <a:stCxn id="73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73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73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ectangle 57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83353"/>
            <a:ext cx="146304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9B3F21CA-D984-4C58-A5D2-5395013D01A5}" type="datetime1">
              <a:rPr lang="en-US" smtClean="0"/>
              <a:t>9/10/2020</a:t>
            </a:fld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483353"/>
            <a:ext cx="792480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483353"/>
            <a:ext cx="121920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5A2A402E-9D30-4204-9064-A6C1209E0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73" y="310197"/>
            <a:ext cx="12191529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21203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1853" y="4273113"/>
            <a:ext cx="7162399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1853" y="4273113"/>
            <a:ext cx="7162399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83353"/>
            <a:ext cx="146304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fld id="{BA266331-56B3-43B0-BA54-62C39134A523}" type="datetime1">
              <a:rPr lang="en-US" smtClean="0"/>
              <a:t>9/10/2020</a:t>
            </a:fld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56" y="5561188"/>
            <a:ext cx="1615440" cy="1179271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>
          <a:xfrm>
            <a:off x="473" y="-11807"/>
            <a:ext cx="12191529" cy="456185"/>
            <a:chOff x="354" y="-11809"/>
            <a:chExt cx="9143646" cy="456185"/>
          </a:xfrm>
        </p:grpSpPr>
        <p:grpSp>
          <p:nvGrpSpPr>
            <p:cNvPr id="41" name="Group 40"/>
            <p:cNvGrpSpPr/>
            <p:nvPr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67" name="Rectangle 66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68" name="Group 67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76" name="Oval 75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77" name="Oval 76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78" name="Oval 77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79" name="Oval 78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80" name="Rectangle 79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69" name="Group 68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72" name="Hexagon 71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73" name="Straight Connector 72"/>
                <p:cNvCxnSpPr>
                  <a:stCxn id="72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2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/>
              <p:cNvSpPr txBox="1"/>
              <p:nvPr userDrawn="1"/>
            </p:nvSpPr>
            <p:spPr>
              <a:xfrm>
                <a:off x="355113" y="-3609"/>
                <a:ext cx="97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accent1"/>
                    </a:solidFill>
                    <a:latin typeface="+mn-lt"/>
                  </a:rPr>
                  <a:t>DREAM</a:t>
                </a:r>
                <a:r>
                  <a:rPr lang="en-US" sz="18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800" b="0" i="0" u="none" strike="noStrike" cap="none" baseline="0" dirty="0">
                    <a:solidFill>
                      <a:srgbClr val="000000"/>
                    </a:solidFill>
                    <a:latin typeface="+mn-lt"/>
                    <a:ea typeface="Arial"/>
                    <a:cs typeface="Arial"/>
                    <a:sym typeface="Arial"/>
                    <a:rtl val="0"/>
                  </a:rPr>
                  <a:t>Lab</a:t>
                </a:r>
              </a:p>
            </p:txBody>
          </p:sp>
          <p:sp>
            <p:nvSpPr>
              <p:cNvPr id="71" name="Rectangle 70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3" name="Group 52"/>
            <p:cNvGrpSpPr/>
            <p:nvPr userDrawn="1"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54" name="Rectangle 53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55" name="Group 54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62" name="Oval 61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63" name="Oval 62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64" name="Oval 63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65" name="Oval 64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66" name="Rectangle 65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56" name="Group 55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58" name="Hexagon 57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59" name="Straight Connector 58"/>
                <p:cNvCxnSpPr>
                  <a:stCxn id="72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72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72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tangle 56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67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73" y="310197"/>
            <a:ext cx="12191529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8918" indent="-288918"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</a:defRPr>
            </a:lvl1pPr>
            <a:lvl2pPr marL="509575" indent="-228594">
              <a:buClr>
                <a:schemeClr val="accent1">
                  <a:lumMod val="40000"/>
                  <a:lumOff val="60000"/>
                </a:schemeClr>
              </a:buClr>
              <a:defRPr sz="3200">
                <a:solidFill>
                  <a:schemeClr val="bg1"/>
                </a:solidFill>
              </a:defRPr>
            </a:lvl2pPr>
            <a:lvl3pPr marL="798493" indent="-228594">
              <a:buClr>
                <a:schemeClr val="accent1">
                  <a:lumMod val="40000"/>
                  <a:lumOff val="60000"/>
                </a:schemeClr>
              </a:buClr>
              <a:buFont typeface="Overlock" panose="02000506030000020004" pitchFamily="50" charset="0"/>
              <a:buChar char="»"/>
              <a:defRPr sz="2800">
                <a:solidFill>
                  <a:schemeClr val="bg1"/>
                </a:solidFill>
              </a:defRPr>
            </a:lvl3pPr>
            <a:lvl4pPr marL="1087411" indent="-228594">
              <a:buClr>
                <a:schemeClr val="accent1">
                  <a:lumMod val="40000"/>
                  <a:lumOff val="60000"/>
                </a:schemeClr>
              </a:buClr>
              <a:buFont typeface="Overlock" panose="02000506030000020004" pitchFamily="50" charset="0"/>
              <a:buChar char="›"/>
              <a:defRPr sz="2400">
                <a:solidFill>
                  <a:schemeClr val="bg1"/>
                </a:solidFill>
              </a:defRPr>
            </a:lvl4pPr>
            <a:lvl5pPr marL="1319180" indent="-228594">
              <a:buClr>
                <a:schemeClr val="accent1">
                  <a:lumMod val="40000"/>
                  <a:lumOff val="60000"/>
                </a:schemeClr>
              </a:buClr>
              <a:buFont typeface="Overlock" panose="02000506030000020004" pitchFamily="50" charset="0"/>
              <a:buChar char="-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F5D728C3-10B7-437D-8D09-3FD85D81FD1C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5A2A402E-9D30-4204-9064-A6C1209E0185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3" y="310197"/>
            <a:ext cx="12191529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473" y="-11807"/>
            <a:ext cx="12191529" cy="456185"/>
            <a:chOff x="354" y="-11809"/>
            <a:chExt cx="9143646" cy="456185"/>
          </a:xfrm>
        </p:grpSpPr>
        <p:grpSp>
          <p:nvGrpSpPr>
            <p:cNvPr id="41" name="Group 40"/>
            <p:cNvGrpSpPr/>
            <p:nvPr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86" name="Rectangle 85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87" name="Group 86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95" name="Oval 94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96" name="Oval 95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97" name="Oval 96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98" name="Oval 97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99" name="Rectangle 98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88" name="Group 87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91" name="Hexagon 90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88"/>
              <p:cNvSpPr txBox="1"/>
              <p:nvPr userDrawn="1"/>
            </p:nvSpPr>
            <p:spPr>
              <a:xfrm>
                <a:off x="355113" y="-3609"/>
                <a:ext cx="97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accent1"/>
                    </a:solidFill>
                    <a:latin typeface="+mn-lt"/>
                  </a:rPr>
                  <a:t>DREAM</a:t>
                </a:r>
                <a:r>
                  <a:rPr lang="en-US" sz="18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800" b="0" i="0" u="none" strike="noStrike" cap="none" baseline="0" dirty="0">
                    <a:solidFill>
                      <a:srgbClr val="000000"/>
                    </a:solidFill>
                    <a:latin typeface="+mn-lt"/>
                    <a:ea typeface="Arial"/>
                    <a:cs typeface="Arial"/>
                    <a:sym typeface="Arial"/>
                    <a:rtl val="0"/>
                  </a:rPr>
                  <a:t>Lab</a:t>
                </a:r>
              </a:p>
            </p:txBody>
          </p:sp>
          <p:sp>
            <p:nvSpPr>
              <p:cNvPr id="90" name="Rectangle 89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2" name="Group 41"/>
            <p:cNvGrpSpPr/>
            <p:nvPr userDrawn="1"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43" name="Rectangle 42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44" name="Group 43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81" name="Oval 80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82" name="Oval 81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83" name="Oval 82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84" name="Oval 83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85" name="Rectangle 84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45" name="Group 44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47" name="Hexagon 46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48" name="Straight Connector 47"/>
                <p:cNvCxnSpPr>
                  <a:stCxn id="91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91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91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Rectangle 45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5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99" name="Group 98"/>
          <p:cNvGrpSpPr/>
          <p:nvPr userDrawn="1"/>
        </p:nvGrpSpPr>
        <p:grpSpPr>
          <a:xfrm>
            <a:off x="473" y="-11807"/>
            <a:ext cx="12191529" cy="456185"/>
            <a:chOff x="354" y="-11809"/>
            <a:chExt cx="9143646" cy="456185"/>
          </a:xfrm>
        </p:grpSpPr>
        <p:grpSp>
          <p:nvGrpSpPr>
            <p:cNvPr id="100" name="Group 99"/>
            <p:cNvGrpSpPr/>
            <p:nvPr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115" name="Rectangle 114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16" name="Group 115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124" name="Oval 123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5" name="Oval 124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6" name="Oval 125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7" name="Oval 126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8" name="Rectangle 127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117" name="Group 116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120" name="Hexagon 119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121" name="Straight Connector 120"/>
                <p:cNvCxnSpPr>
                  <a:stCxn id="120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20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stCxn id="120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Box 117"/>
              <p:cNvSpPr txBox="1"/>
              <p:nvPr userDrawn="1"/>
            </p:nvSpPr>
            <p:spPr>
              <a:xfrm>
                <a:off x="355113" y="-3609"/>
                <a:ext cx="97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accent1"/>
                    </a:solidFill>
                    <a:latin typeface="+mn-lt"/>
                  </a:rPr>
                  <a:t>DREAM</a:t>
                </a:r>
                <a:r>
                  <a:rPr lang="en-US" sz="18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800" b="0" i="0" u="none" strike="noStrike" cap="none" baseline="0" dirty="0">
                    <a:solidFill>
                      <a:srgbClr val="000000"/>
                    </a:solidFill>
                    <a:latin typeface="+mn-lt"/>
                    <a:ea typeface="Arial"/>
                    <a:cs typeface="Arial"/>
                    <a:sym typeface="Arial"/>
                    <a:rtl val="0"/>
                  </a:rPr>
                  <a:t>Lab</a:t>
                </a:r>
              </a:p>
            </p:txBody>
          </p:sp>
          <p:sp>
            <p:nvSpPr>
              <p:cNvPr id="119" name="Rectangle 118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01" name="Group 100"/>
            <p:cNvGrpSpPr/>
            <p:nvPr userDrawn="1"/>
          </p:nvGrpSpPr>
          <p:grpSpPr>
            <a:xfrm>
              <a:off x="354" y="-11809"/>
              <a:ext cx="9143646" cy="456185"/>
              <a:chOff x="354" y="-11809"/>
              <a:chExt cx="9143646" cy="456185"/>
            </a:xfrm>
          </p:grpSpPr>
          <p:sp>
            <p:nvSpPr>
              <p:cNvPr id="102" name="Rectangle 101"/>
              <p:cNvSpPr/>
              <p:nvPr userDrawn="1"/>
            </p:nvSpPr>
            <p:spPr>
              <a:xfrm>
                <a:off x="1703559" y="0"/>
                <a:ext cx="7440441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03" name="Group 102"/>
              <p:cNvGrpSpPr>
                <a:grpSpLocks noChangeAspect="1"/>
              </p:cNvGrpSpPr>
              <p:nvPr userDrawn="1"/>
            </p:nvGrpSpPr>
            <p:grpSpPr>
              <a:xfrm>
                <a:off x="8301400" y="-11809"/>
                <a:ext cx="772163" cy="365760"/>
                <a:chOff x="6148557" y="3886198"/>
                <a:chExt cx="2194560" cy="1039524"/>
              </a:xfrm>
              <a:solidFill>
                <a:schemeClr val="bg1"/>
              </a:solidFill>
            </p:grpSpPr>
            <p:sp>
              <p:nvSpPr>
                <p:cNvPr id="110" name="Oval 109"/>
                <p:cNvSpPr/>
                <p:nvPr userDrawn="1"/>
              </p:nvSpPr>
              <p:spPr>
                <a:xfrm>
                  <a:off x="6148557" y="4369149"/>
                  <a:ext cx="554674" cy="5544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1" name="Oval 110"/>
                <p:cNvSpPr/>
                <p:nvPr userDrawn="1"/>
              </p:nvSpPr>
              <p:spPr>
                <a:xfrm>
                  <a:off x="6502676" y="4063847"/>
                  <a:ext cx="762677" cy="76231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2" name="Oval 111"/>
                <p:cNvSpPr/>
                <p:nvPr userDrawn="1"/>
              </p:nvSpPr>
              <p:spPr>
                <a:xfrm>
                  <a:off x="7046244" y="3886198"/>
                  <a:ext cx="1040014" cy="103952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3" name="Oval 112"/>
                <p:cNvSpPr/>
                <p:nvPr userDrawn="1"/>
              </p:nvSpPr>
              <p:spPr>
                <a:xfrm>
                  <a:off x="7672886" y="4254421"/>
                  <a:ext cx="670231" cy="6699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4" name="Rectangle 113"/>
                <p:cNvSpPr/>
                <p:nvPr userDrawn="1"/>
              </p:nvSpPr>
              <p:spPr>
                <a:xfrm>
                  <a:off x="6425394" y="4710646"/>
                  <a:ext cx="1581937" cy="2121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grpSp>
            <p:nvGrpSpPr>
              <p:cNvPr id="104" name="Group 103"/>
              <p:cNvGrpSpPr/>
              <p:nvPr userDrawn="1"/>
            </p:nvGrpSpPr>
            <p:grpSpPr>
              <a:xfrm>
                <a:off x="8569717" y="59813"/>
                <a:ext cx="407812" cy="384563"/>
                <a:chOff x="7362344" y="4022176"/>
                <a:chExt cx="407812" cy="384563"/>
              </a:xfrm>
            </p:grpSpPr>
            <p:sp>
              <p:nvSpPr>
                <p:cNvPr id="106" name="Hexagon 105"/>
                <p:cNvSpPr/>
                <p:nvPr userDrawn="1"/>
              </p:nvSpPr>
              <p:spPr>
                <a:xfrm rot="1800000">
                  <a:off x="7362344" y="4022176"/>
                  <a:ext cx="407812" cy="356339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cxnSp>
              <p:nvCxnSpPr>
                <p:cNvPr id="107" name="Straight Connector 106"/>
                <p:cNvCxnSpPr>
                  <a:stCxn id="120" idx="3"/>
                </p:cNvCxnSpPr>
                <p:nvPr userDrawn="1"/>
              </p:nvCxnSpPr>
              <p:spPr>
                <a:xfrm>
                  <a:off x="7389663" y="4098440"/>
                  <a:ext cx="179348" cy="1129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20" idx="1"/>
                </p:cNvCxnSpPr>
                <p:nvPr userDrawn="1"/>
              </p:nvCxnSpPr>
              <p:spPr>
                <a:xfrm flipV="1">
                  <a:off x="7567396" y="4211389"/>
                  <a:ext cx="1615" cy="19535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20" idx="5"/>
                </p:cNvCxnSpPr>
                <p:nvPr userDrawn="1"/>
              </p:nvCxnSpPr>
              <p:spPr>
                <a:xfrm flipH="1">
                  <a:off x="7569011" y="4098140"/>
                  <a:ext cx="176639" cy="11324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/>
              <p:cNvSpPr/>
              <p:nvPr userDrawn="1"/>
            </p:nvSpPr>
            <p:spPr>
              <a:xfrm>
                <a:off x="354" y="-1"/>
                <a:ext cx="365760" cy="3321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83353"/>
            <a:ext cx="146304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A32D81A0-B446-42CC-880E-11AF396A4D95}" type="datetime1">
              <a:rPr lang="en-US" smtClean="0"/>
              <a:t>9/10/2020</a:t>
            </a:fld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483353"/>
            <a:ext cx="79248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483353"/>
            <a:ext cx="12192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5A2A402E-9D30-4204-9064-A6C1209E0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83353"/>
            <a:ext cx="146304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3C0CD303-FA6C-465D-ADA5-C48FECDF7C24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483353"/>
            <a:ext cx="79248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483353"/>
            <a:ext cx="12192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5A2A402E-9D30-4204-9064-A6C1209E0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028" y="4348151"/>
            <a:ext cx="10515600" cy="1078247"/>
          </a:xfrm>
        </p:spPr>
        <p:txBody>
          <a:bodyPr anchor="b"/>
          <a:lstStyle>
            <a:lvl1pPr>
              <a:defRPr sz="6000" i="0" baseline="0"/>
            </a:lvl1pPr>
          </a:lstStyle>
          <a:p>
            <a:r>
              <a:rPr lang="en-US" dirty="0"/>
              <a:t>Closing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05983" y="5486389"/>
            <a:ext cx="7779644" cy="764424"/>
          </a:xfrm>
        </p:spPr>
        <p:txBody>
          <a:bodyPr>
            <a:normAutofit/>
          </a:bodyPr>
          <a:lstStyle>
            <a:lvl1pPr marL="0" indent="0" algn="r">
              <a:buNone/>
              <a:defRPr sz="4000" i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Closing Comment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03831" y="1018894"/>
            <a:ext cx="6919335" cy="2940809"/>
            <a:chOff x="1458717" y="178980"/>
            <a:chExt cx="7315200" cy="4145411"/>
          </a:xfrm>
        </p:grpSpPr>
        <p:grpSp>
          <p:nvGrpSpPr>
            <p:cNvPr id="7" name="Group 6"/>
            <p:cNvGrpSpPr/>
            <p:nvPr/>
          </p:nvGrpSpPr>
          <p:grpSpPr>
            <a:xfrm>
              <a:off x="1458717" y="178980"/>
              <a:ext cx="7315200" cy="4145411"/>
              <a:chOff x="181704" y="68618"/>
              <a:chExt cx="7315200" cy="4145411"/>
            </a:xfrm>
          </p:grpSpPr>
          <p:grpSp>
            <p:nvGrpSpPr>
              <p:cNvPr id="8" name="Group 7"/>
              <p:cNvGrpSpPr>
                <a:grpSpLocks noChangeAspect="1"/>
              </p:cNvGrpSpPr>
              <p:nvPr userDrawn="1"/>
            </p:nvGrpSpPr>
            <p:grpSpPr>
              <a:xfrm>
                <a:off x="181704" y="68618"/>
                <a:ext cx="7315200" cy="4145411"/>
                <a:chOff x="8283" y="21319"/>
                <a:chExt cx="8682748" cy="4920384"/>
              </a:xfrm>
            </p:grpSpPr>
            <p:sp>
              <p:nvSpPr>
                <p:cNvPr id="9" name="Oval 8"/>
                <p:cNvSpPr/>
                <p:nvPr userDrawn="1"/>
              </p:nvSpPr>
              <p:spPr>
                <a:xfrm>
                  <a:off x="8283" y="1933009"/>
                  <a:ext cx="2194560" cy="21945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67">
                    <a:latin typeface="+mn-lt"/>
                  </a:endParaRPr>
                </a:p>
              </p:txBody>
            </p:sp>
            <p:sp>
              <p:nvSpPr>
                <p:cNvPr id="10" name="Oval 9"/>
                <p:cNvSpPr/>
                <p:nvPr userDrawn="1"/>
              </p:nvSpPr>
              <p:spPr>
                <a:xfrm>
                  <a:off x="1409349" y="724516"/>
                  <a:ext cx="3017520" cy="301752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67">
                    <a:latin typeface="+mn-lt"/>
                  </a:endParaRPr>
                </a:p>
              </p:txBody>
            </p:sp>
            <p:sp>
              <p:nvSpPr>
                <p:cNvPr id="11" name="Oval 10"/>
                <p:cNvSpPr/>
                <p:nvPr userDrawn="1"/>
              </p:nvSpPr>
              <p:spPr>
                <a:xfrm>
                  <a:off x="3559968" y="21319"/>
                  <a:ext cx="4114800" cy="41148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67">
                    <a:latin typeface="+mn-lt"/>
                  </a:endParaRPr>
                </a:p>
              </p:txBody>
            </p:sp>
            <p:sp>
              <p:nvSpPr>
                <p:cNvPr id="12" name="Oval 11"/>
                <p:cNvSpPr/>
                <p:nvPr userDrawn="1"/>
              </p:nvSpPr>
              <p:spPr>
                <a:xfrm>
                  <a:off x="6039271" y="1478873"/>
                  <a:ext cx="2651760" cy="2651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67">
                    <a:latin typeface="+mn-lt"/>
                  </a:endParaRPr>
                </a:p>
              </p:txBody>
            </p:sp>
            <p:sp>
              <p:nvSpPr>
                <p:cNvPr id="13" name="Rectangle 12"/>
                <p:cNvSpPr/>
                <p:nvPr userDrawn="1"/>
              </p:nvSpPr>
              <p:spPr>
                <a:xfrm>
                  <a:off x="1103586" y="3284773"/>
                  <a:ext cx="6258912" cy="8396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67">
                    <a:latin typeface="+mn-lt"/>
                  </a:endParaRPr>
                </a:p>
              </p:txBody>
            </p:sp>
            <p:sp>
              <p:nvSpPr>
                <p:cNvPr id="14" name="Hexagon 13"/>
                <p:cNvSpPr/>
                <p:nvPr userDrawn="1"/>
              </p:nvSpPr>
              <p:spPr>
                <a:xfrm rot="1800000">
                  <a:off x="4810617" y="559567"/>
                  <a:ext cx="1613503" cy="1410514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67">
                    <a:latin typeface="+mn-lt"/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4" idx="3"/>
                </p:cNvCxnSpPr>
                <p:nvPr userDrawn="1"/>
              </p:nvCxnSpPr>
              <p:spPr>
                <a:xfrm>
                  <a:off x="4918701" y="861448"/>
                  <a:ext cx="709589" cy="4470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</p:cNvCxnSpPr>
                <p:nvPr userDrawn="1"/>
              </p:nvCxnSpPr>
              <p:spPr>
                <a:xfrm flipV="1">
                  <a:off x="5621901" y="1308539"/>
                  <a:ext cx="6389" cy="7732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4" idx="5"/>
                </p:cNvCxnSpPr>
                <p:nvPr userDrawn="1"/>
              </p:nvCxnSpPr>
              <p:spPr>
                <a:xfrm flipH="1">
                  <a:off x="5628290" y="860261"/>
                  <a:ext cx="698868" cy="44827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Freeform 19"/>
                <p:cNvSpPr/>
                <p:nvPr userDrawn="1"/>
              </p:nvSpPr>
              <p:spPr>
                <a:xfrm>
                  <a:off x="2768662" y="4114801"/>
                  <a:ext cx="1141186" cy="826902"/>
                </a:xfrm>
                <a:custGeom>
                  <a:avLst/>
                  <a:gdLst>
                    <a:gd name="connsiteX0" fmla="*/ 851338 w 1481958"/>
                    <a:gd name="connsiteY0" fmla="*/ 0 h 1198179"/>
                    <a:gd name="connsiteX1" fmla="*/ 1481958 w 1481958"/>
                    <a:gd name="connsiteY1" fmla="*/ 0 h 1198179"/>
                    <a:gd name="connsiteX2" fmla="*/ 0 w 1481958"/>
                    <a:gd name="connsiteY2" fmla="*/ 1198179 h 119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1958" h="1198179">
                      <a:moveTo>
                        <a:pt x="851338" y="0"/>
                      </a:moveTo>
                      <a:lnTo>
                        <a:pt x="1481958" y="0"/>
                      </a:lnTo>
                      <a:lnTo>
                        <a:pt x="0" y="11981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67">
                    <a:latin typeface="+mn-lt"/>
                  </a:endParaRPr>
                </a:p>
              </p:txBody>
            </p:sp>
          </p:grpSp>
          <p:sp>
            <p:nvSpPr>
              <p:cNvPr id="21" name="TextBox 20"/>
              <p:cNvSpPr txBox="1"/>
              <p:nvPr userDrawn="1"/>
            </p:nvSpPr>
            <p:spPr>
              <a:xfrm>
                <a:off x="3319377" y="3516187"/>
                <a:ext cx="2527156" cy="47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2"/>
                    </a:solidFill>
                    <a:latin typeface="+mn-lt"/>
                  </a:rPr>
                  <a:t>Indian Institute of Science</a:t>
                </a:r>
              </a:p>
            </p:txBody>
          </p:sp>
          <p:sp>
            <p:nvSpPr>
              <p:cNvPr id="22" name="TextBox 21"/>
              <p:cNvSpPr txBox="1"/>
              <p:nvPr userDrawn="1"/>
            </p:nvSpPr>
            <p:spPr>
              <a:xfrm>
                <a:off x="640288" y="3516187"/>
                <a:ext cx="1348585" cy="47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2"/>
                    </a:solidFill>
                    <a:latin typeface="+mn-lt"/>
                  </a:rPr>
                  <a:t>dream-lab.in</a:t>
                </a:r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 userDrawn="1"/>
          </p:nvGrpSpPr>
          <p:grpSpPr>
            <a:xfrm>
              <a:off x="1458717" y="178980"/>
              <a:ext cx="7315200" cy="4145411"/>
              <a:chOff x="8283" y="21319"/>
              <a:chExt cx="8682748" cy="4920384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8283" y="1942054"/>
                <a:ext cx="2194560" cy="21945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67">
                  <a:latin typeface="+mn-lt"/>
                </a:endParaRPr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1409349" y="724516"/>
                <a:ext cx="3017520" cy="30175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67">
                  <a:latin typeface="+mn-lt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3559968" y="21319"/>
                <a:ext cx="4114800" cy="411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67">
                  <a:latin typeface="+mn-lt"/>
                </a:endParaRPr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6039271" y="1483396"/>
                <a:ext cx="2651760" cy="26517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67">
                  <a:latin typeface="+mn-lt"/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>
              <a:xfrm>
                <a:off x="1103586" y="3298340"/>
                <a:ext cx="6258912" cy="8396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67">
                  <a:latin typeface="+mn-lt"/>
                </a:endParaRPr>
              </a:p>
            </p:txBody>
          </p:sp>
          <p:sp>
            <p:nvSpPr>
              <p:cNvPr id="32" name="Hexagon 31"/>
              <p:cNvSpPr/>
              <p:nvPr userDrawn="1"/>
            </p:nvSpPr>
            <p:spPr>
              <a:xfrm rot="1800000">
                <a:off x="4810617" y="559567"/>
                <a:ext cx="1613503" cy="1410514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67">
                  <a:latin typeface="+mn-lt"/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78824" y="2473648"/>
                <a:ext cx="8387250" cy="1491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7200" b="1" dirty="0">
                    <a:latin typeface="+mn-lt"/>
                  </a:rPr>
                  <a:t>DREAM</a:t>
                </a:r>
                <a:r>
                  <a:rPr lang="en-US" sz="7200" dirty="0">
                    <a:latin typeface="+mn-lt"/>
                  </a:rPr>
                  <a:t>:Lab</a:t>
                </a:r>
              </a:p>
            </p:txBody>
          </p:sp>
          <p:cxnSp>
            <p:nvCxnSpPr>
              <p:cNvPr id="34" name="Straight Connector 33"/>
              <p:cNvCxnSpPr>
                <a:stCxn id="14" idx="3"/>
              </p:cNvCxnSpPr>
              <p:nvPr userDrawn="1"/>
            </p:nvCxnSpPr>
            <p:spPr>
              <a:xfrm>
                <a:off x="4918701" y="861448"/>
                <a:ext cx="709589" cy="4470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1"/>
              </p:cNvCxnSpPr>
              <p:nvPr userDrawn="1"/>
            </p:nvCxnSpPr>
            <p:spPr>
              <a:xfrm flipV="1">
                <a:off x="5621901" y="1308539"/>
                <a:ext cx="6389" cy="7732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4" idx="5"/>
              </p:cNvCxnSpPr>
              <p:nvPr userDrawn="1"/>
            </p:nvCxnSpPr>
            <p:spPr>
              <a:xfrm flipH="1">
                <a:off x="5628290" y="860261"/>
                <a:ext cx="698868" cy="4482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 userDrawn="1"/>
            </p:nvSpPr>
            <p:spPr>
              <a:xfrm>
                <a:off x="2768662" y="4114801"/>
                <a:ext cx="1141186" cy="826902"/>
              </a:xfrm>
              <a:custGeom>
                <a:avLst/>
                <a:gdLst>
                  <a:gd name="connsiteX0" fmla="*/ 851338 w 1481958"/>
                  <a:gd name="connsiteY0" fmla="*/ 0 h 1198179"/>
                  <a:gd name="connsiteX1" fmla="*/ 1481958 w 1481958"/>
                  <a:gd name="connsiteY1" fmla="*/ 0 h 1198179"/>
                  <a:gd name="connsiteX2" fmla="*/ 0 w 1481958"/>
                  <a:gd name="connsiteY2" fmla="*/ 1198179 h 1198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1958" h="1198179">
                    <a:moveTo>
                      <a:pt x="851338" y="0"/>
                    </a:moveTo>
                    <a:lnTo>
                      <a:pt x="1481958" y="0"/>
                    </a:lnTo>
                    <a:lnTo>
                      <a:pt x="0" y="11981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67">
                  <a:latin typeface="+mn-lt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3791152" y="6413828"/>
            <a:ext cx="7990493" cy="461665"/>
            <a:chOff x="1371602" y="6346094"/>
            <a:chExt cx="7463520" cy="461665"/>
          </a:xfrm>
        </p:grpSpPr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1371602" y="6346094"/>
              <a:ext cx="66253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+mn-lt"/>
                </a:rPr>
                <a:t>©DREAM:Lab, 2018</a:t>
              </a:r>
              <a:b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+mn-lt"/>
                </a:rPr>
              </a:br>
              <a:r>
                <a:rPr lang="en-IN" sz="1200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This work is licensed under a </a:t>
              </a:r>
              <a:r>
                <a:rPr lang="en-IN" sz="1200" i="1" dirty="0">
                  <a:solidFill>
                    <a:schemeClr val="bg1">
                      <a:lumMod val="65000"/>
                    </a:schemeClr>
                  </a:solidFill>
                  <a:latin typeface="+mn-lt"/>
                  <a:hlinkClick r:id="rId2"/>
                </a:rPr>
                <a:t>Creative Commons Attribution 4.0 International License</a:t>
              </a: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+mn-lt"/>
                </a:rPr>
                <a:t> </a:t>
              </a:r>
            </a:p>
          </p:txBody>
        </p:sp>
        <p:pic>
          <p:nvPicPr>
            <p:cNvPr id="40" name="Picture 2" descr="Creative Commons Licen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922" y="642928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" y="5607419"/>
            <a:ext cx="1615440" cy="1179271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432009" y="416933"/>
            <a:ext cx="0" cy="48000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" y="5607419"/>
            <a:ext cx="1615440" cy="1179271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432009" y="416933"/>
            <a:ext cx="0" cy="48000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 userDrawn="1"/>
        </p:nvSpPr>
        <p:spPr>
          <a:xfrm>
            <a:off x="200208" y="10071"/>
            <a:ext cx="67300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cap="small" dirty="0">
                <a:solidFill>
                  <a:schemeClr val="accent1"/>
                </a:solidFill>
                <a:latin typeface="+mn-lt"/>
              </a:rPr>
              <a:t>Distributed Research on Emerging Applications</a:t>
            </a:r>
            <a:r>
              <a:rPr lang="en-US" sz="2200" b="0" cap="small" baseline="0" dirty="0">
                <a:solidFill>
                  <a:schemeClr val="accent1"/>
                </a:solidFill>
                <a:latin typeface="+mn-lt"/>
              </a:rPr>
              <a:t> &amp; Machines</a:t>
            </a:r>
            <a:endParaRPr lang="en-US" sz="2200" b="0" cap="small" dirty="0">
              <a:solidFill>
                <a:schemeClr val="accent1"/>
              </a:solidFill>
              <a:latin typeface="+mn-lt"/>
            </a:endParaRPr>
          </a:p>
          <a:p>
            <a:pPr marL="182563" lvl="1" indent="0" algn="l">
              <a:lnSpc>
                <a:spcPts val="2133"/>
              </a:lnSpc>
              <a:tabLst>
                <a:tab pos="118530" algn="l"/>
                <a:tab pos="1676358" algn="l"/>
              </a:tabLst>
            </a:pPr>
            <a:r>
              <a:rPr lang="en-US" sz="1867" b="0" baseline="0" dirty="0">
                <a:solidFill>
                  <a:schemeClr val="accent2"/>
                </a:solidFill>
                <a:latin typeface="+mn-lt"/>
              </a:rPr>
              <a:t>Department of Computational &amp; Data Sciences</a:t>
            </a:r>
          </a:p>
          <a:p>
            <a:pPr marL="182563" lvl="1" indent="0" algn="l">
              <a:lnSpc>
                <a:spcPts val="2133"/>
              </a:lnSpc>
              <a:tabLst>
                <a:tab pos="118530" algn="l"/>
                <a:tab pos="1676358" algn="l"/>
              </a:tabLst>
            </a:pPr>
            <a:r>
              <a:rPr lang="en-US" sz="1867" b="1" i="0" dirty="0">
                <a:solidFill>
                  <a:schemeClr val="tx2"/>
                </a:solidFill>
                <a:latin typeface="+mn-lt"/>
              </a:rPr>
              <a:t>Indian Institute of Science</a:t>
            </a:r>
            <a:r>
              <a:rPr lang="en-US" sz="1867" b="0" i="0" dirty="0">
                <a:solidFill>
                  <a:schemeClr val="tx2"/>
                </a:solidFill>
                <a:latin typeface="+mn-lt"/>
              </a:rPr>
              <a:t>, Bangalore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1703516" y="5911122"/>
            <a:ext cx="1323481" cy="820853"/>
            <a:chOff x="1347230" y="5547426"/>
            <a:chExt cx="1431085" cy="1183457"/>
          </a:xfrm>
        </p:grpSpPr>
        <p:sp>
          <p:nvSpPr>
            <p:cNvPr id="65" name="object 4"/>
            <p:cNvSpPr/>
            <p:nvPr userDrawn="1"/>
          </p:nvSpPr>
          <p:spPr>
            <a:xfrm>
              <a:off x="1347230" y="6622397"/>
              <a:ext cx="1044000" cy="0"/>
            </a:xfrm>
            <a:custGeom>
              <a:avLst/>
              <a:gdLst/>
              <a:ahLst/>
              <a:cxnLst/>
              <a:rect l="l" t="t" r="r" b="b"/>
              <a:pathLst>
                <a:path w="2531745">
                  <a:moveTo>
                    <a:pt x="0" y="0"/>
                  </a:moveTo>
                  <a:lnTo>
                    <a:pt x="2531516" y="0"/>
                  </a:lnTo>
                </a:path>
              </a:pathLst>
            </a:custGeom>
            <a:ln w="9753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6" name="object 5"/>
            <p:cNvSpPr/>
            <p:nvPr userDrawn="1"/>
          </p:nvSpPr>
          <p:spPr>
            <a:xfrm>
              <a:off x="1347230" y="6725899"/>
              <a:ext cx="1044000" cy="0"/>
            </a:xfrm>
            <a:custGeom>
              <a:avLst/>
              <a:gdLst/>
              <a:ahLst/>
              <a:cxnLst/>
              <a:rect l="l" t="t" r="r" b="b"/>
              <a:pathLst>
                <a:path w="2531745">
                  <a:moveTo>
                    <a:pt x="0" y="0"/>
                  </a:moveTo>
                  <a:lnTo>
                    <a:pt x="2531516" y="0"/>
                  </a:lnTo>
                </a:path>
              </a:pathLst>
            </a:custGeom>
            <a:ln w="9753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1349354" y="6617731"/>
              <a:ext cx="1428961" cy="1131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IN" sz="510" b="1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510" b="1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510" b="1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510" b="1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510" b="1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510" b="1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510" b="1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510" b="1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510" b="1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510" b="1" dirty="0">
                <a:latin typeface="Economica"/>
                <a:cs typeface="Economica"/>
              </a:endParaRPr>
            </a:p>
          </p:txBody>
        </p:sp>
        <p:grpSp>
          <p:nvGrpSpPr>
            <p:cNvPr id="68" name="Group 67"/>
            <p:cNvGrpSpPr/>
            <p:nvPr userDrawn="1"/>
          </p:nvGrpSpPr>
          <p:grpSpPr>
            <a:xfrm>
              <a:off x="1397799" y="5547426"/>
              <a:ext cx="929897" cy="1001190"/>
              <a:chOff x="598488" y="432211"/>
              <a:chExt cx="2120668" cy="2283253"/>
            </a:xfrm>
          </p:grpSpPr>
          <p:sp>
            <p:nvSpPr>
              <p:cNvPr id="6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7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96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97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98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99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0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1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2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3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4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5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6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1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1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  <p:pic>
        <p:nvPicPr>
          <p:cNvPr id="112" name="Picture 1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3" y="5888757"/>
            <a:ext cx="1139617" cy="8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6075"/>
            <a:ext cx="10972800" cy="10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56358"/>
            <a:ext cx="10972800" cy="500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3353"/>
            <a:ext cx="1463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A4E99325-68B6-4BD8-9E33-0379630B3FF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83353"/>
            <a:ext cx="792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6483353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5A2A402E-9D30-4204-9064-A6C1209E0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6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6" r:id="rId9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tx2"/>
          </a:solidFill>
          <a:latin typeface="Slabo 27px" panose="020605030305050204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SzPct val="80000"/>
        <a:buFontTx/>
        <a:buChar char="▶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vo" panose="02000000000000000000" pitchFamily="2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coronago.ap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1536693"/>
            <a:ext cx="8229600" cy="280809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Granite</a:t>
            </a:r>
            <a:r>
              <a:rPr lang="en-US" dirty="0"/>
              <a:t>: A Distributed Engine for Scalable Path Queries over Temporal Property Graphs</a:t>
            </a: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92631" y="3915508"/>
            <a:ext cx="8229600" cy="1405801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r>
              <a:rPr lang="en-US" sz="1800" dirty="0"/>
              <a:t>Shriram R. </a:t>
            </a:r>
          </a:p>
          <a:p>
            <a:r>
              <a:rPr lang="en-US" sz="1600" dirty="0"/>
              <a:t>Advisor : Prof. Yogesh Simmhan</a:t>
            </a:r>
          </a:p>
          <a:p>
            <a:endParaRPr lang="en-US" sz="1600" dirty="0"/>
          </a:p>
          <a:p>
            <a:r>
              <a:rPr lang="en-US" sz="1600" dirty="0"/>
              <a:t>    10</a:t>
            </a:r>
            <a:r>
              <a:rPr lang="en-US" sz="1600" baseline="30000" dirty="0"/>
              <a:t>th</a:t>
            </a:r>
            <a:r>
              <a:rPr lang="en-US" sz="1600" dirty="0"/>
              <a:t>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180925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A071-767C-594B-AA86-C0A0793C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83EE-A423-A24A-8F97-F3EBAB425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5D14-96C3-4444-937C-470C60B8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D52D-21F7-43D0-8600-43E042B2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9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DA0-3BC5-4027-89FC-783CC6F4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Temporal Property Graph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9E89-97E3-428A-8659-65114845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7AD5D-50EC-416B-8C98-4BA09C6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                            - Temporal Property Graph</a:t>
            </a:r>
          </a:p>
          <a:p>
            <a:r>
              <a:rPr lang="en-IN" sz="3200" dirty="0"/>
              <a:t>                 - </a:t>
            </a:r>
            <a:r>
              <a:rPr lang="en-IN" sz="3200" i="1" dirty="0">
                <a:solidFill>
                  <a:schemeClr val="accent2"/>
                </a:solidFill>
              </a:rPr>
              <a:t>Lifespan</a:t>
            </a:r>
            <a:r>
              <a:rPr lang="en-IN" sz="3200" dirty="0"/>
              <a:t> of existence</a:t>
            </a:r>
          </a:p>
          <a:p>
            <a:r>
              <a:rPr lang="en-IN" sz="3200" dirty="0"/>
              <a:t>                      and</a:t>
            </a:r>
          </a:p>
          <a:p>
            <a:r>
              <a:rPr lang="en-IN" sz="3200" dirty="0"/>
              <a:t>Type-Property Function - </a:t>
            </a:r>
          </a:p>
          <a:p>
            <a:r>
              <a:rPr lang="en-IN" sz="3200" dirty="0"/>
              <a:t>Constraints</a:t>
            </a:r>
          </a:p>
          <a:p>
            <a:pPr lvl="1"/>
            <a:r>
              <a:rPr lang="en-IN" sz="2800" dirty="0"/>
              <a:t>Uniqueness -        and       should be unique </a:t>
            </a:r>
          </a:p>
          <a:p>
            <a:pPr lvl="1"/>
            <a:r>
              <a:rPr lang="en-IN" sz="2800" dirty="0"/>
              <a:t>Referential Integrity - </a:t>
            </a:r>
          </a:p>
          <a:p>
            <a:pPr lvl="1"/>
            <a:r>
              <a:rPr lang="en-IN" sz="2800" dirty="0"/>
              <a:t>Constant Edge Association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658D2-2EDF-4344-8C7B-9674F7D4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7B190-589C-4FAE-99C5-A87FCE2A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68" y="1381760"/>
            <a:ext cx="2430991" cy="40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C4EDA-CF3F-4D73-A49A-14132344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13" y="1975318"/>
            <a:ext cx="1318374" cy="35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49491-262A-46E8-997D-E66EA82AC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968" y="2515532"/>
            <a:ext cx="1813717" cy="373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330C2-2F2D-4A20-ABFC-E2DFEFF0E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275" y="2507912"/>
            <a:ext cx="3154953" cy="381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ED2096-B56B-4C48-927F-2F6718078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294" y="3131400"/>
            <a:ext cx="1409822" cy="426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D78375-7824-4CAD-8898-2B5C58586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3592" y="4229439"/>
            <a:ext cx="422682" cy="245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748E00-2842-4608-AAFA-3CDC59FDB8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659" y="4229439"/>
            <a:ext cx="422682" cy="2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4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9651-2277-4FA8-8237-096D0414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Query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46BF39-ECF9-42CB-BECE-9E11DDB75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404" y="1277349"/>
            <a:ext cx="6465980" cy="5002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B37C5-BEB3-431E-B495-57DC06F8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89FAF-4AE4-45C7-AFE6-C5775CC4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C6419-3CB4-44C7-9B1C-8047945FBDD2}"/>
              </a:ext>
            </a:extLst>
          </p:cNvPr>
          <p:cNvSpPr/>
          <p:nvPr/>
        </p:nvSpPr>
        <p:spPr>
          <a:xfrm>
            <a:off x="2044405" y="5336445"/>
            <a:ext cx="4896327" cy="32412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F0285-2A32-476C-BEFA-8486D0877DF5}"/>
              </a:ext>
            </a:extLst>
          </p:cNvPr>
          <p:cNvSpPr/>
          <p:nvPr/>
        </p:nvSpPr>
        <p:spPr>
          <a:xfrm>
            <a:off x="5947955" y="2237462"/>
            <a:ext cx="862149" cy="28802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916D6-C1D8-46CA-9AA3-8DD5DBDA74BD}"/>
              </a:ext>
            </a:extLst>
          </p:cNvPr>
          <p:cNvSpPr/>
          <p:nvPr/>
        </p:nvSpPr>
        <p:spPr>
          <a:xfrm>
            <a:off x="2044404" y="4717455"/>
            <a:ext cx="3903550" cy="32412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A885F-478E-4F1D-88E0-DB8F0281145D}"/>
              </a:ext>
            </a:extLst>
          </p:cNvPr>
          <p:cNvSpPr/>
          <p:nvPr/>
        </p:nvSpPr>
        <p:spPr>
          <a:xfrm>
            <a:off x="7432766" y="4591791"/>
            <a:ext cx="3435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people </a:t>
            </a:r>
            <a:r>
              <a:rPr lang="en-US" dirty="0">
                <a:solidFill>
                  <a:schemeClr val="accent5"/>
                </a:solidFill>
              </a:rPr>
              <a:t>tagged with ‘Hiking’ </a:t>
            </a:r>
            <a:r>
              <a:rPr lang="en-US" dirty="0"/>
              <a:t>who </a:t>
            </a:r>
            <a:r>
              <a:rPr lang="en-US" dirty="0">
                <a:solidFill>
                  <a:srgbClr val="FFC000"/>
                </a:solidFill>
              </a:rPr>
              <a:t>liked</a:t>
            </a:r>
            <a:r>
              <a:rPr lang="en-US" dirty="0"/>
              <a:t> a post </a:t>
            </a:r>
            <a:r>
              <a:rPr lang="en-US" dirty="0">
                <a:solidFill>
                  <a:schemeClr val="accent5"/>
                </a:solidFill>
              </a:rPr>
              <a:t>tagged as ‘Vacation’, </a:t>
            </a:r>
            <a:r>
              <a:rPr lang="en-US" u="sng" dirty="0">
                <a:solidFill>
                  <a:schemeClr val="accent3"/>
                </a:solidFill>
              </a:rPr>
              <a:t>before</a:t>
            </a:r>
            <a:r>
              <a:rPr lang="en-US" dirty="0"/>
              <a:t> the post was </a:t>
            </a:r>
            <a:r>
              <a:rPr lang="en-US" dirty="0">
                <a:solidFill>
                  <a:srgbClr val="FFC000"/>
                </a:solidFill>
              </a:rPr>
              <a:t>liked</a:t>
            </a:r>
            <a:r>
              <a:rPr lang="en-US" dirty="0"/>
              <a:t> by a person </a:t>
            </a:r>
            <a:r>
              <a:rPr lang="en-US" dirty="0">
                <a:solidFill>
                  <a:schemeClr val="accent5"/>
                </a:solidFill>
              </a:rPr>
              <a:t>named ‘Don’.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28E62-F469-4880-A8E8-4FA2A8E9E532}"/>
              </a:ext>
            </a:extLst>
          </p:cNvPr>
          <p:cNvSpPr/>
          <p:nvPr/>
        </p:nvSpPr>
        <p:spPr>
          <a:xfrm>
            <a:off x="2044405" y="2842763"/>
            <a:ext cx="3455059" cy="2880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84E10-2EBC-48F5-82F6-8B82CF1FF700}"/>
              </a:ext>
            </a:extLst>
          </p:cNvPr>
          <p:cNvSpPr/>
          <p:nvPr/>
        </p:nvSpPr>
        <p:spPr>
          <a:xfrm>
            <a:off x="8331298" y="1217890"/>
            <a:ext cx="2265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accent2"/>
                </a:solidFill>
              </a:rPr>
              <a:t>N-hop</a:t>
            </a:r>
            <a:r>
              <a:rPr lang="en-IN" dirty="0"/>
              <a:t> linear chain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accent2"/>
                </a:solidFill>
              </a:rPr>
              <a:t>N</a:t>
            </a:r>
            <a:r>
              <a:rPr lang="en-IN" dirty="0"/>
              <a:t> vertex and </a:t>
            </a:r>
            <a:r>
              <a:rPr lang="en-IN" i="1" dirty="0">
                <a:solidFill>
                  <a:schemeClr val="accent2"/>
                </a:solidFill>
              </a:rPr>
              <a:t>N-1</a:t>
            </a:r>
            <a:r>
              <a:rPr lang="en-IN" dirty="0"/>
              <a:t> edge predicates</a:t>
            </a:r>
          </a:p>
        </p:txBody>
      </p:sp>
    </p:spTree>
    <p:extLst>
      <p:ext uri="{BB962C8B-B14F-4D97-AF65-F5344CB8AC3E}">
        <p14:creationId xmlns:p14="http://schemas.microsoft.com/office/powerpoint/2010/main" val="22579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DA0-3BC5-4027-89FC-783CC6F4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Temporal Aggregate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9E89-97E3-428A-8659-65114845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140D73-2C41-42FD-9DD6-41832E27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51979-94C9-44FE-B7EE-09EAEB5D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92" y="1656605"/>
            <a:ext cx="8604011" cy="976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A2B42-FC27-4872-8283-0BDA2D02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85" y="2651646"/>
            <a:ext cx="5464330" cy="9786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5573A2-5EC8-45CD-BF80-88EEF5788088}"/>
              </a:ext>
            </a:extLst>
          </p:cNvPr>
          <p:cNvSpPr/>
          <p:nvPr/>
        </p:nvSpPr>
        <p:spPr>
          <a:xfrm>
            <a:off x="1885491" y="43024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  <a:latin typeface="CMR10"/>
              </a:rPr>
              <a:t>Count</a:t>
            </a:r>
            <a:r>
              <a:rPr lang="en-US" dirty="0">
                <a:latin typeface="CMR10"/>
              </a:rPr>
              <a:t> the number of persons followed by a person `Bob' during his </a:t>
            </a:r>
            <a:r>
              <a:rPr lang="en-IN" dirty="0">
                <a:latin typeface="CMR10"/>
              </a:rPr>
              <a:t>existence in the network.</a:t>
            </a:r>
          </a:p>
          <a:p>
            <a:endParaRPr lang="en-IN" dirty="0">
              <a:latin typeface="CMR10"/>
            </a:endParaRPr>
          </a:p>
          <a:p>
            <a:r>
              <a:rPr lang="en-US" dirty="0">
                <a:solidFill>
                  <a:schemeClr val="accent6"/>
                </a:solidFill>
                <a:latin typeface="CMR10"/>
              </a:rPr>
              <a:t>{ [5,10):0, [10,30):1, [30,50):0, [0,100):1 }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FAAC79-0C7D-49C2-A35A-F17DCF87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92" y="3661791"/>
            <a:ext cx="3849018" cy="23203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97A327-4E25-4B67-9EC2-AAEC8524B283}"/>
              </a:ext>
            </a:extLst>
          </p:cNvPr>
          <p:cNvSpPr/>
          <p:nvPr/>
        </p:nvSpPr>
        <p:spPr>
          <a:xfrm>
            <a:off x="9042749" y="2151018"/>
            <a:ext cx="1446753" cy="37446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831CD3-F261-4730-BDC1-8994AD84C36D}"/>
              </a:ext>
            </a:extLst>
          </p:cNvPr>
          <p:cNvSpPr/>
          <p:nvPr/>
        </p:nvSpPr>
        <p:spPr>
          <a:xfrm>
            <a:off x="1763785" y="2677887"/>
            <a:ext cx="5577541" cy="92098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0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A071-767C-594B-AA86-C0A0793C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Engine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83EE-A423-A24A-8F97-F3EBAB425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5D14-96C3-4444-937C-470C60B8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B036-4973-4985-B0F0-72C708F6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1A68-C642-44B6-ADE7-F07F179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46076"/>
            <a:ext cx="8229600" cy="885397"/>
          </a:xfrm>
        </p:spPr>
        <p:txBody>
          <a:bodyPr/>
          <a:lstStyle/>
          <a:p>
            <a:r>
              <a:rPr lang="en-IN" dirty="0"/>
              <a:t>Distributed 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D622-DCE6-4674-82ED-15537E1A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Relaxed </a:t>
            </a:r>
            <a:r>
              <a:rPr lang="en-IN" sz="2800" dirty="0">
                <a:solidFill>
                  <a:schemeClr val="accent3"/>
                </a:solidFill>
              </a:rPr>
              <a:t>Interval Centric Model (ICM)*</a:t>
            </a:r>
          </a:p>
          <a:p>
            <a:r>
              <a:rPr lang="en-IN" sz="2800" dirty="0"/>
              <a:t>One </a:t>
            </a:r>
            <a:r>
              <a:rPr lang="en-IN" sz="2800" dirty="0">
                <a:solidFill>
                  <a:schemeClr val="accent3"/>
                </a:solidFill>
              </a:rPr>
              <a:t>ICM</a:t>
            </a:r>
            <a:r>
              <a:rPr lang="en-IN" sz="2800" dirty="0"/>
              <a:t> superstep per query hop.</a:t>
            </a:r>
          </a:p>
          <a:p>
            <a:pPr lvl="1"/>
            <a:r>
              <a:rPr lang="en-IN" sz="2400" dirty="0"/>
              <a:t>Vertex Predicates – </a:t>
            </a:r>
            <a:r>
              <a:rPr lang="en-IN" sz="2400" i="1" dirty="0">
                <a:solidFill>
                  <a:schemeClr val="accent2"/>
                </a:solidFill>
              </a:rPr>
              <a:t>compute</a:t>
            </a:r>
          </a:p>
          <a:p>
            <a:pPr lvl="1"/>
            <a:r>
              <a:rPr lang="en-IN" sz="2400" dirty="0"/>
              <a:t>Edge Predicates – </a:t>
            </a:r>
            <a:r>
              <a:rPr lang="en-IN" sz="2400" i="1" dirty="0">
                <a:solidFill>
                  <a:schemeClr val="accent2"/>
                </a:solidFill>
              </a:rPr>
              <a:t>scatter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2A99-1B3E-4A5B-8975-096E07A2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56692-E9C7-434D-81A0-36C9BA45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* S. Gandhi and Y. Simmhan, “An interval-centric model for distributed</a:t>
            </a:r>
          </a:p>
          <a:p>
            <a:r>
              <a:rPr lang="en-US" sz="1200" dirty="0"/>
              <a:t>computing over temporal graphs,” ICDE. IEEE, 2020.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F5F1D-BC21-405A-BA58-0C74199C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147" y="3220615"/>
            <a:ext cx="3762103" cy="2841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046EC-4B19-437D-B60A-E480CF8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32" y="3143795"/>
            <a:ext cx="4624714" cy="29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1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1A68-C642-44B6-ADE7-F07F179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46076"/>
            <a:ext cx="8229600" cy="885397"/>
          </a:xfrm>
        </p:spPr>
        <p:txBody>
          <a:bodyPr/>
          <a:lstStyle/>
          <a:p>
            <a:r>
              <a:rPr lang="en-IN" dirty="0"/>
              <a:t>Query Execution Plans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2A99-1B3E-4A5B-8975-096E07A2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56692-E9C7-434D-81A0-36C9BA45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DAA29-1B36-49C0-9656-84A6D67A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6" y="2042003"/>
            <a:ext cx="6645209" cy="40855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AD9A9-E42B-4B62-AFD8-09F35308832B}"/>
              </a:ext>
            </a:extLst>
          </p:cNvPr>
          <p:cNvSpPr/>
          <p:nvPr/>
        </p:nvSpPr>
        <p:spPr>
          <a:xfrm>
            <a:off x="2081289" y="1452071"/>
            <a:ext cx="460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Superstep wise execution of different stages</a:t>
            </a:r>
          </a:p>
        </p:txBody>
      </p:sp>
    </p:spTree>
    <p:extLst>
      <p:ext uri="{BB962C8B-B14F-4D97-AF65-F5344CB8AC3E}">
        <p14:creationId xmlns:p14="http://schemas.microsoft.com/office/powerpoint/2010/main" val="324470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1A68-C642-44B6-ADE7-F07F179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46076"/>
            <a:ext cx="8229600" cy="885397"/>
          </a:xfrm>
        </p:spPr>
        <p:txBody>
          <a:bodyPr/>
          <a:lstStyle/>
          <a:p>
            <a:r>
              <a:rPr lang="en-IN" dirty="0"/>
              <a:t>Query Execution Plans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2A99-1B3E-4A5B-8975-096E07A2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56692-E9C7-434D-81A0-36C9BA45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D0717-50A0-468B-BED7-BA620D2F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02" y="1907028"/>
            <a:ext cx="7134098" cy="41715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2FA6AC-4787-487C-8BAC-E743FD8F4EA9}"/>
              </a:ext>
            </a:extLst>
          </p:cNvPr>
          <p:cNvSpPr/>
          <p:nvPr/>
        </p:nvSpPr>
        <p:spPr>
          <a:xfrm>
            <a:off x="2081289" y="1452071"/>
            <a:ext cx="3972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Illustration of split and join operation</a:t>
            </a:r>
          </a:p>
        </p:txBody>
      </p:sp>
    </p:spTree>
    <p:extLst>
      <p:ext uri="{BB962C8B-B14F-4D97-AF65-F5344CB8AC3E}">
        <p14:creationId xmlns:p14="http://schemas.microsoft.com/office/powerpoint/2010/main" val="282242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77D7-192A-4031-8C98-72B21D71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391E-2C27-4DC8-A4B0-0E24F3D5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Type-based Graph Partitioning</a:t>
            </a:r>
          </a:p>
          <a:p>
            <a:pPr lvl="1"/>
            <a:r>
              <a:rPr lang="en-IN" sz="2800" dirty="0"/>
              <a:t>5.8x speedup due to type-based over hash based partitioning</a:t>
            </a:r>
          </a:p>
          <a:p>
            <a:pPr lvl="1"/>
            <a:r>
              <a:rPr lang="en-IN" sz="2800" dirty="0"/>
              <a:t>32% improvement from METIS 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29F2D-CB3C-4297-AD4C-AF3A3545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4FCBE-29AC-434D-AD7F-13BC14C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488C3-E642-4266-92E3-64E4BF13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7" y="3355926"/>
            <a:ext cx="6759526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8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77D7-192A-4031-8C98-72B21D71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391E-2C27-4DC8-A4B0-0E24F3D5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Message Trees</a:t>
            </a:r>
          </a:p>
          <a:p>
            <a:pPr lvl="1"/>
            <a:r>
              <a:rPr lang="pt-BR" sz="2800" dirty="0"/>
              <a:t>O(hxn) to O(2n-1) for a full binary tree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29F2D-CB3C-4297-AD4C-AF3A3545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4FCBE-29AC-434D-AD7F-13BC14C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48970-A1FA-4C9A-A5BE-C3371941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42" y="2544972"/>
            <a:ext cx="5033978" cy="306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5DD6-F4B9-DA4E-AA85-C6BCE698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97A20-5A49-D74F-804A-262CF4B97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41935-CD19-3B40-89EC-BC289959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5F4A-7B07-4DB8-9830-FB367CD7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3ECD-9C25-4E49-961C-B3DEB46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D4ED9-FAC3-40D5-84E5-0DFB8309F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20B6F-A915-47A1-83F5-B269D985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BF58A-D0B8-4287-A2F3-E87CAA16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A778-4184-4455-9C64-E64F628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 - 2D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163D-60FC-423F-B869-2EADF74C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8E3FA-733A-4CA2-8B95-6BE06FCA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03B7D-33F7-4CB8-A2D4-827C013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7E8E2-57FD-4200-AC82-0DCAF7AA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9" y="1741714"/>
            <a:ext cx="8845651" cy="37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01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318F-4BC4-46A5-8DC1-C8D006C9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C778-AC7B-44B9-AF4E-4B4A89D9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/>
              <a:t>Sfsf</a:t>
            </a:r>
            <a:r>
              <a:rPr lang="en-IN" sz="3200" dirty="0"/>
              <a:t>                                - sequence of predicates</a:t>
            </a:r>
          </a:p>
          <a:p>
            <a:r>
              <a:rPr lang="en-IN" sz="3200" dirty="0"/>
              <a:t>              - Vertex(Edge) Type enforced</a:t>
            </a:r>
          </a:p>
          <a:p>
            <a:r>
              <a:rPr lang="en-IN" sz="3200" dirty="0"/>
              <a:t>                       - Set of Vertices and Edges</a:t>
            </a:r>
          </a:p>
          <a:p>
            <a:r>
              <a:rPr lang="en-IN" sz="3200" dirty="0"/>
              <a:t>Init           -  </a:t>
            </a:r>
          </a:p>
          <a:p>
            <a:r>
              <a:rPr lang="en-IN" sz="3200" dirty="0"/>
              <a:t>Compute - </a:t>
            </a:r>
          </a:p>
          <a:p>
            <a:r>
              <a:rPr lang="en-IN" sz="3200" dirty="0"/>
              <a:t>Scatter     -  </a:t>
            </a:r>
          </a:p>
          <a:p>
            <a:r>
              <a:rPr lang="en-IN" sz="3200" dirty="0"/>
              <a:t>Partition Compute - </a:t>
            </a:r>
          </a:p>
          <a:p>
            <a:r>
              <a:rPr lang="en-IN" sz="3200" dirty="0"/>
              <a:t>Interval Compute - </a:t>
            </a:r>
          </a:p>
          <a:p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ECE91-8F76-4554-BB01-F14DB321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96E76-1D63-4B9C-A397-4261C72D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50" y="1307454"/>
            <a:ext cx="3817951" cy="59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D55AA-E9BC-4F80-B118-3778B6A6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06" y="1950044"/>
            <a:ext cx="1242168" cy="441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88648-BCCA-45EF-A0B0-559D2B4CD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706" y="2440220"/>
            <a:ext cx="2080440" cy="548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B49324-2C0D-4873-BA61-F36F9090D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942" y="3548735"/>
            <a:ext cx="4259949" cy="640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61A59-2550-4384-9FBA-149F39F19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815" y="4213321"/>
            <a:ext cx="2659610" cy="487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4466AC-7BE9-42D7-A5CC-375F4C3A8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6463" y="5313764"/>
            <a:ext cx="2324301" cy="5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8FCA9A-D8DC-4D69-8386-DF0286E7C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1757" y="4763486"/>
            <a:ext cx="2621507" cy="525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24AF98-079A-4EE0-83F8-EB7B8FB9C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146" y="3029050"/>
            <a:ext cx="2773920" cy="571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830BA1-5DE8-4F6F-8AD1-4A27FCC896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6235" y="5817890"/>
            <a:ext cx="6058425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9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318F-4BC4-46A5-8DC1-C8D006C9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Model - Illustration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ECE91-8F76-4554-BB01-F14DB321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1AEDA1-59EA-4287-AFD2-1C360F41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54" y="1600657"/>
            <a:ext cx="7132938" cy="2019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A7FE09-888E-4D74-B12B-C3BFFF712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528" y="5636430"/>
            <a:ext cx="5364945" cy="7925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94E8AC-C9AA-4565-8296-B7CFCBA8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418" y="3839029"/>
            <a:ext cx="8329382" cy="12574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217CDE8-360B-4195-BF09-A3C8004E70EA}"/>
              </a:ext>
            </a:extLst>
          </p:cNvPr>
          <p:cNvSpPr/>
          <p:nvPr/>
        </p:nvSpPr>
        <p:spPr>
          <a:xfrm>
            <a:off x="3800189" y="2830287"/>
            <a:ext cx="710852" cy="374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330E4-C46A-4F1E-843C-74153AC17AA2}"/>
              </a:ext>
            </a:extLst>
          </p:cNvPr>
          <p:cNvSpPr/>
          <p:nvPr/>
        </p:nvSpPr>
        <p:spPr>
          <a:xfrm>
            <a:off x="6409509" y="2048691"/>
            <a:ext cx="670560" cy="374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A468F2-F202-42A5-A7A8-0C9C2275626F}"/>
              </a:ext>
            </a:extLst>
          </p:cNvPr>
          <p:cNvSpPr/>
          <p:nvPr/>
        </p:nvSpPr>
        <p:spPr>
          <a:xfrm>
            <a:off x="8859869" y="2830287"/>
            <a:ext cx="541344" cy="374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487C67-515A-46A5-B363-0BF47D064F8A}"/>
              </a:ext>
            </a:extLst>
          </p:cNvPr>
          <p:cNvSpPr/>
          <p:nvPr/>
        </p:nvSpPr>
        <p:spPr>
          <a:xfrm>
            <a:off x="8920829" y="2077645"/>
            <a:ext cx="541344" cy="3372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7E1232-A06F-40C8-AE93-3790CBA17FE8}"/>
              </a:ext>
            </a:extLst>
          </p:cNvPr>
          <p:cNvSpPr/>
          <p:nvPr/>
        </p:nvSpPr>
        <p:spPr>
          <a:xfrm>
            <a:off x="1981201" y="4624252"/>
            <a:ext cx="814251" cy="374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F278B0-24EB-470E-B148-3A7F0FC12AED}"/>
              </a:ext>
            </a:extLst>
          </p:cNvPr>
          <p:cNvSpPr/>
          <p:nvPr/>
        </p:nvSpPr>
        <p:spPr>
          <a:xfrm>
            <a:off x="8029303" y="4624251"/>
            <a:ext cx="749170" cy="374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0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3811-ABFA-402C-9444-C442D85D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D4E84-52D5-4E89-AA7E-37C2FFCE3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4E7DD-5F36-4FA9-A02C-1CEE9A4E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8CEC-D610-46F1-A5FA-74B0890F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984A-63F4-4A6E-B892-23CEA88E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Workload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8605-AAA6-4455-A7C9-21F164C8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LDBC Business Intelligence (BI) and Interactive Workload (IW)</a:t>
            </a:r>
          </a:p>
          <a:p>
            <a:r>
              <a:rPr lang="en-IN" sz="3200" dirty="0"/>
              <a:t>100 query instances per query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C9280-D099-45C2-ADB0-8FB548F6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C49D-70F1-4420-B421-A50A89CA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*The </a:t>
            </a:r>
            <a:r>
              <a:rPr lang="en-US" dirty="0" err="1"/>
              <a:t>ldbc</a:t>
            </a:r>
            <a:r>
              <a:rPr lang="en-US" dirty="0"/>
              <a:t> social network benchmark (version 0.3.2), Linked Data</a:t>
            </a:r>
          </a:p>
          <a:p>
            <a:r>
              <a:rPr lang="en-US" dirty="0"/>
              <a:t>Benchmark Council, Tech. Rep., 2019.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1918E-7A86-4403-8390-A236F469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91" y="2848566"/>
            <a:ext cx="5333005" cy="35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0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984A-63F4-4A6E-B892-23CEA88E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Graph/Workload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8605-AAA6-4455-A7C9-21F164C8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LDBC Benchmark Graph*</a:t>
            </a:r>
          </a:p>
          <a:p>
            <a:r>
              <a:rPr lang="en-US" sz="3200" dirty="0"/>
              <a:t>3-year Time Period</a:t>
            </a:r>
          </a:p>
          <a:p>
            <a:endParaRPr lang="en-US" sz="3200" dirty="0"/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C9280-D099-45C2-ADB0-8FB548F6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C49D-70F1-4420-B421-A50A89CA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*The </a:t>
            </a:r>
            <a:r>
              <a:rPr lang="en-US" dirty="0" err="1"/>
              <a:t>ldbc</a:t>
            </a:r>
            <a:r>
              <a:rPr lang="en-US" dirty="0"/>
              <a:t> social network benchmark (version 0.3.2), Linked Data</a:t>
            </a:r>
          </a:p>
          <a:p>
            <a:r>
              <a:rPr lang="en-US" dirty="0"/>
              <a:t>Benchmark Council, Tech. Rep., 2019.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AF887-9A98-4CF8-8417-CE5AC72C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92043"/>
            <a:ext cx="7864522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5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99EF-2C7D-4F2B-BAD9-C960C11D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4F2A8-6905-4167-BE16-F4D0BF7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DA97-940F-42E6-BDDB-3D624D2C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06755-BC8B-41B6-9339-5FFF0331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33" y="1667146"/>
            <a:ext cx="4415782" cy="3350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D99C8-3681-4776-8E94-04C447A5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59" y="5027987"/>
            <a:ext cx="1045360" cy="3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3172C6-994A-4132-947C-9290FC5AB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215" y="1677743"/>
            <a:ext cx="4496642" cy="3350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674CD-BF43-45D2-943B-FE2FC58E6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553" y="5017391"/>
            <a:ext cx="886719" cy="305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99FE71-E819-40A6-9365-BD2C836118D1}"/>
              </a:ext>
            </a:extLst>
          </p:cNvPr>
          <p:cNvSpPr txBox="1"/>
          <p:nvPr/>
        </p:nvSpPr>
        <p:spPr>
          <a:xfrm>
            <a:off x="2346960" y="5471896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and whiskers distribution plot of the result set count for the 100 instances of each non-aggregate query type. The median result set count is labeled.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60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52BB-CBCA-416D-A8CD-EF086C6F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Model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634A8-BB56-44FE-A2AB-C29CE62C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A3164-A61A-4461-9BD7-C4B01632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4F534-0AA7-47FC-98E9-FD2F2F96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87" y="1381759"/>
            <a:ext cx="4249994" cy="3824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6B256-C658-4430-AD45-E42142F3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9" y="1430312"/>
            <a:ext cx="3939021" cy="3722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30151-9E47-4CC4-B590-C519CEB0F4AE}"/>
              </a:ext>
            </a:extLst>
          </p:cNvPr>
          <p:cNvSpPr txBox="1"/>
          <p:nvPr/>
        </p:nvSpPr>
        <p:spPr>
          <a:xfrm>
            <a:off x="2464527" y="5206754"/>
            <a:ext cx="350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estimated average execution cost of the other plans relative to the optimal plan, for all query types </a:t>
            </a:r>
            <a:r>
              <a:rPr lang="en-IN" dirty="0"/>
              <a:t>of 100k:A-S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FBD4-B615-4B76-97CB-691615F6DD16}"/>
              </a:ext>
            </a:extLst>
          </p:cNvPr>
          <p:cNvSpPr txBox="1"/>
          <p:nvPr/>
        </p:nvSpPr>
        <p:spPr>
          <a:xfrm>
            <a:off x="6779394" y="5152325"/>
            <a:ext cx="350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Model Accuracy. % of times</a:t>
            </a:r>
          </a:p>
          <a:p>
            <a:r>
              <a:rPr lang="en-US" dirty="0"/>
              <a:t>the optimal plan, 2nd best plan and</a:t>
            </a:r>
          </a:p>
          <a:p>
            <a:r>
              <a:rPr lang="en-US" dirty="0"/>
              <a:t>other plans were selected by our model </a:t>
            </a:r>
            <a:r>
              <a:rPr lang="en-IN" dirty="0"/>
              <a:t>for all graphs</a:t>
            </a:r>
          </a:p>
        </p:txBody>
      </p:sp>
    </p:spTree>
    <p:extLst>
      <p:ext uri="{BB962C8B-B14F-4D97-AF65-F5344CB8AC3E}">
        <p14:creationId xmlns:p14="http://schemas.microsoft.com/office/powerpoint/2010/main" val="1577856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632F-4DA2-404D-9C0A-A24E743B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With Baselines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5DCC8-A81E-4A7B-8681-3B6204CD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89D03-8450-47F3-AF67-5DF56634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62C4E-DF8D-45CE-B299-7427E09F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74" y="1309200"/>
            <a:ext cx="4398646" cy="3342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8F023-2E66-4BBC-A362-32B774CD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32" y="1381759"/>
            <a:ext cx="4285997" cy="3342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A3D61-DB88-4BED-855F-387046F79474}"/>
              </a:ext>
            </a:extLst>
          </p:cNvPr>
          <p:cNvSpPr txBox="1"/>
          <p:nvPr/>
        </p:nvSpPr>
        <p:spPr>
          <a:xfrm>
            <a:off x="3425993" y="4619564"/>
            <a:ext cx="164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100k:Z-S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54FDB-05E6-4F74-8F7B-800271C296F7}"/>
              </a:ext>
            </a:extLst>
          </p:cNvPr>
          <p:cNvSpPr txBox="1"/>
          <p:nvPr/>
        </p:nvSpPr>
        <p:spPr>
          <a:xfrm>
            <a:off x="7804486" y="4568015"/>
            <a:ext cx="157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100k:Z-D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7C59E-3DB4-43A8-B797-D0946C074BFD}"/>
              </a:ext>
            </a:extLst>
          </p:cNvPr>
          <p:cNvSpPr txBox="1"/>
          <p:nvPr/>
        </p:nvSpPr>
        <p:spPr>
          <a:xfrm>
            <a:off x="2558716" y="5281863"/>
            <a:ext cx="7146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Spark – Distributed and N4J-Cy, N4J-Gr and N4J-Cy-M – Single Machine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49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DA0-3BC5-4027-89FC-783CC6F4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Temporal Property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9E89-97E3-428A-8659-65114845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7AD5D-50EC-416B-8C98-4BA09C6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Vertices &amp; Edges have </a:t>
            </a:r>
            <a:r>
              <a:rPr lang="en-IN" sz="3200" i="1" dirty="0">
                <a:solidFill>
                  <a:schemeClr val="accent2"/>
                </a:solidFill>
              </a:rPr>
              <a:t>key-value</a:t>
            </a:r>
            <a:r>
              <a:rPr lang="en-IN" sz="3200" dirty="0"/>
              <a:t> properties.</a:t>
            </a:r>
          </a:p>
          <a:p>
            <a:r>
              <a:rPr lang="en-IN" sz="3200" i="1" dirty="0">
                <a:solidFill>
                  <a:schemeClr val="accent2"/>
                </a:solidFill>
              </a:rPr>
              <a:t>Time</a:t>
            </a:r>
            <a:r>
              <a:rPr lang="en-IN" sz="3200" dirty="0"/>
              <a:t> is a first class entity.  Structure &amp; Properties in the graph are time varying.</a:t>
            </a:r>
          </a:p>
          <a:p>
            <a:r>
              <a:rPr lang="en-IN" sz="3200" dirty="0"/>
              <a:t>Found in different domains</a:t>
            </a:r>
          </a:p>
          <a:p>
            <a:pPr lvl="1"/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Social Networks </a:t>
            </a:r>
          </a:p>
          <a:p>
            <a:pPr lvl="1"/>
            <a:r>
              <a:rPr lang="en-IN" sz="2800" dirty="0"/>
              <a:t>Financial Transactions</a:t>
            </a:r>
          </a:p>
          <a:p>
            <a:pPr lvl="1"/>
            <a:r>
              <a:rPr lang="en-IN" sz="2800" dirty="0"/>
              <a:t>Transportation</a:t>
            </a:r>
          </a:p>
          <a:p>
            <a:r>
              <a:rPr lang="en-IN" sz="3200" dirty="0"/>
              <a:t>Queries looking for patterns across space and time can be performed.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BA7E6-DC9E-4233-9258-035B3DAB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8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6BA4-3177-47A8-AED9-1BE25763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Comparison with Baselines – Temporal Aggregate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A5345-F0BB-40B5-BA58-D25E4016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A47A4-3421-4A12-9061-086E2A5F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C238C-48A2-440D-9483-A786EA22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03" y="1796240"/>
            <a:ext cx="4082615" cy="3077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97A56-8C87-42A8-A6FF-0B724D998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44" y="1733007"/>
            <a:ext cx="4019684" cy="3077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EC672-5231-448D-888C-47318D36B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341" y="4907666"/>
            <a:ext cx="1051671" cy="294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9898C-B02B-47C4-BE53-E3A6849A0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47" y="4907666"/>
            <a:ext cx="1126481" cy="3542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29623F-3306-480A-8A7C-E03E1AD770C9}"/>
              </a:ext>
            </a:extLst>
          </p:cNvPr>
          <p:cNvSpPr txBox="1"/>
          <p:nvPr/>
        </p:nvSpPr>
        <p:spPr>
          <a:xfrm>
            <a:off x="2346960" y="5471896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average execution time of Granite with baseline systems for</a:t>
            </a:r>
          </a:p>
          <a:p>
            <a:r>
              <a:rPr lang="en-IN" dirty="0"/>
              <a:t>Temporal Aggregate query types.</a:t>
            </a:r>
          </a:p>
        </p:txBody>
      </p:sp>
    </p:spTree>
    <p:extLst>
      <p:ext uri="{BB962C8B-B14F-4D97-AF65-F5344CB8AC3E}">
        <p14:creationId xmlns:p14="http://schemas.microsoft.com/office/powerpoint/2010/main" val="221581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632F-4DA2-404D-9C0A-A24E743B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Weak Scaling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5DCC8-A81E-4A7B-8681-3B6204CD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89D03-8450-47F3-AF67-5DF56634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789C-09FC-42A4-B3C3-F3755060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82" y="1285965"/>
            <a:ext cx="6473253" cy="41979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140D6-B442-42F5-AA5E-CFB77D83E4E5}"/>
              </a:ext>
            </a:extLst>
          </p:cNvPr>
          <p:cNvSpPr txBox="1"/>
          <p:nvPr/>
        </p:nvSpPr>
        <p:spPr>
          <a:xfrm>
            <a:off x="2455818" y="5483879"/>
            <a:ext cx="729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execution time (left axis, bar) and Scaling efficiency% (right axis, circle) for Worker counts w = 4; 8; 16, relative to w = 2 for Weak Scaling runs with (w x 6:25k):F-S 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19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73CF-5A4B-4040-9845-3A123692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E2428-AA64-43ED-A285-9F33202D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65173-FE3B-4EB6-A5B2-92EB4513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085BC-9CAB-4E57-8884-EB5F405D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63" y="1528218"/>
            <a:ext cx="8714475" cy="3339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F297E-C757-46D9-A5DC-4234E1D7168E}"/>
              </a:ext>
            </a:extLst>
          </p:cNvPr>
          <p:cNvSpPr txBox="1"/>
          <p:nvPr/>
        </p:nvSpPr>
        <p:spPr>
          <a:xfrm>
            <a:off x="2612572" y="5083285"/>
            <a:ext cx="729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Stacked bar plot of component execution times in each superstep, averaged over all queries of query type Q7 on 100k:A-S graph. Header labels indicate average component time across Workers in a superstep.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34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A071-767C-594B-AA86-C0A0793C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83EE-A423-A24A-8F97-F3EBAB425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5D14-96C3-4444-937C-470C60B8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54EE-53B2-43ED-A0FB-47A0D54F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84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F51F-28D5-498F-85E3-02EE9535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818C-609D-4458-AC98-C39A365B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800" dirty="0"/>
              <a:t>Concurrent Query Processing</a:t>
            </a:r>
          </a:p>
          <a:p>
            <a:pPr lvl="2"/>
            <a:r>
              <a:rPr lang="en-IN" sz="2400" dirty="0"/>
              <a:t>Extensions to query optimizer</a:t>
            </a:r>
          </a:p>
          <a:p>
            <a:pPr lvl="2"/>
            <a:r>
              <a:rPr lang="en-IN" sz="2400" dirty="0"/>
              <a:t>Partial result sharing among queries</a:t>
            </a:r>
          </a:p>
          <a:p>
            <a:pPr lvl="1"/>
            <a:r>
              <a:rPr lang="en-IN" sz="2800" dirty="0"/>
              <a:t>Bounded/Approximate Querying</a:t>
            </a:r>
          </a:p>
          <a:p>
            <a:pPr lvl="2"/>
            <a:r>
              <a:rPr lang="en-IN" sz="2400" dirty="0"/>
              <a:t>Statistics based selection of paths</a:t>
            </a:r>
          </a:p>
          <a:p>
            <a:pPr lvl="1"/>
            <a:r>
              <a:rPr lang="en-IN" sz="2800" dirty="0"/>
              <a:t>Indexing Techniques</a:t>
            </a:r>
          </a:p>
          <a:p>
            <a:pPr lvl="2"/>
            <a:r>
              <a:rPr lang="en-IN" sz="2400" dirty="0"/>
              <a:t>Neighbourhood indexing</a:t>
            </a:r>
          </a:p>
          <a:p>
            <a:pPr lvl="2"/>
            <a:r>
              <a:rPr lang="en-IN" sz="2400" dirty="0"/>
              <a:t>Partition level indexing for properties</a:t>
            </a:r>
          </a:p>
          <a:p>
            <a:pPr lvl="1"/>
            <a:r>
              <a:rPr lang="en-IN" sz="2800" dirty="0"/>
              <a:t>Support for Reachability queries</a:t>
            </a:r>
          </a:p>
          <a:p>
            <a:pPr lvl="2"/>
            <a:r>
              <a:rPr lang="en-IN" sz="2400" dirty="0"/>
              <a:t>Shortest time, Shortest distance, Earliest arrival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B5C4-31E6-4854-9ADC-0208A7E7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2F51-BBF4-4272-BBC1-98593A9F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A071-767C-594B-AA86-C0A0793C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83EE-A423-A24A-8F97-F3EBAB425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5D14-96C3-4444-937C-470C60B8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9A6F-4B3C-4957-AD7B-0B13B34A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DA0-3BC5-4027-89FC-783CC6F4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Property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9E89-97E3-428A-8659-65114845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A2C4FF5C-EF2B-4DB5-8F73-FE0F4008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Content Placeholder 3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CF22D87-423E-4F01-A616-78B2DF185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05" y="1560337"/>
            <a:ext cx="7442390" cy="4016300"/>
          </a:xfrm>
        </p:spPr>
      </p:pic>
    </p:spTree>
    <p:extLst>
      <p:ext uri="{BB962C8B-B14F-4D97-AF65-F5344CB8AC3E}">
        <p14:creationId xmlns:p14="http://schemas.microsoft.com/office/powerpoint/2010/main" val="198018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DA0-3BC5-4027-89FC-783CC6F4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Temporal Property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9E89-97E3-428A-8659-65114845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A2C4FF5C-EF2B-4DB5-8F73-FE0F4008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B3E3E-3B84-4D83-B9CF-81693CA2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30" y="1474832"/>
            <a:ext cx="7593571" cy="45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8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9086-0DEA-4CF7-84F6-F16BBBBE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B468-21B8-4B05-BA69-EC278C42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people </a:t>
            </a:r>
            <a:r>
              <a:rPr lang="en-US" sz="2800" dirty="0">
                <a:solidFill>
                  <a:schemeClr val="accent5"/>
                </a:solidFill>
              </a:rPr>
              <a:t>tagged with ‘Hiking’ </a:t>
            </a:r>
            <a:r>
              <a:rPr lang="en-US" sz="2800" dirty="0"/>
              <a:t>who </a:t>
            </a:r>
            <a:r>
              <a:rPr lang="en-US" sz="2800" dirty="0">
                <a:solidFill>
                  <a:srgbClr val="FFC000"/>
                </a:solidFill>
              </a:rPr>
              <a:t>liked</a:t>
            </a:r>
            <a:r>
              <a:rPr lang="en-US" sz="2800" dirty="0"/>
              <a:t> a post </a:t>
            </a:r>
            <a:r>
              <a:rPr lang="en-US" sz="2800" dirty="0">
                <a:solidFill>
                  <a:schemeClr val="accent5"/>
                </a:solidFill>
              </a:rPr>
              <a:t>tagged as ‘Vacation’, </a:t>
            </a:r>
            <a:r>
              <a:rPr lang="en-US" sz="2800" u="sng" dirty="0">
                <a:solidFill>
                  <a:schemeClr val="accent3"/>
                </a:solidFill>
              </a:rPr>
              <a:t>before</a:t>
            </a:r>
            <a:r>
              <a:rPr lang="en-US" sz="2800" dirty="0"/>
              <a:t> the post was </a:t>
            </a:r>
            <a:r>
              <a:rPr lang="en-US" sz="2800" dirty="0">
                <a:solidFill>
                  <a:srgbClr val="FFC000"/>
                </a:solidFill>
              </a:rPr>
              <a:t>liked</a:t>
            </a:r>
            <a:r>
              <a:rPr lang="en-US" sz="2800" dirty="0"/>
              <a:t> by a person </a:t>
            </a:r>
            <a:r>
              <a:rPr lang="en-US" sz="2800" dirty="0">
                <a:solidFill>
                  <a:schemeClr val="accent5"/>
                </a:solidFill>
              </a:rPr>
              <a:t>named ‘Don’.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DAC28-EA38-4A41-9FAC-FBB57395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AD787-5ED2-4943-BD81-614D4D09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F728D0-EA21-4454-8E39-5C0288DA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48" y="3057734"/>
            <a:ext cx="4223352" cy="2545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A0BF6-FCBC-4669-9EE0-95C45CC85F4F}"/>
              </a:ext>
            </a:extLst>
          </p:cNvPr>
          <p:cNvSpPr txBox="1"/>
          <p:nvPr/>
        </p:nvSpPr>
        <p:spPr>
          <a:xfrm>
            <a:off x="7106194" y="5611748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(Bob-&gt;Pic Post&lt;-Don)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D305C-69C2-4B7E-8754-706D920356DA}"/>
              </a:ext>
            </a:extLst>
          </p:cNvPr>
          <p:cNvSpPr txBox="1"/>
          <p:nvPr/>
        </p:nvSpPr>
        <p:spPr>
          <a:xfrm>
            <a:off x="1924753" y="3057734"/>
            <a:ext cx="3418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Path (edges)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liked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tagged with ‘Hiking’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named ‘Don’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Temporal 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accent3"/>
                </a:solidFill>
              </a:rPr>
              <a:t>before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85078-0A40-439D-9128-2AE89B95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91" y="2224513"/>
            <a:ext cx="3787306" cy="6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2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0236-C9A2-443A-8D90-1F886635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9286"/>
            <a:ext cx="8229600" cy="1035684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Case: </a:t>
            </a:r>
            <a:r>
              <a:rPr lang="en-US" dirty="0"/>
              <a:t>Querying the COVID-19 Contact Tracing Graph*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059AF2-7B9D-408F-9101-77022600B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7928"/>
            <a:ext cx="8229600" cy="39101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33D0E-A5CE-4019-9989-D51EBBF2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IN" dirty="0">
                <a:hlinkClick r:id="rId3"/>
              </a:rPr>
              <a:t>https://gocoronago.app/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C4A4-DD59-462C-B9CD-72AE2C61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0236-C9A2-443A-8D90-1F886635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9286"/>
            <a:ext cx="8229600" cy="1035684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Case: </a:t>
            </a:r>
            <a:r>
              <a:rPr lang="en-US" dirty="0"/>
              <a:t>Querying the COVID-19 Contact Tracing Graph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33D0E-A5CE-4019-9989-D51EBBF2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C4A4-DD59-462C-B9CD-72AE2C61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DC50D9-12A1-4FCE-8786-037E9441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560" y="1641598"/>
            <a:ext cx="8564880" cy="103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each person who is COVID positive, get the list of people who were near to them using place contacts.</a:t>
            </a:r>
            <a:endParaRPr lang="en-IN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EE449-80F1-4009-9421-4EC1F71D705A}"/>
              </a:ext>
            </a:extLst>
          </p:cNvPr>
          <p:cNvGrpSpPr/>
          <p:nvPr/>
        </p:nvGrpSpPr>
        <p:grpSpPr>
          <a:xfrm>
            <a:off x="2556223" y="2675371"/>
            <a:ext cx="7767339" cy="3242704"/>
            <a:chOff x="1032222" y="2675371"/>
            <a:chExt cx="7767339" cy="32427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84D252-2CF0-4831-B6EF-0BF57BF9715F}"/>
                </a:ext>
              </a:extLst>
            </p:cNvPr>
            <p:cNvSpPr/>
            <p:nvPr/>
          </p:nvSpPr>
          <p:spPr>
            <a:xfrm>
              <a:off x="1392820" y="4982040"/>
              <a:ext cx="941033" cy="9144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2000" b="1" dirty="0"/>
                <a:t>Sam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5C0174-5D16-4DE0-B5E7-A92CD2DB050E}"/>
                </a:ext>
              </a:extLst>
            </p:cNvPr>
            <p:cNvSpPr/>
            <p:nvPr/>
          </p:nvSpPr>
          <p:spPr>
            <a:xfrm>
              <a:off x="6099802" y="2675371"/>
              <a:ext cx="941033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2000" b="1" dirty="0"/>
                <a:t>Bob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60B16D-EC29-4911-8252-94737AFD5607}"/>
                </a:ext>
              </a:extLst>
            </p:cNvPr>
            <p:cNvSpPr/>
            <p:nvPr/>
          </p:nvSpPr>
          <p:spPr>
            <a:xfrm>
              <a:off x="6016096" y="4176683"/>
              <a:ext cx="941033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2000" b="1" dirty="0"/>
                <a:t>Kim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79D9CD-2A8F-4AC4-90E9-923866665138}"/>
                </a:ext>
              </a:extLst>
            </p:cNvPr>
            <p:cNvSpPr/>
            <p:nvPr/>
          </p:nvSpPr>
          <p:spPr>
            <a:xfrm>
              <a:off x="4306343" y="4221876"/>
              <a:ext cx="941033" cy="9144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2000" b="1" dirty="0"/>
                <a:t>Alice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CE7EF7-82D3-4CBC-A0B5-1B8AF231CA25}"/>
                </a:ext>
              </a:extLst>
            </p:cNvPr>
            <p:cNvSpPr/>
            <p:nvPr/>
          </p:nvSpPr>
          <p:spPr>
            <a:xfrm>
              <a:off x="3004711" y="5003675"/>
              <a:ext cx="941033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2000" b="1" dirty="0"/>
                <a:t>Beth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017B6D-F864-40C9-B9CC-80CC747174CD}"/>
                </a:ext>
              </a:extLst>
            </p:cNvPr>
            <p:cNvSpPr/>
            <p:nvPr/>
          </p:nvSpPr>
          <p:spPr>
            <a:xfrm>
              <a:off x="2211426" y="3327802"/>
              <a:ext cx="941033" cy="914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2000" b="1" dirty="0"/>
                <a:t>ATM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2FAD61-A585-41E3-BD3C-B1BFE68A0A5E}"/>
                </a:ext>
              </a:extLst>
            </p:cNvPr>
            <p:cNvSpPr/>
            <p:nvPr/>
          </p:nvSpPr>
          <p:spPr>
            <a:xfrm>
              <a:off x="4306343" y="2675371"/>
              <a:ext cx="941033" cy="914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2000" b="1" dirty="0"/>
                <a:t>Mess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C5E2EE-7477-4142-8265-957080AF20C0}"/>
                </a:ext>
              </a:extLst>
            </p:cNvPr>
            <p:cNvCxnSpPr>
              <a:cxnSpLocks/>
              <a:stCxn id="10" idx="1"/>
              <a:endCxn id="12" idx="6"/>
            </p:cNvCxnSpPr>
            <p:nvPr/>
          </p:nvCxnSpPr>
          <p:spPr>
            <a:xfrm flipH="1" flipV="1">
              <a:off x="3152459" y="3785002"/>
              <a:ext cx="1291695" cy="570785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F947D0-2381-40C0-8645-56A8CC709BDB}"/>
                </a:ext>
              </a:extLst>
            </p:cNvPr>
            <p:cNvCxnSpPr>
              <a:cxnSpLocks/>
              <a:stCxn id="6" idx="0"/>
              <a:endCxn id="12" idx="3"/>
            </p:cNvCxnSpPr>
            <p:nvPr/>
          </p:nvCxnSpPr>
          <p:spPr>
            <a:xfrm flipV="1">
              <a:off x="1863337" y="4108291"/>
              <a:ext cx="485900" cy="873749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A86A6-9A8B-4305-90F5-4A900CE214DE}"/>
                </a:ext>
              </a:extLst>
            </p:cNvPr>
            <p:cNvCxnSpPr>
              <a:cxnSpLocks/>
              <a:stCxn id="11" idx="0"/>
              <a:endCxn id="12" idx="5"/>
            </p:cNvCxnSpPr>
            <p:nvPr/>
          </p:nvCxnSpPr>
          <p:spPr>
            <a:xfrm flipH="1" flipV="1">
              <a:off x="3014648" y="4108291"/>
              <a:ext cx="460580" cy="89538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7F0EC0-7855-4805-B5C7-0DC9BF811EFA}"/>
                </a:ext>
              </a:extLst>
            </p:cNvPr>
            <p:cNvCxnSpPr>
              <a:cxnSpLocks/>
              <a:stCxn id="10" idx="0"/>
              <a:endCxn id="13" idx="4"/>
            </p:cNvCxnSpPr>
            <p:nvPr/>
          </p:nvCxnSpPr>
          <p:spPr>
            <a:xfrm flipV="1">
              <a:off x="4776860" y="3589771"/>
              <a:ext cx="0" cy="632105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AA0C68A-2DF1-4AF1-AFBA-31A6F44BFF45}"/>
                </a:ext>
              </a:extLst>
            </p:cNvPr>
            <p:cNvCxnSpPr>
              <a:cxnSpLocks/>
              <a:stCxn id="8" idx="2"/>
              <a:endCxn id="13" idx="6"/>
            </p:cNvCxnSpPr>
            <p:nvPr/>
          </p:nvCxnSpPr>
          <p:spPr>
            <a:xfrm flipH="1">
              <a:off x="5247376" y="3132571"/>
              <a:ext cx="852426" cy="0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B5D3CF8-43CB-47B6-8752-07CA38049E47}"/>
                </a:ext>
              </a:extLst>
            </p:cNvPr>
            <p:cNvCxnSpPr>
              <a:cxnSpLocks/>
              <a:stCxn id="9" idx="1"/>
              <a:endCxn id="13" idx="5"/>
            </p:cNvCxnSpPr>
            <p:nvPr/>
          </p:nvCxnSpPr>
          <p:spPr>
            <a:xfrm flipH="1" flipV="1">
              <a:off x="5109565" y="3455860"/>
              <a:ext cx="1044342" cy="85473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B151DF-9091-4F50-B44D-A2F8465F2388}"/>
                </a:ext>
              </a:extLst>
            </p:cNvPr>
            <p:cNvSpPr txBox="1"/>
            <p:nvPr/>
          </p:nvSpPr>
          <p:spPr>
            <a:xfrm>
              <a:off x="1032222" y="4330070"/>
              <a:ext cx="104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3"/>
                  </a:solidFill>
                </a:rPr>
                <a:t>[50, 100)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7A7527-A178-4D1D-8F83-5BCCE4E65B0A}"/>
                </a:ext>
              </a:extLst>
            </p:cNvPr>
            <p:cNvSpPr txBox="1"/>
            <p:nvPr/>
          </p:nvSpPr>
          <p:spPr>
            <a:xfrm>
              <a:off x="2312873" y="4536371"/>
              <a:ext cx="104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3"/>
                  </a:solidFill>
                </a:rPr>
                <a:t>[70, 90)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817F96-8778-4E7D-B0B8-96F2CE0221C2}"/>
                </a:ext>
              </a:extLst>
            </p:cNvPr>
            <p:cNvSpPr txBox="1"/>
            <p:nvPr/>
          </p:nvSpPr>
          <p:spPr>
            <a:xfrm>
              <a:off x="3251951" y="4186651"/>
              <a:ext cx="104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3"/>
                  </a:solidFill>
                </a:rPr>
                <a:t>[10, 30)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5D848D-DEB5-432A-8110-1B1BD8A90D16}"/>
                </a:ext>
              </a:extLst>
            </p:cNvPr>
            <p:cNvSpPr txBox="1"/>
            <p:nvPr/>
          </p:nvSpPr>
          <p:spPr>
            <a:xfrm>
              <a:off x="5158290" y="2684282"/>
              <a:ext cx="104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3"/>
                  </a:solidFill>
                </a:rPr>
                <a:t>[0, 50)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48C93B-6326-4A98-9B52-22F078A1C6BA}"/>
                </a:ext>
              </a:extLst>
            </p:cNvPr>
            <p:cNvSpPr txBox="1"/>
            <p:nvPr/>
          </p:nvSpPr>
          <p:spPr>
            <a:xfrm>
              <a:off x="3701810" y="3598882"/>
              <a:ext cx="104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3"/>
                  </a:solidFill>
                </a:rPr>
                <a:t>[60, 200)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046A24-61F8-42C3-A244-23ACCC5F19E3}"/>
                </a:ext>
              </a:extLst>
            </p:cNvPr>
            <p:cNvSpPr txBox="1"/>
            <p:nvPr/>
          </p:nvSpPr>
          <p:spPr>
            <a:xfrm>
              <a:off x="5546686" y="3565082"/>
              <a:ext cx="123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3"/>
                  </a:solidFill>
                </a:rPr>
                <a:t>[120, 180)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5D7D68E-C08D-4936-80A3-174B5A6E6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800" y="5809814"/>
              <a:ext cx="928750" cy="1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FB30D7-E2FA-49A3-9098-E69910E8F9E2}"/>
                </a:ext>
              </a:extLst>
            </p:cNvPr>
            <p:cNvSpPr txBox="1"/>
            <p:nvPr/>
          </p:nvSpPr>
          <p:spPr>
            <a:xfrm>
              <a:off x="7216788" y="5342510"/>
              <a:ext cx="158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err="1">
                  <a:solidFill>
                    <a:schemeClr val="accent3"/>
                  </a:solidFill>
                </a:rPr>
                <a:t>is_at_place</a:t>
              </a:r>
              <a:endParaRPr lang="en-IN" b="1" dirty="0">
                <a:solidFill>
                  <a:schemeClr val="accent3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7DCD076-62DA-4DED-959E-9A5B135F85F4}"/>
                </a:ext>
              </a:extLst>
            </p:cNvPr>
            <p:cNvSpPr/>
            <p:nvPr/>
          </p:nvSpPr>
          <p:spPr>
            <a:xfrm>
              <a:off x="7386632" y="4764832"/>
              <a:ext cx="364548" cy="4115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2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E42EC9-7BC5-4E11-B632-B3EA68B9FB30}"/>
                </a:ext>
              </a:extLst>
            </p:cNvPr>
            <p:cNvSpPr txBox="1"/>
            <p:nvPr/>
          </p:nvSpPr>
          <p:spPr>
            <a:xfrm>
              <a:off x="7680661" y="4787858"/>
              <a:ext cx="1034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1">
                      <a:lumMod val="50000"/>
                    </a:schemeClr>
                  </a:solidFill>
                </a:rPr>
                <a:t>Positive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760D2E6-4C41-4EEB-B612-816B41D491BD}"/>
                </a:ext>
              </a:extLst>
            </p:cNvPr>
            <p:cNvSpPr/>
            <p:nvPr/>
          </p:nvSpPr>
          <p:spPr>
            <a:xfrm>
              <a:off x="7386632" y="4230196"/>
              <a:ext cx="376145" cy="41155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20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6C049C2-D1B8-4304-BE0F-35FDE33D7FA2}"/>
                </a:ext>
              </a:extLst>
            </p:cNvPr>
            <p:cNvSpPr txBox="1"/>
            <p:nvPr/>
          </p:nvSpPr>
          <p:spPr>
            <a:xfrm>
              <a:off x="7680661" y="4264551"/>
              <a:ext cx="1034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1">
                      <a:lumMod val="50000"/>
                    </a:schemeClr>
                  </a:solidFill>
                </a:rPr>
                <a:t>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92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AADB-1D83-4AAD-87D1-51E301DA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E6E1-731A-4B6A-818D-9ED011D7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Temporal property graph query model</a:t>
            </a:r>
          </a:p>
          <a:p>
            <a:r>
              <a:rPr lang="en-IN" sz="2800" dirty="0"/>
              <a:t>Distributed execution engine for our query model with optimizations</a:t>
            </a:r>
          </a:p>
          <a:p>
            <a:r>
              <a:rPr lang="en-IN" sz="2800" dirty="0"/>
              <a:t>Cost model to select the best execution plan using statistics</a:t>
            </a:r>
          </a:p>
          <a:p>
            <a:r>
              <a:rPr lang="en-IN" sz="2800" dirty="0"/>
              <a:t>Detailed evaluation of performance and scalability using LDBC workload</a:t>
            </a:r>
          </a:p>
          <a:p>
            <a:r>
              <a:rPr lang="en-IN" sz="2800" dirty="0"/>
              <a:t>Publications based on our work:</a:t>
            </a:r>
          </a:p>
          <a:p>
            <a:pPr lvl="1"/>
            <a:r>
              <a:rPr lang="en-IN" sz="1600" dirty="0"/>
              <a:t>S. Ramesh, A. Baranawal, Y. Simmhan, A distributed path query engine for temporal property graphs, IEEE/ACM International Symposium on Cluster, Cloud and Internet Computing </a:t>
            </a:r>
            <a:r>
              <a:rPr lang="en-IN" sz="1600" b="1" dirty="0"/>
              <a:t>(CCGrid), 2020</a:t>
            </a:r>
            <a:r>
              <a:rPr lang="en-IN" sz="1600" dirty="0"/>
              <a:t>.</a:t>
            </a:r>
          </a:p>
          <a:p>
            <a:pPr lvl="1"/>
            <a:r>
              <a:rPr lang="en-US" sz="1600" dirty="0"/>
              <a:t>S. Ramesh, A. Baranawal, Y. Simmhan, Granite: A distributed engine for scalable path queries over temporal property graphs, </a:t>
            </a:r>
            <a:r>
              <a:rPr lang="en-US" sz="1600" i="1" dirty="0"/>
              <a:t>under review </a:t>
            </a:r>
            <a:r>
              <a:rPr lang="en-US" sz="1600" dirty="0"/>
              <a:t>at </a:t>
            </a:r>
            <a:r>
              <a:rPr lang="en-US" sz="1600" b="1" dirty="0"/>
              <a:t>The Journal of Parallel and Distributed Computing (JPDC)</a:t>
            </a:r>
            <a:r>
              <a:rPr lang="en-US" sz="1600" dirty="0"/>
              <a:t>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169B8-C8FD-44D7-A886-0D9A647F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2577" y="6043750"/>
            <a:ext cx="5943600" cy="709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3CD58-2267-4980-994F-D486E57F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402E-9D30-4204-9064-A6C1209E01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8885"/>
      </p:ext>
    </p:extLst>
  </p:cSld>
  <p:clrMapOvr>
    <a:masterClrMapping/>
  </p:clrMapOvr>
</p:sld>
</file>

<file path=ppt/theme/theme1.xml><?xml version="1.0" encoding="utf-8"?>
<a:theme xmlns:a="http://schemas.openxmlformats.org/drawingml/2006/main" name="1_DREAMLab-v2">
  <a:themeElements>
    <a:clrScheme name="DREAMLab">
      <a:dk1>
        <a:srgbClr val="403B33"/>
      </a:dk1>
      <a:lt1>
        <a:sysClr val="window" lastClr="FFFFFF"/>
      </a:lt1>
      <a:dk2>
        <a:srgbClr val="684C3C"/>
      </a:dk2>
      <a:lt2>
        <a:srgbClr val="EDEBE6"/>
      </a:lt2>
      <a:accent1>
        <a:srgbClr val="00A0B0"/>
      </a:accent1>
      <a:accent2>
        <a:srgbClr val="EB6841"/>
      </a:accent2>
      <a:accent3>
        <a:srgbClr val="046D8B"/>
      </a:accent3>
      <a:accent4>
        <a:srgbClr val="EDC951"/>
      </a:accent4>
      <a:accent5>
        <a:srgbClr val="CC333F"/>
      </a:accent5>
      <a:accent6>
        <a:srgbClr val="357526"/>
      </a:accent6>
      <a:hlink>
        <a:srgbClr val="0563C1"/>
      </a:hlink>
      <a:folHlink>
        <a:srgbClr val="954F72"/>
      </a:folHlink>
    </a:clrScheme>
    <a:fontScheme name="Custom 1">
      <a:majorFont>
        <a:latin typeface="Slabo 27px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am-lab-v3" id="{A4DB246C-60F3-714F-B622-C39F66A9EB62}" vid="{73E67D5E-2552-124E-8ED7-48BD9FC87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995</Words>
  <Application>Microsoft Office PowerPoint</Application>
  <PresentationFormat>Widescreen</PresentationFormat>
  <Paragraphs>183</Paragraphs>
  <Slides>35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Arvo</vt:lpstr>
      <vt:lpstr>Calibri</vt:lpstr>
      <vt:lpstr>CMR10</vt:lpstr>
      <vt:lpstr>Consolas</vt:lpstr>
      <vt:lpstr>Economica</vt:lpstr>
      <vt:lpstr>Overlock</vt:lpstr>
      <vt:lpstr>Slabo 27px</vt:lpstr>
      <vt:lpstr>Titillium Web</vt:lpstr>
      <vt:lpstr>Wingdings</vt:lpstr>
      <vt:lpstr>1_DREAMLab-v2</vt:lpstr>
      <vt:lpstr>Granite: A Distributed Engine for Scalable Path Queries over Temporal Property Graphs  </vt:lpstr>
      <vt:lpstr>Introduction</vt:lpstr>
      <vt:lpstr>Temporal Property Graph</vt:lpstr>
      <vt:lpstr>Static Property Graph</vt:lpstr>
      <vt:lpstr>Temporal Property Graph</vt:lpstr>
      <vt:lpstr>Query Example</vt:lpstr>
      <vt:lpstr>Use Case: Querying the COVID-19 Contact Tracing Graph*</vt:lpstr>
      <vt:lpstr>Use Case: Querying the COVID-19 Contact Tracing Graph</vt:lpstr>
      <vt:lpstr>Our Contributions</vt:lpstr>
      <vt:lpstr>Query Model</vt:lpstr>
      <vt:lpstr>Temporal Property Graph Model</vt:lpstr>
      <vt:lpstr>Path Query Model</vt:lpstr>
      <vt:lpstr>Temporal Aggregate Queries</vt:lpstr>
      <vt:lpstr>Query Engine</vt:lpstr>
      <vt:lpstr>Distributed Execution Model</vt:lpstr>
      <vt:lpstr>Query Execution Plans</vt:lpstr>
      <vt:lpstr>Query Execution Plans</vt:lpstr>
      <vt:lpstr>System Optimizations</vt:lpstr>
      <vt:lpstr>System Optimizations</vt:lpstr>
      <vt:lpstr>Query Optimization</vt:lpstr>
      <vt:lpstr>Statistics - 2D Histograms</vt:lpstr>
      <vt:lpstr>Cost Model</vt:lpstr>
      <vt:lpstr>Cost Model - Illustration</vt:lpstr>
      <vt:lpstr>Evaluation</vt:lpstr>
      <vt:lpstr>Workload Generation</vt:lpstr>
      <vt:lpstr>Graph/Workload Generation</vt:lpstr>
      <vt:lpstr>Result Distribution</vt:lpstr>
      <vt:lpstr>Cost Model Effectiveness</vt:lpstr>
      <vt:lpstr>Comparison With Baselines</vt:lpstr>
      <vt:lpstr>Comparison with Baselines – Temporal Aggregate Queries</vt:lpstr>
      <vt:lpstr>Weak Scaling</vt:lpstr>
      <vt:lpstr>Components of Execution</vt:lpstr>
      <vt:lpstr>Future Work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Shriram Ramesh</cp:lastModifiedBy>
  <cp:revision>647</cp:revision>
  <dcterms:created xsi:type="dcterms:W3CDTF">2018-08-10T16:50:26Z</dcterms:created>
  <dcterms:modified xsi:type="dcterms:W3CDTF">2020-09-10T05:28:44Z</dcterms:modified>
</cp:coreProperties>
</file>