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0" r:id="rId4"/>
  </p:sldMasterIdLst>
  <p:notesMasterIdLst>
    <p:notesMasterId r:id="rId20"/>
  </p:notesMasterIdLst>
  <p:handoutMasterIdLst>
    <p:handoutMasterId r:id="rId21"/>
  </p:handoutMasterIdLst>
  <p:sldIdLst>
    <p:sldId id="257" r:id="rId5"/>
    <p:sldId id="268" r:id="rId6"/>
    <p:sldId id="269" r:id="rId7"/>
    <p:sldId id="270" r:id="rId8"/>
    <p:sldId id="259" r:id="rId9"/>
    <p:sldId id="261" r:id="rId10"/>
    <p:sldId id="262" r:id="rId11"/>
    <p:sldId id="271" r:id="rId12"/>
    <p:sldId id="265" r:id="rId13"/>
    <p:sldId id="276" r:id="rId14"/>
    <p:sldId id="277" r:id="rId15"/>
    <p:sldId id="278" r:id="rId16"/>
    <p:sldId id="273" r:id="rId17"/>
    <p:sldId id="274" r:id="rId18"/>
    <p:sldId id="275"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1" d="100"/>
          <a:sy n="81" d="100"/>
        </p:scale>
        <p:origin x="706"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5/21/2024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5/21/2024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F0DFD029-FB74-4578-B929-F66AA97659CA}" type="datetimeFigureOut">
              <a:rPr lang="en-US" smtClean="0"/>
              <a:t>5/21/2024</a:t>
            </a:fld>
            <a:endParaRPr lang="en-US" dirty="0"/>
          </a:p>
        </p:txBody>
      </p:sp>
      <p:sp>
        <p:nvSpPr>
          <p:cNvPr id="5" name="Footer Placeholder 4"/>
          <p:cNvSpPr>
            <a:spLocks noGrp="1"/>
          </p:cNvSpPr>
          <p:nvPr>
            <p:ph type="ftr" sz="quarter" idx="11"/>
          </p:nvPr>
        </p:nvSpPr>
        <p:spPr>
          <a:xfrm>
            <a:off x="1371243" y="4323846"/>
            <a:ext cx="6399133" cy="365125"/>
          </a:xfrm>
        </p:spPr>
        <p:txBody>
          <a:bodyPr/>
          <a:lstStyle/>
          <a:p>
            <a:endParaRPr lang="en-IN" dirty="0"/>
          </a:p>
        </p:txBody>
      </p:sp>
      <p:sp>
        <p:nvSpPr>
          <p:cNvPr id="6" name="Slide Number Placeholder 5"/>
          <p:cNvSpPr>
            <a:spLocks noGrp="1"/>
          </p:cNvSpPr>
          <p:nvPr>
            <p:ph type="sldNum" sz="quarter" idx="12"/>
          </p:nvPr>
        </p:nvSpPr>
        <p:spPr>
          <a:xfrm>
            <a:off x="8075096" y="1430867"/>
            <a:ext cx="2742486" cy="365125"/>
          </a:xfrm>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320893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5/21/2024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20197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F0DFD029-FB74-4578-B929-F66AA97659CA}" type="datetimeFigureOut">
              <a:rPr lang="en-US" smtClean="0"/>
              <a:pPr/>
              <a:t>5/21/2024</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IN"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401808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F0DFD029-FB74-4578-B929-F66AA97659CA}" type="datetimeFigureOut">
              <a:rPr lang="en-US" smtClean="0"/>
              <a:pPr/>
              <a:t>5/21/2024</a:t>
            </a:fld>
            <a:endParaRPr lang="en-US" dirty="0"/>
          </a:p>
        </p:txBody>
      </p:sp>
      <p:sp>
        <p:nvSpPr>
          <p:cNvPr id="6" name="Footer Placeholder 5"/>
          <p:cNvSpPr>
            <a:spLocks noGrp="1"/>
          </p:cNvSpPr>
          <p:nvPr>
            <p:ph type="ftr" sz="quarter" idx="11"/>
          </p:nvPr>
        </p:nvSpPr>
        <p:spPr>
          <a:xfrm>
            <a:off x="685622" y="379942"/>
            <a:ext cx="6989671" cy="365125"/>
          </a:xfrm>
        </p:spPr>
        <p:txBody>
          <a:bodyPr/>
          <a:lstStyle/>
          <a:p>
            <a:endParaRPr lang="en-IN"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n-IN" smtClean="0"/>
              <a:pPr/>
              <a:t>‹#›</a:t>
            </a:fld>
            <a:endParaRPr lang="en-IN" dirty="0"/>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232574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F0DFD029-FB74-4578-B929-F66AA97659CA}" type="datetimeFigureOut">
              <a:rPr lang="en-US" smtClean="0"/>
              <a:pPr/>
              <a:t>5/21/2024</a:t>
            </a:fld>
            <a:endParaRPr lang="en-US" dirty="0"/>
          </a:p>
        </p:txBody>
      </p:sp>
      <p:sp>
        <p:nvSpPr>
          <p:cNvPr id="6" name="Footer Placeholder 5"/>
          <p:cNvSpPr>
            <a:spLocks noGrp="1"/>
          </p:cNvSpPr>
          <p:nvPr>
            <p:ph type="ftr" sz="quarter" idx="11"/>
          </p:nvPr>
        </p:nvSpPr>
        <p:spPr>
          <a:xfrm>
            <a:off x="685622" y="378884"/>
            <a:ext cx="6989671" cy="365125"/>
          </a:xfrm>
        </p:spPr>
        <p:txBody>
          <a:bodyPr/>
          <a:lstStyle/>
          <a:p>
            <a:endParaRPr lang="en-IN"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412643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5/21/2024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257107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5/21/2024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3716048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50962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F0DFD029-FB74-4578-B929-F66AA97659CA}" type="datetimeFigureOut">
              <a:rPr lang="en-US" smtClean="0"/>
              <a:t>5/21/2024</a:t>
            </a:fld>
            <a:endParaRPr lang="en-US" dirty="0"/>
          </a:p>
        </p:txBody>
      </p:sp>
      <p:sp>
        <p:nvSpPr>
          <p:cNvPr id="5" name="Footer Placeholder 4"/>
          <p:cNvSpPr>
            <a:spLocks noGrp="1"/>
          </p:cNvSpPr>
          <p:nvPr>
            <p:ph type="ftr" sz="quarter" idx="11"/>
          </p:nvPr>
        </p:nvSpPr>
        <p:spPr>
          <a:xfrm>
            <a:off x="685622" y="381001"/>
            <a:ext cx="6989671" cy="365125"/>
          </a:xfrm>
        </p:spPr>
        <p:txBody>
          <a:bodyPr/>
          <a:lstStyle/>
          <a:p>
            <a:endParaRPr lang="en-IN" dirty="0"/>
          </a:p>
        </p:txBody>
      </p:sp>
      <p:sp>
        <p:nvSpPr>
          <p:cNvPr id="6" name="Slide Number Placeholder 5"/>
          <p:cNvSpPr>
            <a:spLocks noGrp="1"/>
          </p:cNvSpPr>
          <p:nvPr>
            <p:ph type="sldNum" sz="quarter" idx="12"/>
          </p:nvPr>
        </p:nvSpPr>
        <p:spPr>
          <a:xfrm>
            <a:off x="10859623" y="381001"/>
            <a:ext cx="643580" cy="365125"/>
          </a:xfrm>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28522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140841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F0DFD029-FB74-4578-B929-F66AA97659CA}" type="datetimeFigureOut">
              <a:rPr lang="en-US" smtClean="0"/>
              <a:t>5/21/2024</a:t>
            </a:fld>
            <a:endParaRPr lang="en-US" dirty="0"/>
          </a:p>
        </p:txBody>
      </p:sp>
      <p:sp>
        <p:nvSpPr>
          <p:cNvPr id="5" name="Footer Placeholder 4"/>
          <p:cNvSpPr>
            <a:spLocks noGrp="1"/>
          </p:cNvSpPr>
          <p:nvPr>
            <p:ph type="ftr" sz="quarter" idx="11"/>
          </p:nvPr>
        </p:nvSpPr>
        <p:spPr>
          <a:xfrm>
            <a:off x="685622" y="381002"/>
            <a:ext cx="6989671" cy="364065"/>
          </a:xfrm>
        </p:spPr>
        <p:txBody>
          <a:bodyPr/>
          <a:lstStyle/>
          <a:p>
            <a:endParaRPr lang="en-IN" dirty="0"/>
          </a:p>
        </p:txBody>
      </p:sp>
      <p:sp>
        <p:nvSpPr>
          <p:cNvPr id="6" name="Slide Number Placeholder 5"/>
          <p:cNvSpPr>
            <a:spLocks noGrp="1"/>
          </p:cNvSpPr>
          <p:nvPr>
            <p:ph type="sldNum" sz="quarter" idx="12"/>
          </p:nvPr>
        </p:nvSpPr>
        <p:spPr>
          <a:xfrm>
            <a:off x="10859623" y="381001"/>
            <a:ext cx="643580" cy="365125"/>
          </a:xfrm>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201461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407120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38673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29687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419317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18473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5/21/2024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dirty="0"/>
          </a:p>
        </p:txBody>
      </p:sp>
    </p:spTree>
    <p:extLst>
      <p:ext uri="{BB962C8B-B14F-4D97-AF65-F5344CB8AC3E}">
        <p14:creationId xmlns:p14="http://schemas.microsoft.com/office/powerpoint/2010/main" val="425129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DFD029-FB74-4578-B929-F66AA97659CA}" type="datetimeFigureOut">
              <a:rPr lang="en-US" smtClean="0"/>
              <a:pPr/>
              <a:t>5/21/2024</a:t>
            </a:fld>
            <a:endParaRPr lang="en-US"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14DD1E-5D91-48A3-AD6D-45FBA980D106}" type="slidenum">
              <a:rPr lang="en-IN" smtClean="0"/>
              <a:pPr/>
              <a:t>‹#›</a:t>
            </a:fld>
            <a:endParaRPr lang="en-IN" dirty="0"/>
          </a:p>
        </p:txBody>
      </p:sp>
    </p:spTree>
    <p:extLst>
      <p:ext uri="{BB962C8B-B14F-4D97-AF65-F5344CB8AC3E}">
        <p14:creationId xmlns:p14="http://schemas.microsoft.com/office/powerpoint/2010/main" val="105056192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dx.doi.org/10.3390/s21020435" TargetMode="External"/><Relationship Id="rId2" Type="http://schemas.openxmlformats.org/officeDocument/2006/relationships/hyperlink" Target="http://dx.doi.org/10.1080/13604810802479126"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243" y="1556793"/>
            <a:ext cx="9446339" cy="1224136"/>
          </a:xfrm>
        </p:spPr>
        <p:txBody>
          <a:bodyPr>
            <a:normAutofit/>
          </a:bodyPr>
          <a:lstStyle/>
          <a:p>
            <a:pPr algn="ctr">
              <a:tabLst>
                <a:tab pos="3838575" algn="l"/>
              </a:tabLst>
            </a:pPr>
            <a:r>
              <a:rPr lang="en-US" sz="3000" b="1" dirty="0">
                <a:latin typeface="Times New Roman" panose="02020603050405020304" pitchFamily="18" charset="0"/>
                <a:ea typeface="Times New Roman" panose="02020603050405020304" pitchFamily="18" charset="0"/>
              </a:rPr>
              <a:t>LANGUAGE DETECTION USING NATURAL LANGUAGE PROCESSING</a:t>
            </a:r>
            <a:endParaRPr lang="en-IN" sz="3000" dirty="0">
              <a:effectLst/>
              <a:latin typeface="Times New Roman" panose="02020603050405020304" pitchFamily="18" charset="0"/>
              <a:ea typeface="Times New Roman" panose="02020603050405020304" pitchFamily="18" charset="0"/>
            </a:endParaRPr>
          </a:p>
        </p:txBody>
      </p:sp>
      <p:sp>
        <p:nvSpPr>
          <p:cNvPr id="5" name="Subtitle 4"/>
          <p:cNvSpPr>
            <a:spLocks noGrp="1"/>
          </p:cNvSpPr>
          <p:nvPr>
            <p:ph type="subTitle" idx="1"/>
          </p:nvPr>
        </p:nvSpPr>
        <p:spPr>
          <a:xfrm>
            <a:off x="1625176" y="2924944"/>
            <a:ext cx="8735325" cy="1752600"/>
          </a:xfrm>
        </p:spPr>
        <p:txBody>
          <a:bodyPr>
            <a:normAutofit/>
          </a:bodyPr>
          <a:lstStyle/>
          <a:p>
            <a:pPr algn="ctr"/>
            <a:r>
              <a:rPr lang="en-US" dirty="0">
                <a:latin typeface="Times New Roman" panose="02020603050405020304" pitchFamily="18" charset="0"/>
                <a:cs typeface="Times New Roman" panose="02020603050405020304" pitchFamily="18" charset="0"/>
              </a:rPr>
              <a:t>PRESENTED BY</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SIVAROOBAN V (2116210701251)</a:t>
            </a:r>
          </a:p>
          <a:p>
            <a:pPr algn="ctr"/>
            <a:r>
              <a:rPr lang="en-US" dirty="0">
                <a:latin typeface="Times New Roman" panose="02020603050405020304" pitchFamily="18" charset="0"/>
                <a:cs typeface="Times New Roman" panose="02020603050405020304" pitchFamily="18" charset="0"/>
              </a:rPr>
              <a:t>SHRIRAM S (2116210701248)</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F07DC7-3736-235B-0762-50E46D712EA6}"/>
              </a:ext>
            </a:extLst>
          </p:cNvPr>
          <p:cNvSpPr txBox="1"/>
          <p:nvPr/>
        </p:nvSpPr>
        <p:spPr>
          <a:xfrm>
            <a:off x="1125860" y="476672"/>
            <a:ext cx="8496944"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DISCUSSION(CONT.)</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sp>
        <p:nvSpPr>
          <p:cNvPr id="3" name="Rectangle 3">
            <a:extLst>
              <a:ext uri="{FF2B5EF4-FFF2-40B4-BE49-F238E27FC236}">
                <a16:creationId xmlns:a16="http://schemas.microsoft.com/office/drawing/2014/main" id="{632FDA77-822D-4432-A0D4-8AE93007DC2C}"/>
              </a:ext>
            </a:extLst>
          </p:cNvPr>
          <p:cNvSpPr>
            <a:spLocks noChangeArrowheads="1"/>
          </p:cNvSpPr>
          <p:nvPr/>
        </p:nvSpPr>
        <p:spPr bwMode="auto">
          <a:xfrm>
            <a:off x="2205980" y="4859139"/>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9098ED49-FBF5-45AE-975C-60CCF66054A5}"/>
              </a:ext>
            </a:extLst>
          </p:cNvPr>
          <p:cNvSpPr txBox="1"/>
          <p:nvPr/>
        </p:nvSpPr>
        <p:spPr>
          <a:xfrm>
            <a:off x="1197868" y="1412776"/>
            <a:ext cx="7572982" cy="458074"/>
          </a:xfrm>
          <a:prstGeom prst="rect">
            <a:avLst/>
          </a:prstGeom>
          <a:noFill/>
        </p:spPr>
        <p:txBody>
          <a:bodyPr wrap="square">
            <a:spAutoFit/>
          </a:bodyPr>
          <a:lstStyle/>
          <a:p>
            <a:pPr algn="just">
              <a:lnSpc>
                <a:spcPct val="150000"/>
              </a:lnSpc>
              <a:tabLst>
                <a:tab pos="868680" algn="l"/>
              </a:tabLst>
            </a:pPr>
            <a:r>
              <a:rPr lang="en-US" sz="1800" dirty="0">
                <a:effectLst/>
                <a:latin typeface="Times New Roman" panose="02020603050405020304" pitchFamily="18" charset="0"/>
                <a:ea typeface="Times New Roman" panose="02020603050405020304" pitchFamily="18" charset="0"/>
              </a:rPr>
              <a:t>Now let’s have a look at all the languages present in this dataset:</a:t>
            </a:r>
            <a:endParaRPr lang="en-IN" sz="1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C94A935-463E-469D-93EC-866BEF50290F}"/>
              </a:ext>
            </a:extLst>
          </p:cNvPr>
          <p:cNvPicPr/>
          <p:nvPr/>
        </p:nvPicPr>
        <p:blipFill>
          <a:blip r:embed="rId2"/>
          <a:stretch>
            <a:fillRect/>
          </a:stretch>
        </p:blipFill>
        <p:spPr>
          <a:xfrm>
            <a:off x="1629916" y="2132856"/>
            <a:ext cx="2446020" cy="4343400"/>
          </a:xfrm>
          <a:prstGeom prst="rect">
            <a:avLst/>
          </a:prstGeom>
        </p:spPr>
      </p:pic>
      <p:sp>
        <p:nvSpPr>
          <p:cNvPr id="10" name="TextBox 9">
            <a:extLst>
              <a:ext uri="{FF2B5EF4-FFF2-40B4-BE49-F238E27FC236}">
                <a16:creationId xmlns:a16="http://schemas.microsoft.com/office/drawing/2014/main" id="{8373F647-793B-4CB7-9D3C-1C47CDD4E7FC}"/>
              </a:ext>
            </a:extLst>
          </p:cNvPr>
          <p:cNvSpPr txBox="1"/>
          <p:nvPr/>
        </p:nvSpPr>
        <p:spPr>
          <a:xfrm>
            <a:off x="4294212" y="4869160"/>
            <a:ext cx="7560840" cy="1289071"/>
          </a:xfrm>
          <a:prstGeom prst="rect">
            <a:avLst/>
          </a:prstGeom>
          <a:noFill/>
        </p:spPr>
        <p:txBody>
          <a:bodyPr wrap="square">
            <a:spAutoFit/>
          </a:bodyPr>
          <a:lstStyle/>
          <a:p>
            <a:pPr algn="just">
              <a:lnSpc>
                <a:spcPct val="150000"/>
              </a:lnSpc>
              <a:tabLst>
                <a:tab pos="868680" algn="l"/>
              </a:tabLst>
            </a:pPr>
            <a:r>
              <a:rPr lang="en-US" sz="1800" dirty="0">
                <a:effectLst/>
                <a:latin typeface="Times New Roman" panose="02020603050405020304" pitchFamily="18" charset="0"/>
                <a:ea typeface="Times New Roman" panose="02020603050405020304" pitchFamily="18" charset="0"/>
              </a:rPr>
              <a:t>This dataset contains 22 languages with 1000 sentences from each language. This is a very balanced dataset with no missing values, so we can say this dataset is completely ready to be used to train a machine learning model.</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1828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F07DC7-3736-235B-0762-50E46D712EA6}"/>
              </a:ext>
            </a:extLst>
          </p:cNvPr>
          <p:cNvSpPr txBox="1"/>
          <p:nvPr/>
        </p:nvSpPr>
        <p:spPr>
          <a:xfrm>
            <a:off x="1125860" y="476672"/>
            <a:ext cx="8496944"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DISCUSSION(CONT.)</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sp>
        <p:nvSpPr>
          <p:cNvPr id="3" name="Rectangle 3">
            <a:extLst>
              <a:ext uri="{FF2B5EF4-FFF2-40B4-BE49-F238E27FC236}">
                <a16:creationId xmlns:a16="http://schemas.microsoft.com/office/drawing/2014/main" id="{632FDA77-822D-4432-A0D4-8AE93007DC2C}"/>
              </a:ext>
            </a:extLst>
          </p:cNvPr>
          <p:cNvSpPr>
            <a:spLocks noChangeArrowheads="1"/>
          </p:cNvSpPr>
          <p:nvPr/>
        </p:nvSpPr>
        <p:spPr bwMode="auto">
          <a:xfrm>
            <a:off x="2205980" y="4859139"/>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208C849-FC61-41BD-A0DD-F9F20AF7A63A}"/>
              </a:ext>
            </a:extLst>
          </p:cNvPr>
          <p:cNvSpPr txBox="1"/>
          <p:nvPr/>
        </p:nvSpPr>
        <p:spPr>
          <a:xfrm>
            <a:off x="1125860" y="1556792"/>
            <a:ext cx="7198468" cy="458074"/>
          </a:xfrm>
          <a:prstGeom prst="rect">
            <a:avLst/>
          </a:prstGeom>
          <a:noFill/>
        </p:spPr>
        <p:txBody>
          <a:bodyPr wrap="square">
            <a:spAutoFit/>
          </a:bodyPr>
          <a:lstStyle/>
          <a:p>
            <a:pPr algn="just">
              <a:lnSpc>
                <a:spcPct val="150000"/>
              </a:lnSpc>
              <a:tabLst>
                <a:tab pos="868680" algn="l"/>
              </a:tabLst>
            </a:pPr>
            <a:r>
              <a:rPr lang="en-US" sz="1800" dirty="0">
                <a:effectLst/>
                <a:latin typeface="Times New Roman" panose="02020603050405020304" pitchFamily="18" charset="0"/>
                <a:ea typeface="Times New Roman" panose="02020603050405020304" pitchFamily="18" charset="0"/>
              </a:rPr>
              <a:t>Now let’s split the data into training and test sets:</a:t>
            </a:r>
            <a:endParaRPr lang="en-IN" sz="14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EF99A368-6834-4503-9778-CD1D971B30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69876" y="2492896"/>
            <a:ext cx="4892675" cy="1531620"/>
          </a:xfrm>
          <a:prstGeom prst="rect">
            <a:avLst/>
          </a:prstGeom>
          <a:noFill/>
        </p:spPr>
      </p:pic>
      <p:sp>
        <p:nvSpPr>
          <p:cNvPr id="13" name="TextBox 12">
            <a:extLst>
              <a:ext uri="{FF2B5EF4-FFF2-40B4-BE49-F238E27FC236}">
                <a16:creationId xmlns:a16="http://schemas.microsoft.com/office/drawing/2014/main" id="{26896649-0C73-446C-8C67-94E6366784E6}"/>
              </a:ext>
            </a:extLst>
          </p:cNvPr>
          <p:cNvSpPr txBox="1"/>
          <p:nvPr/>
        </p:nvSpPr>
        <p:spPr>
          <a:xfrm>
            <a:off x="1053852" y="4293096"/>
            <a:ext cx="10297144" cy="1289071"/>
          </a:xfrm>
          <a:prstGeom prst="rect">
            <a:avLst/>
          </a:prstGeom>
          <a:noFill/>
        </p:spPr>
        <p:txBody>
          <a:bodyPr wrap="square">
            <a:spAutoFit/>
          </a:bodyPr>
          <a:lstStyle/>
          <a:p>
            <a:pPr algn="just">
              <a:lnSpc>
                <a:spcPct val="150000"/>
              </a:lnSpc>
              <a:tabLst>
                <a:tab pos="868680" algn="l"/>
              </a:tabLst>
            </a:pPr>
            <a:r>
              <a:rPr lang="en-US" sz="1800" dirty="0">
                <a:effectLst/>
                <a:latin typeface="Times New Roman" panose="02020603050405020304" pitchFamily="18" charset="0"/>
                <a:ea typeface="Times New Roman" panose="02020603050405020304" pitchFamily="18" charset="0"/>
              </a:rPr>
              <a:t>As this is a problem of multiclass classification, so I will be using the Multinomial Naïve Bayes algorithm to train the language detection model as this algorithm always performs very well on the problems based on multiclass classification:</a:t>
            </a:r>
            <a:endParaRPr lang="en-IN" sz="14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3EB68CF3-4EF5-4017-B310-6A343739968B}"/>
              </a:ext>
            </a:extLst>
          </p:cNvPr>
          <p:cNvPicPr/>
          <p:nvPr/>
        </p:nvPicPr>
        <p:blipFill>
          <a:blip r:embed="rId3"/>
          <a:stretch>
            <a:fillRect/>
          </a:stretch>
        </p:blipFill>
        <p:spPr>
          <a:xfrm>
            <a:off x="7534572" y="2492896"/>
            <a:ext cx="3528392" cy="1534355"/>
          </a:xfrm>
          <a:prstGeom prst="rect">
            <a:avLst/>
          </a:prstGeom>
        </p:spPr>
      </p:pic>
    </p:spTree>
    <p:extLst>
      <p:ext uri="{BB962C8B-B14F-4D97-AF65-F5344CB8AC3E}">
        <p14:creationId xmlns:p14="http://schemas.microsoft.com/office/powerpoint/2010/main" val="2044347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7F07DC7-3736-235B-0762-50E46D712EA6}"/>
              </a:ext>
            </a:extLst>
          </p:cNvPr>
          <p:cNvSpPr txBox="1"/>
          <p:nvPr/>
        </p:nvSpPr>
        <p:spPr>
          <a:xfrm>
            <a:off x="1125860" y="476672"/>
            <a:ext cx="8496944"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DISCUSSION(CONT.)</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sp>
        <p:nvSpPr>
          <p:cNvPr id="3" name="Rectangle 3">
            <a:extLst>
              <a:ext uri="{FF2B5EF4-FFF2-40B4-BE49-F238E27FC236}">
                <a16:creationId xmlns:a16="http://schemas.microsoft.com/office/drawing/2014/main" id="{632FDA77-822D-4432-A0D4-8AE93007DC2C}"/>
              </a:ext>
            </a:extLst>
          </p:cNvPr>
          <p:cNvSpPr>
            <a:spLocks noChangeArrowheads="1"/>
          </p:cNvSpPr>
          <p:nvPr/>
        </p:nvSpPr>
        <p:spPr bwMode="auto">
          <a:xfrm>
            <a:off x="2205980" y="4859139"/>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512A618-88F6-41F4-8A54-2FCF55187CFB}"/>
              </a:ext>
            </a:extLst>
          </p:cNvPr>
          <p:cNvSpPr>
            <a:spLocks noChangeArrowheads="1"/>
          </p:cNvSpPr>
          <p:nvPr/>
        </p:nvSpPr>
        <p:spPr bwMode="auto">
          <a:xfrm>
            <a:off x="1125860" y="1628800"/>
            <a:ext cx="748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68363" algn="l"/>
              </a:tabLst>
              <a:defRPr>
                <a:solidFill>
                  <a:schemeClr val="tx1"/>
                </a:solidFill>
                <a:latin typeface="Arial" panose="020B0604020202020204" pitchFamily="34" charset="0"/>
              </a:defRPr>
            </a:lvl1pPr>
            <a:lvl2pPr eaLnBrk="0" fontAlgn="base" hangingPunct="0">
              <a:spcBef>
                <a:spcPct val="0"/>
              </a:spcBef>
              <a:spcAft>
                <a:spcPct val="0"/>
              </a:spcAft>
              <a:tabLst>
                <a:tab pos="868363" algn="l"/>
              </a:tabLst>
              <a:defRPr>
                <a:solidFill>
                  <a:schemeClr val="tx1"/>
                </a:solidFill>
                <a:latin typeface="Arial" panose="020B0604020202020204" pitchFamily="34" charset="0"/>
              </a:defRPr>
            </a:lvl2pPr>
            <a:lvl3pPr eaLnBrk="0" fontAlgn="base" hangingPunct="0">
              <a:spcBef>
                <a:spcPct val="0"/>
              </a:spcBef>
              <a:spcAft>
                <a:spcPct val="0"/>
              </a:spcAft>
              <a:tabLst>
                <a:tab pos="868363" algn="l"/>
              </a:tabLst>
              <a:defRPr>
                <a:solidFill>
                  <a:schemeClr val="tx1"/>
                </a:solidFill>
                <a:latin typeface="Arial" panose="020B0604020202020204" pitchFamily="34" charset="0"/>
              </a:defRPr>
            </a:lvl3pPr>
            <a:lvl4pPr eaLnBrk="0" fontAlgn="base" hangingPunct="0">
              <a:spcBef>
                <a:spcPct val="0"/>
              </a:spcBef>
              <a:spcAft>
                <a:spcPct val="0"/>
              </a:spcAft>
              <a:tabLst>
                <a:tab pos="868363" algn="l"/>
              </a:tabLst>
              <a:defRPr>
                <a:solidFill>
                  <a:schemeClr val="tx1"/>
                </a:solidFill>
                <a:latin typeface="Arial" panose="020B0604020202020204" pitchFamily="34" charset="0"/>
              </a:defRPr>
            </a:lvl4pPr>
            <a:lvl5pPr eaLnBrk="0" fontAlgn="base" hangingPunct="0">
              <a:spcBef>
                <a:spcPct val="0"/>
              </a:spcBef>
              <a:spcAft>
                <a:spcPct val="0"/>
              </a:spcAft>
              <a:tabLst>
                <a:tab pos="868363" algn="l"/>
              </a:tabLst>
              <a:defRPr>
                <a:solidFill>
                  <a:schemeClr val="tx1"/>
                </a:solidFill>
                <a:latin typeface="Arial" panose="020B0604020202020204" pitchFamily="34" charset="0"/>
              </a:defRPr>
            </a:lvl5pPr>
            <a:lvl6pPr eaLnBrk="0" fontAlgn="base" hangingPunct="0">
              <a:spcBef>
                <a:spcPct val="0"/>
              </a:spcBef>
              <a:spcAft>
                <a:spcPct val="0"/>
              </a:spcAft>
              <a:tabLst>
                <a:tab pos="868363" algn="l"/>
              </a:tabLst>
              <a:defRPr>
                <a:solidFill>
                  <a:schemeClr val="tx1"/>
                </a:solidFill>
                <a:latin typeface="Arial" panose="020B0604020202020204" pitchFamily="34" charset="0"/>
              </a:defRPr>
            </a:lvl6pPr>
            <a:lvl7pPr eaLnBrk="0" fontAlgn="base" hangingPunct="0">
              <a:spcBef>
                <a:spcPct val="0"/>
              </a:spcBef>
              <a:spcAft>
                <a:spcPct val="0"/>
              </a:spcAft>
              <a:tabLst>
                <a:tab pos="868363" algn="l"/>
              </a:tabLst>
              <a:defRPr>
                <a:solidFill>
                  <a:schemeClr val="tx1"/>
                </a:solidFill>
                <a:latin typeface="Arial" panose="020B0604020202020204" pitchFamily="34" charset="0"/>
              </a:defRPr>
            </a:lvl7pPr>
            <a:lvl8pPr eaLnBrk="0" fontAlgn="base" hangingPunct="0">
              <a:spcBef>
                <a:spcPct val="0"/>
              </a:spcBef>
              <a:spcAft>
                <a:spcPct val="0"/>
              </a:spcAft>
              <a:tabLst>
                <a:tab pos="868363" algn="l"/>
              </a:tabLst>
              <a:defRPr>
                <a:solidFill>
                  <a:schemeClr val="tx1"/>
                </a:solidFill>
                <a:latin typeface="Arial" panose="020B0604020202020204" pitchFamily="34" charset="0"/>
              </a:defRPr>
            </a:lvl8pPr>
            <a:lvl9pPr eaLnBrk="0" fontAlgn="base" hangingPunct="0">
              <a:spcBef>
                <a:spcPct val="0"/>
              </a:spcBef>
              <a:spcAft>
                <a:spcPct val="0"/>
              </a:spcAft>
              <a:tabLst>
                <a:tab pos="8683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68363" algn="l"/>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Now let’s use this model to detect the language of a text by taking a user input: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68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9">
            <a:extLst>
              <a:ext uri="{FF2B5EF4-FFF2-40B4-BE49-F238E27FC236}">
                <a16:creationId xmlns:a16="http://schemas.microsoft.com/office/drawing/2014/main" id="{8C013F92-AB52-45EB-9CEA-B80CF6354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2492896"/>
            <a:ext cx="4198938" cy="1196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F5E1AEE-4096-47C3-9FBE-AADA19DD12B5}"/>
              </a:ext>
            </a:extLst>
          </p:cNvPr>
          <p:cNvSpPr>
            <a:spLocks noChangeArrowheads="1"/>
          </p:cNvSpPr>
          <p:nvPr/>
        </p:nvSpPr>
        <p:spPr bwMode="auto">
          <a:xfrm>
            <a:off x="0" y="165417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0ED78A73-059E-4629-A8EF-4EC57A63B94C}"/>
              </a:ext>
            </a:extLst>
          </p:cNvPr>
          <p:cNvSpPr txBox="1"/>
          <p:nvPr/>
        </p:nvSpPr>
        <p:spPr>
          <a:xfrm>
            <a:off x="1125860" y="4221088"/>
            <a:ext cx="9937104" cy="873572"/>
          </a:xfrm>
          <a:prstGeom prst="rect">
            <a:avLst/>
          </a:prstGeom>
          <a:noFill/>
        </p:spPr>
        <p:txBody>
          <a:bodyPr wrap="square">
            <a:spAutoFit/>
          </a:bodyPr>
          <a:lstStyle/>
          <a:p>
            <a:pPr algn="just">
              <a:lnSpc>
                <a:spcPct val="150000"/>
              </a:lnSpc>
              <a:tabLst>
                <a:tab pos="868680" algn="l"/>
              </a:tabLst>
            </a:pPr>
            <a:r>
              <a:rPr lang="en-US" sz="1800" dirty="0">
                <a:effectLst/>
                <a:latin typeface="Times New Roman" panose="02020603050405020304" pitchFamily="18" charset="0"/>
                <a:ea typeface="Times New Roman" panose="02020603050405020304" pitchFamily="18" charset="0"/>
              </a:rPr>
              <a:t>So as you can see that the model performs well. One thing to note here is that this model can only detect the languages mentioned in the dataset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248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97AA8-AE19-310B-E790-BCA6D7AEEA18}"/>
              </a:ext>
            </a:extLst>
          </p:cNvPr>
          <p:cNvSpPr txBox="1"/>
          <p:nvPr/>
        </p:nvSpPr>
        <p:spPr>
          <a:xfrm>
            <a:off x="1125860" y="764704"/>
            <a:ext cx="9697014" cy="823752"/>
          </a:xfrm>
          <a:prstGeom prst="rect">
            <a:avLst/>
          </a:prstGeom>
          <a:noFill/>
        </p:spPr>
        <p:txBody>
          <a:bodyPr wrap="square">
            <a:spAutoFit/>
          </a:bodyPr>
          <a:lstStyle/>
          <a:p>
            <a:pPr marR="1525270" lvl="0">
              <a:lnSpc>
                <a:spcPct val="150000"/>
              </a:lnSpc>
              <a:spcBef>
                <a:spcPts val="300"/>
              </a:spcBef>
              <a:spcAft>
                <a:spcPts val="0"/>
              </a:spcAft>
            </a:pPr>
            <a:r>
              <a:rPr lang="en-US" sz="3600" b="1" dirty="0">
                <a:effectLst/>
                <a:latin typeface="Times New Roman" panose="02020603050405020304" pitchFamily="18" charset="0"/>
                <a:ea typeface="Times New Roman" panose="02020603050405020304" pitchFamily="18" charset="0"/>
              </a:rPr>
              <a:t>CONCLUSION</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AND</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FUTURE</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WORK</a:t>
            </a:r>
            <a:endParaRPr lang="en-IN" sz="36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286EF830-C877-EBB8-C751-89C20C102091}"/>
              </a:ext>
            </a:extLst>
          </p:cNvPr>
          <p:cNvSpPr txBox="1"/>
          <p:nvPr/>
        </p:nvSpPr>
        <p:spPr>
          <a:xfrm>
            <a:off x="909836" y="2204864"/>
            <a:ext cx="11017224" cy="2548390"/>
          </a:xfrm>
          <a:prstGeom prst="rect">
            <a:avLst/>
          </a:prstGeom>
          <a:noFill/>
        </p:spPr>
        <p:txBody>
          <a:bodyPr wrap="square">
            <a:spAutoFit/>
          </a:bodyPr>
          <a:lstStyle/>
          <a:p>
            <a:pPr algn="just">
              <a:lnSpc>
                <a:spcPct val="150000"/>
              </a:lnSpc>
              <a:spcBef>
                <a:spcPts val="50"/>
              </a:spcBef>
            </a:pPr>
            <a:r>
              <a:rPr lang="en-US" sz="1800" dirty="0">
                <a:effectLst/>
                <a:latin typeface="Times New Roman" panose="02020603050405020304" pitchFamily="18" charset="0"/>
                <a:ea typeface="Times New Roman" panose="02020603050405020304" pitchFamily="18" charset="0"/>
              </a:rPr>
              <a:t>This project has successfully developed an advanced language detection system using machine learning techniques. Through extensive experimentation and evaluation, we have demonstrated the effectiveness of various models, including Naive Bayes, Support Vector Machines (SVM), and neural network-based architectures like Long Short-Term Memory (LSTM) networks. By leveraging feature extraction methods such as TF-IDF vectorization and character n-gram analysis, we have achieved high accuracy in identifying the language of a given text input.</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8821659-4D52-422C-9BD3-EB401FF2C5D1}"/>
              </a:ext>
            </a:extLst>
          </p:cNvPr>
          <p:cNvSpPr txBox="1"/>
          <p:nvPr/>
        </p:nvSpPr>
        <p:spPr>
          <a:xfrm>
            <a:off x="909836" y="4797152"/>
            <a:ext cx="6094428"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Integration with Multilingual Applications</a:t>
            </a:r>
            <a:endParaRPr lang="en-IN" dirty="0"/>
          </a:p>
        </p:txBody>
      </p:sp>
      <p:sp>
        <p:nvSpPr>
          <p:cNvPr id="7" name="TextBox 6">
            <a:extLst>
              <a:ext uri="{FF2B5EF4-FFF2-40B4-BE49-F238E27FC236}">
                <a16:creationId xmlns:a16="http://schemas.microsoft.com/office/drawing/2014/main" id="{A1538F27-F99A-4AF8-9C1C-F84089E24EDD}"/>
              </a:ext>
            </a:extLst>
          </p:cNvPr>
          <p:cNvSpPr txBox="1"/>
          <p:nvPr/>
        </p:nvSpPr>
        <p:spPr>
          <a:xfrm>
            <a:off x="909836" y="5229200"/>
            <a:ext cx="6094428"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Continuous Model Improvement</a:t>
            </a:r>
            <a:endParaRPr lang="en-IN" dirty="0"/>
          </a:p>
        </p:txBody>
      </p:sp>
      <p:sp>
        <p:nvSpPr>
          <p:cNvPr id="9" name="TextBox 8">
            <a:extLst>
              <a:ext uri="{FF2B5EF4-FFF2-40B4-BE49-F238E27FC236}">
                <a16:creationId xmlns:a16="http://schemas.microsoft.com/office/drawing/2014/main" id="{D43728BE-CB71-4220-BA3E-18B6AAB35FCC}"/>
              </a:ext>
            </a:extLst>
          </p:cNvPr>
          <p:cNvSpPr txBox="1"/>
          <p:nvPr/>
        </p:nvSpPr>
        <p:spPr>
          <a:xfrm>
            <a:off x="909836" y="5733256"/>
            <a:ext cx="6094428"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Enhanced Text Preprocessing</a:t>
            </a:r>
            <a:endParaRPr lang="en-IN" dirty="0"/>
          </a:p>
        </p:txBody>
      </p:sp>
    </p:spTree>
    <p:extLst>
      <p:ext uri="{BB962C8B-B14F-4D97-AF65-F5344CB8AC3E}">
        <p14:creationId xmlns:p14="http://schemas.microsoft.com/office/powerpoint/2010/main" val="396517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1341884" y="766445"/>
            <a:ext cx="338437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678BEA-016A-01AE-95FD-562F66791603}"/>
              </a:ext>
            </a:extLst>
          </p:cNvPr>
          <p:cNvSpPr txBox="1"/>
          <p:nvPr/>
        </p:nvSpPr>
        <p:spPr>
          <a:xfrm>
            <a:off x="981844" y="2014446"/>
            <a:ext cx="10441160" cy="3718775"/>
          </a:xfrm>
          <a:prstGeom prst="rect">
            <a:avLst/>
          </a:prstGeom>
          <a:noFill/>
        </p:spPr>
        <p:txBody>
          <a:bodyPr wrap="square">
            <a:spAutoFit/>
          </a:bodyPr>
          <a:lstStyle/>
          <a:p>
            <a:pPr marR="104140" lvl="0" algn="just">
              <a:spcAft>
                <a:spcPts val="0"/>
              </a:spcAft>
              <a:tabLst>
                <a:tab pos="228600" algn="l"/>
              </a:tabLst>
            </a:pPr>
            <a:r>
              <a:rPr lang="en-US" sz="1600" dirty="0" err="1">
                <a:effectLst/>
                <a:latin typeface="Times New Roman" panose="02020603050405020304" pitchFamily="18" charset="0"/>
                <a:ea typeface="Times New Roman" panose="02020603050405020304" pitchFamily="18" charset="0"/>
              </a:rPr>
              <a:t>Baculakova</a:t>
            </a:r>
            <a:r>
              <a:rPr lang="en-US" sz="1600" dirty="0">
                <a:effectLst/>
                <a:latin typeface="Times New Roman" panose="02020603050405020304" pitchFamily="18" charset="0"/>
                <a:ea typeface="Times New Roman" panose="02020603050405020304" pitchFamily="18" charset="0"/>
              </a:rPr>
              <a:t>, K., et al. (2020). Selected aspects of smart city concepts: Position of</a:t>
            </a:r>
            <a:r>
              <a:rPr lang="en-IN" sz="1600" dirty="0">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bratislava</a:t>
            </a:r>
            <a:r>
              <a:rPr lang="en-US" sz="1600" dirty="0">
                <a:effectLst/>
                <a:latin typeface="Times New Roman" panose="02020603050405020304" pitchFamily="18" charset="0"/>
                <a:ea typeface="Times New Roman" panose="02020603050405020304" pitchFamily="18" charset="0"/>
              </a:rPr>
              <a:t>. Theoretical and Empirical Researches in Urban Management, 15(3), 68–80.</a:t>
            </a:r>
            <a:r>
              <a:rPr lang="en-IN" sz="1600" dirty="0">
                <a:latin typeface="Times New Roman" panose="02020603050405020304" pitchFamily="18" charset="0"/>
                <a:ea typeface="Times New Roman" panose="02020603050405020304" pitchFamily="18" charset="0"/>
              </a:rPr>
              <a:t> </a:t>
            </a:r>
            <a:r>
              <a:rPr lang="en-US" sz="1600" u="sng" dirty="0">
                <a:solidFill>
                  <a:srgbClr val="0000FF"/>
                </a:solidFill>
                <a:effectLst/>
                <a:latin typeface="Times New Roman" panose="02020603050405020304" pitchFamily="18" charset="0"/>
                <a:ea typeface="Times New Roman" panose="02020603050405020304" pitchFamily="18" charset="0"/>
                <a:hlinkClick r:id="rId2"/>
              </a:rPr>
              <a:t>http://dx.doi.org/10.1080/13604810802479126</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R="104140" algn="just">
              <a:tabLst>
                <a:tab pos="22860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104140" lvl="0" algn="just">
              <a:spcAft>
                <a:spcPts val="0"/>
              </a:spcAft>
              <a:tabLst>
                <a:tab pos="228600" algn="l"/>
              </a:tabLst>
            </a:pPr>
            <a:r>
              <a:rPr lang="en-US" sz="1600" dirty="0">
                <a:effectLst/>
                <a:latin typeface="Times New Roman" panose="02020603050405020304" pitchFamily="18" charset="0"/>
                <a:ea typeface="Times New Roman" panose="02020603050405020304" pitchFamily="18" charset="0"/>
              </a:rPr>
              <a:t>Bellini, E., Bellini, P., </a:t>
            </a:r>
            <a:r>
              <a:rPr lang="en-US" sz="1600" dirty="0" err="1">
                <a:effectLst/>
                <a:latin typeface="Times New Roman" panose="02020603050405020304" pitchFamily="18" charset="0"/>
                <a:ea typeface="Times New Roman" panose="02020603050405020304" pitchFamily="18" charset="0"/>
              </a:rPr>
              <a:t>Cenni</a:t>
            </a:r>
            <a:r>
              <a:rPr lang="en-US" sz="1600" dirty="0">
                <a:effectLst/>
                <a:latin typeface="Times New Roman" panose="02020603050405020304" pitchFamily="18" charset="0"/>
                <a:ea typeface="Times New Roman" panose="02020603050405020304" pitchFamily="18" charset="0"/>
              </a:rPr>
              <a:t>, D., </a:t>
            </a:r>
            <a:r>
              <a:rPr lang="en-US" sz="1600" dirty="0" err="1">
                <a:effectLst/>
                <a:latin typeface="Times New Roman" panose="02020603050405020304" pitchFamily="18" charset="0"/>
                <a:ea typeface="Times New Roman" panose="02020603050405020304" pitchFamily="18" charset="0"/>
              </a:rPr>
              <a:t>Nesi</a:t>
            </a:r>
            <a:r>
              <a:rPr lang="en-US" sz="1600" dirty="0">
                <a:effectLst/>
                <a:latin typeface="Times New Roman" panose="02020603050405020304" pitchFamily="18" charset="0"/>
                <a:ea typeface="Times New Roman" panose="02020603050405020304" pitchFamily="18" charset="0"/>
              </a:rPr>
              <a:t>, P., Pantaleo, G., Paoli, I., et al. (2021). An IoE and big multimedia data approach for urban transport system resilience management</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 smart cities. Sensors, 21(2), 435. </a:t>
            </a:r>
            <a:r>
              <a:rPr lang="en-US" sz="1600" u="sng" dirty="0">
                <a:solidFill>
                  <a:srgbClr val="0000FF"/>
                </a:solidFill>
                <a:effectLst/>
                <a:latin typeface="Times New Roman" panose="02020603050405020304" pitchFamily="18" charset="0"/>
                <a:ea typeface="Times New Roman" panose="02020603050405020304" pitchFamily="18" charset="0"/>
                <a:hlinkClick r:id="rId3"/>
              </a:rPr>
              <a:t>http://dx.doi.org/10.3390/s21020435</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R="104140" algn="just">
              <a:tabLst>
                <a:tab pos="22860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104140" lvl="0" algn="just">
              <a:spcAft>
                <a:spcPts val="0"/>
              </a:spcAft>
              <a:tabLst>
                <a:tab pos="228600" algn="l"/>
              </a:tabLst>
            </a:pPr>
            <a:r>
              <a:rPr lang="en-US" sz="1600" dirty="0" err="1">
                <a:effectLst/>
                <a:latin typeface="Times New Roman" panose="02020603050405020304" pitchFamily="18" charset="0"/>
                <a:ea typeface="Times New Roman" panose="02020603050405020304" pitchFamily="18" charset="0"/>
              </a:rPr>
              <a:t>Briskilal</a:t>
            </a:r>
            <a:r>
              <a:rPr lang="en-US" sz="1600" dirty="0">
                <a:effectLst/>
                <a:latin typeface="Times New Roman" panose="02020603050405020304" pitchFamily="18" charset="0"/>
                <a:ea typeface="Times New Roman" panose="02020603050405020304" pitchFamily="18" charset="0"/>
              </a:rPr>
              <a:t>, J., &amp; </a:t>
            </a:r>
            <a:r>
              <a:rPr lang="en-US" sz="1600" dirty="0" err="1">
                <a:effectLst/>
                <a:latin typeface="Times New Roman" panose="02020603050405020304" pitchFamily="18" charset="0"/>
                <a:ea typeface="Times New Roman" panose="02020603050405020304" pitchFamily="18" charset="0"/>
              </a:rPr>
              <a:t>Subalalitha</a:t>
            </a:r>
            <a:r>
              <a:rPr lang="en-US" sz="1600" dirty="0">
                <a:effectLst/>
                <a:latin typeface="Times New Roman" panose="02020603050405020304" pitchFamily="18" charset="0"/>
                <a:ea typeface="Times New Roman" panose="02020603050405020304" pitchFamily="18" charset="0"/>
              </a:rPr>
              <a:t>, C. (2022). Classification of idiomatic sentences using AWDLSTM. In Expert clouds and applications (pp. 113–124). Springer, http://dx.doi.org/10.1007/978-981-16-2126-0_11.</a:t>
            </a:r>
            <a:endParaRPr lang="en-IN" sz="1600" dirty="0">
              <a:effectLst/>
              <a:latin typeface="Times New Roman" panose="02020603050405020304" pitchFamily="18" charset="0"/>
              <a:ea typeface="Times New Roman" panose="02020603050405020304" pitchFamily="18" charset="0"/>
            </a:endParaRPr>
          </a:p>
          <a:p>
            <a:pPr marR="104140" algn="just">
              <a:tabLst>
                <a:tab pos="22860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104140" lvl="0" algn="just">
              <a:spcAft>
                <a:spcPts val="0"/>
              </a:spcAft>
              <a:tabLst>
                <a:tab pos="228600" algn="l"/>
              </a:tabLst>
            </a:pPr>
            <a:r>
              <a:rPr lang="en-US" sz="1600" dirty="0">
                <a:effectLst/>
                <a:latin typeface="Times New Roman" panose="02020603050405020304" pitchFamily="18" charset="0"/>
                <a:ea typeface="Times New Roman" panose="02020603050405020304" pitchFamily="18" charset="0"/>
              </a:rPr>
              <a:t>Cardiff City Council (2020). Cardiff smart city roadmap. URL: https://www.smartcardiff.co.uk/roadmap/.</a:t>
            </a:r>
            <a:endParaRPr lang="en-IN" sz="1600" dirty="0">
              <a:effectLst/>
              <a:latin typeface="Times New Roman" panose="02020603050405020304" pitchFamily="18" charset="0"/>
              <a:ea typeface="Times New Roman" panose="02020603050405020304" pitchFamily="18" charset="0"/>
            </a:endParaRPr>
          </a:p>
          <a:p>
            <a:pPr marR="104140" algn="just">
              <a:tabLst>
                <a:tab pos="22860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104140" lvl="0" algn="just">
              <a:spcAft>
                <a:spcPts val="0"/>
              </a:spcAft>
              <a:tabLst>
                <a:tab pos="228600" algn="l"/>
              </a:tabLst>
            </a:pPr>
            <a:r>
              <a:rPr lang="en-US" sz="1600" dirty="0">
                <a:effectLst/>
                <a:latin typeface="Times New Roman" panose="02020603050405020304" pitchFamily="18" charset="0"/>
                <a:ea typeface="Times New Roman" panose="02020603050405020304" pitchFamily="18" charset="0"/>
              </a:rPr>
              <a:t>Castillo-</a:t>
            </a:r>
            <a:r>
              <a:rPr lang="en-US" sz="1600" dirty="0" err="1">
                <a:effectLst/>
                <a:latin typeface="Times New Roman" panose="02020603050405020304" pitchFamily="18" charset="0"/>
                <a:ea typeface="Times New Roman" panose="02020603050405020304" pitchFamily="18" charset="0"/>
              </a:rPr>
              <a:t>Calzadilla</a:t>
            </a:r>
            <a:r>
              <a:rPr lang="en-US" sz="1600" dirty="0">
                <a:effectLst/>
                <a:latin typeface="Times New Roman" panose="02020603050405020304" pitchFamily="18" charset="0"/>
                <a:ea typeface="Times New Roman" panose="02020603050405020304" pitchFamily="18" charset="0"/>
              </a:rPr>
              <a:t>, C., </a:t>
            </a:r>
            <a:r>
              <a:rPr lang="en-US" sz="1600" dirty="0" err="1">
                <a:effectLst/>
                <a:latin typeface="Times New Roman" panose="02020603050405020304" pitchFamily="18" charset="0"/>
                <a:ea typeface="Times New Roman" panose="02020603050405020304" pitchFamily="18" charset="0"/>
              </a:rPr>
              <a:t>Zabala</a:t>
            </a:r>
            <a:r>
              <a:rPr lang="en-US" sz="1600" dirty="0">
                <a:effectLst/>
                <a:latin typeface="Times New Roman" panose="02020603050405020304" pitchFamily="18" charset="0"/>
                <a:ea typeface="Times New Roman" panose="02020603050405020304" pitchFamily="18" charset="0"/>
              </a:rPr>
              <a:t>, K., </a:t>
            </a:r>
            <a:r>
              <a:rPr lang="en-US" sz="1600" dirty="0" err="1">
                <a:effectLst/>
                <a:latin typeface="Times New Roman" panose="02020603050405020304" pitchFamily="18" charset="0"/>
                <a:ea typeface="Times New Roman" panose="02020603050405020304" pitchFamily="18" charset="0"/>
              </a:rPr>
              <a:t>Arrizabalaga</a:t>
            </a:r>
            <a:r>
              <a:rPr lang="en-US" sz="1600" dirty="0">
                <a:effectLst/>
                <a:latin typeface="Times New Roman" panose="02020603050405020304" pitchFamily="18" charset="0"/>
                <a:ea typeface="Times New Roman" panose="02020603050405020304" pitchFamily="18" charset="0"/>
              </a:rPr>
              <a:t>, E., Hernandez, P., </a:t>
            </a:r>
            <a:r>
              <a:rPr lang="en-US" sz="1600" dirty="0" err="1">
                <a:effectLst/>
                <a:latin typeface="Times New Roman" panose="02020603050405020304" pitchFamily="18" charset="0"/>
                <a:ea typeface="Times New Roman" panose="02020603050405020304" pitchFamily="18" charset="0"/>
              </a:rPr>
              <a:t>Mabe</a:t>
            </a:r>
            <a:r>
              <a:rPr lang="en-US" sz="1600" dirty="0">
                <a:effectLst/>
                <a:latin typeface="Times New Roman" panose="02020603050405020304" pitchFamily="18" charset="0"/>
                <a:ea typeface="Times New Roman" panose="02020603050405020304" pitchFamily="18" charset="0"/>
              </a:rPr>
              <a:t>, L., Lopez, J., </a:t>
            </a:r>
            <a:r>
              <a:rPr lang="en-US" sz="1600" dirty="0" err="1">
                <a:effectLst/>
                <a:latin typeface="Times New Roman" panose="02020603050405020304" pitchFamily="18" charset="0"/>
                <a:ea typeface="Times New Roman" panose="02020603050405020304" pitchFamily="18" charset="0"/>
              </a:rPr>
              <a:t>etal</a:t>
            </a:r>
            <a:r>
              <a:rPr lang="en-US" sz="1600" dirty="0">
                <a:effectLst/>
                <a:latin typeface="Times New Roman" panose="02020603050405020304" pitchFamily="18" charset="0"/>
                <a:ea typeface="Times New Roman" panose="02020603050405020304" pitchFamily="18" charset="0"/>
              </a:rPr>
              <a:t>. (2021). The opportunity for smart city projects at municipal scale: Implementing</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 positive energy district in </a:t>
            </a:r>
            <a:r>
              <a:rPr lang="en-US" sz="1600" dirty="0" err="1">
                <a:effectLst/>
                <a:latin typeface="Times New Roman" panose="02020603050405020304" pitchFamily="18" charset="0"/>
                <a:ea typeface="Times New Roman" panose="02020603050405020304" pitchFamily="18" charset="0"/>
              </a:rPr>
              <a:t>zorrozaurre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Ekonomiaz</a:t>
            </a:r>
            <a:r>
              <a:rPr lang="en-US" sz="16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88900" algn="just">
              <a:lnSpc>
                <a:spcPct val="150000"/>
              </a:lnSpc>
              <a:spcBef>
                <a:spcPts val="1075"/>
              </a:spcBef>
              <a:spcAft>
                <a:spcPts val="0"/>
              </a:spcAf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942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DE49C-A7B9-AB1C-CC05-58B3C8511529}"/>
              </a:ext>
            </a:extLst>
          </p:cNvPr>
          <p:cNvSpPr txBox="1"/>
          <p:nvPr/>
        </p:nvSpPr>
        <p:spPr>
          <a:xfrm>
            <a:off x="981844" y="836712"/>
            <a:ext cx="3384376" cy="646331"/>
          </a:xfrm>
          <a:prstGeom prst="rect">
            <a:avLst/>
          </a:prstGeom>
          <a:noFill/>
        </p:spPr>
        <p:txBody>
          <a:bodyPr wrap="square" rtlCol="0">
            <a:spAutoFit/>
          </a:bodyPr>
          <a:lstStyle/>
          <a:p>
            <a:r>
              <a:rPr lang="en-US" sz="3600" dirty="0"/>
              <a:t>REFERENCES</a:t>
            </a:r>
            <a:endParaRPr lang="en-IN" sz="3600" dirty="0"/>
          </a:p>
        </p:txBody>
      </p:sp>
      <p:sp>
        <p:nvSpPr>
          <p:cNvPr id="7" name="TextBox 6">
            <a:extLst>
              <a:ext uri="{FF2B5EF4-FFF2-40B4-BE49-F238E27FC236}">
                <a16:creationId xmlns:a16="http://schemas.microsoft.com/office/drawing/2014/main" id="{E7678BEA-016A-01AE-95FD-562F66791603}"/>
              </a:ext>
            </a:extLst>
          </p:cNvPr>
          <p:cNvSpPr txBox="1"/>
          <p:nvPr/>
        </p:nvSpPr>
        <p:spPr>
          <a:xfrm>
            <a:off x="1053852" y="2132856"/>
            <a:ext cx="11017224" cy="3801169"/>
          </a:xfrm>
          <a:prstGeom prst="rect">
            <a:avLst/>
          </a:prstGeom>
          <a:noFill/>
        </p:spPr>
        <p:txBody>
          <a:bodyPr wrap="square">
            <a:spAutoFit/>
          </a:bodyPr>
          <a:lstStyle/>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foreign currency exchange rate using convolutional neural network MM Panda, SN Panda, PK </a:t>
            </a:r>
            <a:r>
              <a:rPr lang="en-US" sz="1200" dirty="0" err="1">
                <a:effectLst/>
                <a:latin typeface="Times New Roman" panose="02020603050405020304" pitchFamily="18" charset="0"/>
                <a:ea typeface="Times New Roman" panose="02020603050405020304" pitchFamily="18" charset="0"/>
              </a:rPr>
              <a:t>Pattnaik</a:t>
            </a:r>
            <a:r>
              <a:rPr lang="en-US" sz="1200" dirty="0">
                <a:effectLst/>
                <a:latin typeface="Times New Roman" panose="02020603050405020304" pitchFamily="18" charset="0"/>
                <a:ea typeface="Times New Roman" panose="02020603050405020304" pitchFamily="18" charset="0"/>
              </a:rPr>
              <a:t> - IJACSA) International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Impact of Exchange Rate Devaluation in Ethiopia and Forecasting Foreign Exchange Rate Using ARIMA Model T </a:t>
            </a:r>
            <a:r>
              <a:rPr lang="en-US" sz="1200" dirty="0" err="1">
                <a:effectLst/>
                <a:latin typeface="Times New Roman" panose="02020603050405020304" pitchFamily="18" charset="0"/>
                <a:ea typeface="Times New Roman" panose="02020603050405020304" pitchFamily="18" charset="0"/>
              </a:rPr>
              <a:t>Alamneh</a:t>
            </a:r>
            <a:r>
              <a:rPr lang="en-US" sz="1200" dirty="0">
                <a:effectLst/>
                <a:latin typeface="Times New Roman" panose="02020603050405020304" pitchFamily="18" charset="0"/>
                <a:ea typeface="Times New Roman" panose="02020603050405020304" pitchFamily="18" charset="0"/>
              </a:rPr>
              <a:t>, Malebo - European Journal of Business and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rates: An empirical application to Pakistani rupee M ASADULLAH, A BASHIR… - The Journal of Asian …,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Consumer Price Index and Exchange Rate using ARIMA Models: Empirical Evidence from Nigeria A Ibrahim, UM Sani, VO </a:t>
            </a:r>
            <a:r>
              <a:rPr lang="en-US" sz="1200" dirty="0" err="1">
                <a:effectLst/>
                <a:latin typeface="Times New Roman" panose="02020603050405020304" pitchFamily="18" charset="0"/>
                <a:ea typeface="Times New Roman" panose="02020603050405020304" pitchFamily="18" charset="0"/>
              </a:rPr>
              <a:t>Olokojo</a:t>
            </a:r>
            <a:r>
              <a:rPr lang="en-US" sz="1200" dirty="0">
                <a:effectLst/>
                <a:latin typeface="Times New Roman" panose="02020603050405020304" pitchFamily="18" charset="0"/>
                <a:ea typeface="Times New Roman" panose="02020603050405020304" pitchFamily="18" charset="0"/>
              </a:rPr>
              <a:t> - FUDMA Journal of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A Kalman filter-based hybridization model of statistical and intelligent approaches for exchange rate forecasting M </a:t>
            </a:r>
            <a:r>
              <a:rPr lang="en-US" sz="1200" dirty="0" err="1">
                <a:effectLst/>
                <a:latin typeface="Times New Roman" panose="02020603050405020304" pitchFamily="18" charset="0"/>
                <a:ea typeface="Times New Roman" panose="02020603050405020304" pitchFamily="18" charset="0"/>
              </a:rPr>
              <a:t>Khashei</a:t>
            </a:r>
            <a:r>
              <a:rPr lang="en-US" sz="1200" dirty="0">
                <a:effectLst/>
                <a:latin typeface="Times New Roman" panose="02020603050405020304" pitchFamily="18" charset="0"/>
                <a:ea typeface="Times New Roman" panose="02020603050405020304" pitchFamily="18" charset="0"/>
              </a:rPr>
              <a:t>, B Mahdavi Sharif - Journal of Modelling in Management, 2021</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FOREX trend analysis using machine learning techniques: INR vs USD currency exchange rate using ANN-GA hybrid approach PK Sarangi, M Chawla, P Ghosh, S Singh… - Materials Today …, 2022</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US dollar/Turkish lira exchange rate forecasting model based on deep learning methodologies and time series analysis H Yasar, ZH </a:t>
            </a:r>
            <a:r>
              <a:rPr lang="en-US" sz="1200" dirty="0" err="1">
                <a:effectLst/>
                <a:latin typeface="Times New Roman" panose="02020603050405020304" pitchFamily="18" charset="0"/>
                <a:ea typeface="Times New Roman" panose="02020603050405020304" pitchFamily="18" charset="0"/>
              </a:rPr>
              <a:t>Kilimci</a:t>
            </a:r>
            <a:r>
              <a:rPr lang="en-US" sz="1200" dirty="0">
                <a:effectLst/>
                <a:latin typeface="Times New Roman" panose="02020603050405020304" pitchFamily="18" charset="0"/>
                <a:ea typeface="Times New Roman" panose="02020603050405020304" pitchFamily="18" charset="0"/>
              </a:rPr>
              <a:t> - Symmetry, 2020</a:t>
            </a:r>
            <a:endParaRPr lang="en-IN" sz="1200" dirty="0">
              <a:effectLst/>
              <a:latin typeface="Times New Roman" panose="02020603050405020304" pitchFamily="18" charset="0"/>
              <a:ea typeface="Times New Roman" panose="02020603050405020304" pitchFamily="18" charset="0"/>
            </a:endParaRPr>
          </a:p>
          <a:p>
            <a:pPr marL="342900" marR="104140" lvl="0" indent="-342900" algn="just">
              <a:lnSpc>
                <a:spcPct val="150000"/>
              </a:lnSpc>
              <a:spcAft>
                <a:spcPts val="0"/>
              </a:spcAft>
              <a:buFont typeface="+mj-lt"/>
              <a:buAutoNum type="arabicPeriod" startAt="9"/>
              <a:tabLst>
                <a:tab pos="228600" algn="l"/>
              </a:tabLst>
            </a:pPr>
            <a:r>
              <a:rPr lang="en-US" sz="1200" dirty="0">
                <a:effectLst/>
                <a:latin typeface="Times New Roman" panose="02020603050405020304" pitchFamily="18" charset="0"/>
                <a:ea typeface="Times New Roman" panose="02020603050405020304" pitchFamily="18" charset="0"/>
              </a:rPr>
              <a:t>Forecasting exchange rate of Pakistan using time series analysis S Akhtar, M Ramzan, S Shah, I Ahmad… - Mathematical …, 2022</a:t>
            </a:r>
            <a:endParaRPr lang="en-IN" sz="1200" dirty="0">
              <a:effectLst/>
              <a:latin typeface="Times New Roman" panose="02020603050405020304" pitchFamily="18" charset="0"/>
              <a:ea typeface="Times New Roman" panose="02020603050405020304" pitchFamily="18" charset="0"/>
            </a:endParaRPr>
          </a:p>
          <a:p>
            <a:pPr marL="317500" indent="-228600" algn="just">
              <a:lnSpc>
                <a:spcPct val="150000"/>
              </a:lnSpc>
              <a:spcBef>
                <a:spcPts val="1075"/>
              </a:spcBef>
              <a:spcAft>
                <a:spcPts val="0"/>
              </a:spcAft>
              <a:buFont typeface="+mj-lt"/>
              <a:buAutoNum type="arabicPeriod" startAt="9"/>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601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14" name="Content Placeholder 13"/>
          <p:cNvSpPr>
            <a:spLocks noGrp="1"/>
          </p:cNvSpPr>
          <p:nvPr>
            <p:ph idx="1"/>
          </p:nvPr>
        </p:nvSpPr>
        <p:spPr/>
        <p:txBody>
          <a:bodyPr>
            <a:normAutofit fontScale="85000" lnSpcReduction="20000"/>
          </a:bodyPr>
          <a:lstStyle/>
          <a:p>
            <a:pPr algn="just">
              <a:lnSpc>
                <a:spcPct val="150000"/>
              </a:lnSpc>
            </a:pPr>
            <a:endParaRPr lang="en-US" dirty="0"/>
          </a:p>
          <a:p>
            <a:pPr marL="0" indent="0" algn="just">
              <a:lnSpc>
                <a:spcPct val="170000"/>
              </a:lnSpc>
              <a:buNone/>
            </a:pPr>
            <a:r>
              <a:rPr lang="en-US" sz="2100" dirty="0">
                <a:latin typeface="Times New Roman" panose="02020603050405020304" pitchFamily="18" charset="0"/>
                <a:cs typeface="Times New Roman" panose="02020603050405020304" pitchFamily="18" charset="0"/>
              </a:rPr>
              <a:t>Language detection using NLP involves automatically identifying the language of a given text input, crucial for multilingual applications. This abstract presents an overview of methodologies in this field, emphasizing preprocessing steps like tokenization and normalization. It explores the implementation of supervised learning algorithms such as Naive Bayes, Support Vector Machines (SVM), and neural network-based models like Long Short-Term Memory (LSTM) networks for accurate language identification. Significantly, it highlights the importance of preprocessing in standardizing text data and extracting language-specific features. Finally, it outlines future research directions, including advanced model integration and real-time language detection systems, illustrating language detection's broad applicability.</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96E5C3-B767-D4FA-5B9D-A5B05310B482}"/>
              </a:ext>
            </a:extLst>
          </p:cNvPr>
          <p:cNvSpPr>
            <a:spLocks noGrp="1"/>
          </p:cNvSpPr>
          <p:nvPr>
            <p:ph type="title"/>
          </p:nvPr>
        </p:nvSpPr>
        <p:spPr>
          <a:xfrm>
            <a:off x="2926060" y="764704"/>
            <a:ext cx="8608358" cy="1293028"/>
          </a:xfrm>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8217A5-0C89-FB81-3ABF-FD5BC0DB9141}"/>
              </a:ext>
            </a:extLst>
          </p:cNvPr>
          <p:cNvSpPr txBox="1"/>
          <p:nvPr/>
        </p:nvSpPr>
        <p:spPr>
          <a:xfrm>
            <a:off x="1341884" y="1844824"/>
            <a:ext cx="10009112" cy="39568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Language detection, a vital task in Natural Language Processing (NLP), involves automatically identifying the language of a given text input. It plays a pivotal role in various multilingual applications, including content filtering, language-specific content retrieval, and machine translation. This introduction provides a concise overview of language detection methodologies, emphasizing the significance of preprocessing techniques such as tokenization and normalization. Furthermore, it highlights the implementation of supervised learning algorithms like Naive Bayes, Support Vector Machines (SVM), and neural network-based models such as Long Short-Term Memory (LSTM) networks. Ultimately, it sets the stage for exploring the complexities and innovations within the realm of language detection using NLP.</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sz="half" idx="1"/>
          </p:nvPr>
        </p:nvSpPr>
        <p:spPr>
          <a:xfrm>
            <a:off x="1197868" y="2132856"/>
            <a:ext cx="10708177" cy="4464496"/>
          </a:xfrm>
        </p:spPr>
        <p:txBody>
          <a:bodyPr>
            <a:norm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Developing a Robust Language Detection System: </a:t>
            </a:r>
            <a:r>
              <a:rPr lang="en-US" sz="1600" dirty="0">
                <a:latin typeface="Times New Roman" panose="02020603050405020304" pitchFamily="18" charset="0"/>
                <a:cs typeface="Times New Roman" panose="02020603050405020304" pitchFamily="18" charset="0"/>
              </a:rPr>
              <a:t>Designing and implementing a language detection system capable of accurately identifying the language of a given text input, catering to a wide range of languages and linguistic variations.</a:t>
            </a:r>
          </a:p>
          <a:p>
            <a:pPr algn="just">
              <a:lnSpc>
                <a:spcPct val="150000"/>
              </a:lnSpc>
            </a:pPr>
            <a:r>
              <a:rPr lang="en-US" sz="1600" b="1" dirty="0">
                <a:latin typeface="Times New Roman" panose="02020603050405020304" pitchFamily="18" charset="0"/>
                <a:cs typeface="Times New Roman" panose="02020603050405020304" pitchFamily="18" charset="0"/>
              </a:rPr>
              <a:t>Exploring NLP Techniques: </a:t>
            </a:r>
            <a:r>
              <a:rPr lang="en-US" sz="1600" dirty="0">
                <a:latin typeface="Times New Roman" panose="02020603050405020304" pitchFamily="18" charset="0"/>
                <a:cs typeface="Times New Roman" panose="02020603050405020304" pitchFamily="18" charset="0"/>
              </a:rPr>
              <a:t>Investigating various Natural Language Processing (NLP) techniques, including preprocessing methods, feature extraction, and supervised learning algorithms, to optimize the performance of the language detection system.</a:t>
            </a:r>
          </a:p>
          <a:p>
            <a:pPr algn="just">
              <a:lnSpc>
                <a:spcPct val="150000"/>
              </a:lnSpc>
            </a:pPr>
            <a:r>
              <a:rPr lang="en-US" sz="1600" b="1" dirty="0">
                <a:latin typeface="Times New Roman" panose="02020603050405020304" pitchFamily="18" charset="0"/>
                <a:cs typeface="Times New Roman" panose="02020603050405020304" pitchFamily="18" charset="0"/>
              </a:rPr>
              <a:t>Evaluation and Validation: </a:t>
            </a:r>
            <a:r>
              <a:rPr lang="en-US" sz="1600" dirty="0">
                <a:latin typeface="Times New Roman" panose="02020603050405020304" pitchFamily="18" charset="0"/>
                <a:cs typeface="Times New Roman" panose="02020603050405020304" pitchFamily="18" charset="0"/>
              </a:rPr>
              <a:t>Evaluating the effectiveness and robustness of the language detection system through rigorous testing and validation against diverse datasets and real-world text inputs.</a:t>
            </a:r>
          </a:p>
          <a:p>
            <a:pPr algn="just">
              <a:lnSpc>
                <a:spcPct val="150000"/>
              </a:lnSpc>
            </a:pPr>
            <a:r>
              <a:rPr lang="en-US" sz="1600" b="1" dirty="0">
                <a:latin typeface="Times New Roman" panose="02020603050405020304" pitchFamily="18" charset="0"/>
                <a:cs typeface="Times New Roman" panose="02020603050405020304" pitchFamily="18" charset="0"/>
              </a:rPr>
              <a:t>Integration and Deployment</a:t>
            </a:r>
            <a:r>
              <a:rPr lang="en-US" sz="1600" dirty="0">
                <a:latin typeface="Times New Roman" panose="02020603050405020304" pitchFamily="18" charset="0"/>
                <a:cs typeface="Times New Roman" panose="02020603050405020304" pitchFamily="18" charset="0"/>
              </a:rPr>
              <a:t>: Integrating the language detection system into practical applications and deploying it in real-world scenarios, ensuring seamless operation and usability for end-users.</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59B07-659A-B27B-8625-4A6F33E32901}"/>
              </a:ext>
            </a:extLst>
          </p:cNvPr>
          <p:cNvSpPr txBox="1"/>
          <p:nvPr/>
        </p:nvSpPr>
        <p:spPr>
          <a:xfrm>
            <a:off x="1125860" y="548680"/>
            <a:ext cx="525658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B451166-247D-1449-0A98-D3AFC076AF37}"/>
              </a:ext>
            </a:extLst>
          </p:cNvPr>
          <p:cNvPicPr>
            <a:picLocks noChangeAspect="1"/>
          </p:cNvPicPr>
          <p:nvPr/>
        </p:nvPicPr>
        <p:blipFill>
          <a:blip r:embed="rId2"/>
          <a:stretch>
            <a:fillRect/>
          </a:stretch>
        </p:blipFill>
        <p:spPr>
          <a:xfrm>
            <a:off x="2638028" y="1556792"/>
            <a:ext cx="6103620" cy="453390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(CONT.)</a:t>
            </a:r>
          </a:p>
        </p:txBody>
      </p:sp>
      <p:pic>
        <p:nvPicPr>
          <p:cNvPr id="3" name="Picture 2">
            <a:extLst>
              <a:ext uri="{FF2B5EF4-FFF2-40B4-BE49-F238E27FC236}">
                <a16:creationId xmlns:a16="http://schemas.microsoft.com/office/drawing/2014/main" id="{CC480C43-B238-8A73-598F-F90416CADBC7}"/>
              </a:ext>
            </a:extLst>
          </p:cNvPr>
          <p:cNvPicPr>
            <a:picLocks noChangeAspect="1"/>
          </p:cNvPicPr>
          <p:nvPr/>
        </p:nvPicPr>
        <p:blipFill>
          <a:blip r:embed="rId2"/>
          <a:stretch>
            <a:fillRect/>
          </a:stretch>
        </p:blipFill>
        <p:spPr>
          <a:xfrm>
            <a:off x="2494012" y="1916832"/>
            <a:ext cx="5958840" cy="413766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188640"/>
            <a:ext cx="10360501" cy="1223963"/>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7" name="TextBox 6">
            <a:extLst>
              <a:ext uri="{FF2B5EF4-FFF2-40B4-BE49-F238E27FC236}">
                <a16:creationId xmlns:a16="http://schemas.microsoft.com/office/drawing/2014/main" id="{E75DFF77-5ABD-71E3-AEF9-C5C74E5DF6E7}"/>
              </a:ext>
            </a:extLst>
          </p:cNvPr>
          <p:cNvSpPr txBox="1"/>
          <p:nvPr/>
        </p:nvSpPr>
        <p:spPr>
          <a:xfrm>
            <a:off x="981844" y="1719661"/>
            <a:ext cx="10450895" cy="5028556"/>
          </a:xfrm>
          <a:prstGeom prst="rect">
            <a:avLst/>
          </a:prstGeom>
          <a:noFill/>
        </p:spPr>
        <p:txBody>
          <a:bodyPr wrap="square">
            <a:spAutoFit/>
          </a:bodyPr>
          <a:lstStyle/>
          <a:p>
            <a:pPr marL="285750" marR="1079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Data Collection: Gathering a diverse dataset containing text samples in multiple languages for training and evaluation.</a:t>
            </a:r>
          </a:p>
          <a:p>
            <a:pPr marL="285750" marR="1079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Preprocessing: Preprocessing the text data through tokenization, normalization, and feature extraction to prepare it for analysis.</a:t>
            </a:r>
          </a:p>
          <a:p>
            <a:pPr marL="285750" marR="1079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Model Development: Implementing and training supervised learning algorithms, such as Naive Bayes, Support Vector Machines (SVM), and neural network-based models like Long Short-Term Memory (LSTM) networks.</a:t>
            </a:r>
          </a:p>
          <a:p>
            <a:pPr marL="285750" marR="1079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Evaluation: Evaluating the models' performance using metrics such as accuracy, precision, recall, and F1-score on test datasets.</a:t>
            </a:r>
          </a:p>
          <a:p>
            <a:pPr marL="285750" marR="107950" indent="-285750" algn="just">
              <a:lnSpc>
                <a:spcPct val="150000"/>
              </a:lnSpc>
              <a:buFont typeface="Arial" panose="020B0604020202020204" pitchFamily="34" charset="0"/>
              <a:buChar cha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Integration and Deployment: Integrating the trained models into a user-friendly interface or API for practical use in real-world applications.</a:t>
            </a: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R="107950" algn="just">
              <a:lnSpc>
                <a:spcPct val="150000"/>
              </a:lnSpc>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5F0FF1-8BF9-25CA-7383-D474903A16A7}"/>
              </a:ext>
            </a:extLst>
          </p:cNvPr>
          <p:cNvSpPr txBox="1"/>
          <p:nvPr/>
        </p:nvSpPr>
        <p:spPr>
          <a:xfrm>
            <a:off x="1117266" y="325371"/>
            <a:ext cx="396044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DATASETS</a:t>
            </a:r>
            <a:endParaRPr lang="en-IN" sz="3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EF835D-5874-3CC7-6F75-26A3F2C4B8FD}"/>
              </a:ext>
            </a:extLst>
          </p:cNvPr>
          <p:cNvSpPr txBox="1"/>
          <p:nvPr/>
        </p:nvSpPr>
        <p:spPr>
          <a:xfrm>
            <a:off x="981844" y="4941168"/>
            <a:ext cx="10009112" cy="8735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dataset consists of text samples in multiple languages, gathered from diverse sources, and is used for training, evaluating, and testing the language detection system.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A79892-1E0A-4E9E-8EFC-6EA445890E76}"/>
              </a:ext>
            </a:extLst>
          </p:cNvPr>
          <p:cNvPicPr/>
          <p:nvPr/>
        </p:nvPicPr>
        <p:blipFill>
          <a:blip r:embed="rId2"/>
          <a:stretch>
            <a:fillRect/>
          </a:stretch>
        </p:blipFill>
        <p:spPr>
          <a:xfrm>
            <a:off x="4798268" y="1412776"/>
            <a:ext cx="1597144" cy="2733035"/>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DE3359-853A-91C7-501D-27DF7D4CB364}"/>
              </a:ext>
            </a:extLst>
          </p:cNvPr>
          <p:cNvSpPr txBox="1"/>
          <p:nvPr/>
        </p:nvSpPr>
        <p:spPr>
          <a:xfrm>
            <a:off x="1125860" y="385810"/>
            <a:ext cx="7272808" cy="120032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RESULTS AND DISCUSSION</a:t>
            </a:r>
            <a:endParaRPr lang="en-IN" sz="3600" dirty="0">
              <a:effectLst/>
              <a:latin typeface="Times New Roman" panose="02020603050405020304" pitchFamily="18" charset="0"/>
              <a:ea typeface="Times New Roman" panose="02020603050405020304" pitchFamily="18" charset="0"/>
            </a:endParaRPr>
          </a:p>
          <a:p>
            <a:endParaRPr lang="en-IN" sz="3600" dirty="0"/>
          </a:p>
        </p:txBody>
      </p:sp>
      <p:pic>
        <p:nvPicPr>
          <p:cNvPr id="6" name="Picture 5">
            <a:extLst>
              <a:ext uri="{FF2B5EF4-FFF2-40B4-BE49-F238E27FC236}">
                <a16:creationId xmlns:a16="http://schemas.microsoft.com/office/drawing/2014/main" id="{8A500B58-FF61-451E-B40B-EE788AE65CFC}"/>
              </a:ext>
            </a:extLst>
          </p:cNvPr>
          <p:cNvPicPr/>
          <p:nvPr/>
        </p:nvPicPr>
        <p:blipFill>
          <a:blip r:embed="rId2"/>
          <a:stretch>
            <a:fillRect/>
          </a:stretch>
        </p:blipFill>
        <p:spPr>
          <a:xfrm>
            <a:off x="1269876" y="3140968"/>
            <a:ext cx="5943600" cy="2075180"/>
          </a:xfrm>
          <a:prstGeom prst="rect">
            <a:avLst/>
          </a:prstGeom>
        </p:spPr>
      </p:pic>
      <p:sp>
        <p:nvSpPr>
          <p:cNvPr id="2" name="TextBox 1">
            <a:extLst>
              <a:ext uri="{FF2B5EF4-FFF2-40B4-BE49-F238E27FC236}">
                <a16:creationId xmlns:a16="http://schemas.microsoft.com/office/drawing/2014/main" id="{733D6B68-6685-4C82-83F3-6A14D04C1B8E}"/>
              </a:ext>
            </a:extLst>
          </p:cNvPr>
          <p:cNvSpPr txBox="1"/>
          <p:nvPr/>
        </p:nvSpPr>
        <p:spPr>
          <a:xfrm>
            <a:off x="1125860" y="2060848"/>
            <a:ext cx="10297144"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Let’s start the task of language detection with machine learning by importing the necessary Python libraries and the dataset:</a:t>
            </a:r>
            <a:endParaRPr lang="en-IN" sz="2000" dirty="0">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FCF5D2AC-5A33-4EA1-9898-FE3B10EAB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8668" y="3068960"/>
            <a:ext cx="2446338" cy="85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70A848-899F-40DF-B72D-BE5997341140}"/>
              </a:ext>
            </a:extLst>
          </p:cNvPr>
          <p:cNvSpPr txBox="1"/>
          <p:nvPr/>
        </p:nvSpPr>
        <p:spPr>
          <a:xfrm>
            <a:off x="8254652" y="4077072"/>
            <a:ext cx="2952328" cy="1200329"/>
          </a:xfrm>
          <a:prstGeom prst="rect">
            <a:avLst/>
          </a:prstGeom>
          <a:noFill/>
        </p:spPr>
        <p:txBody>
          <a:bodyPr wrap="square" rtlCol="0">
            <a:spAutoFit/>
          </a:bodyPr>
          <a:lstStyle/>
          <a:p>
            <a:pPr marL="0" marR="0" lvl="0" indent="1981200" algn="just" defTabSz="914400" rtl="0" eaLnBrk="0" fontAlgn="base" latinLnBrk="0" hangingPunct="0">
              <a:lnSpc>
                <a:spcPct val="100000"/>
              </a:lnSpc>
              <a:spcBef>
                <a:spcPct val="0"/>
              </a:spcBef>
              <a:spcAft>
                <a:spcPct val="0"/>
              </a:spcAft>
              <a:buClrTx/>
              <a:buSzTx/>
              <a:buFontTx/>
              <a:buNone/>
              <a:tabLst>
                <a:tab pos="868363" algn="l"/>
              </a:tabLs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check for any missing values in your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981200" algn="l" defTabSz="914400" rtl="0" eaLnBrk="0" fontAlgn="base" latinLnBrk="0" hangingPunct="0">
              <a:lnSpc>
                <a:spcPct val="100000"/>
              </a:lnSpc>
              <a:spcBef>
                <a:spcPct val="0"/>
              </a:spcBef>
              <a:spcAft>
                <a:spcPct val="0"/>
              </a:spcAft>
              <a:buClrTx/>
              <a:buSzTx/>
              <a:buFontTx/>
              <a:buNone/>
              <a:tabLst>
                <a:tab pos="868363" algn="l"/>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764734E9-C274-4EB4-8E27-BAE9169A44EB}">
  <ds:schemaRefs>
    <ds:schemaRef ds:uri="http://schemas.microsoft.com/sharepoint/v3/contenttype/forms"/>
  </ds:schemaRefs>
</ds:datastoreItem>
</file>

<file path=customXml/itemProps2.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Template>
  <TotalTime>0</TotalTime>
  <Words>1295</Words>
  <Application>Microsoft Office PowerPoint</Application>
  <PresentationFormat>Custom</PresentationFormat>
  <Paragraphs>64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Vapor Trail</vt:lpstr>
      <vt:lpstr>LANGUAGE DETECTION USING NATURAL LANGUAGE PROCESSING</vt:lpstr>
      <vt:lpstr>ABSTRACT</vt:lpstr>
      <vt:lpstr>INTRODUCTION </vt:lpstr>
      <vt:lpstr>OBJECTIVES</vt:lpstr>
      <vt:lpstr>PowerPoint Presentation</vt:lpstr>
      <vt:lpstr>LITERATURE SURVEY (CONT.)</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2024-05-21T16:29:35Z</dcterms:created>
  <dcterms:modified xsi:type="dcterms:W3CDTF">2024-05-21T19:09:11Z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