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60" r:id="rId7"/>
    <p:sldId id="261" r:id="rId8"/>
    <p:sldId id="262" r:id="rId9"/>
    <p:sldId id="263" r:id="rId10"/>
    <p:sldId id="264" r:id="rId11"/>
    <p:sldId id="274" r:id="rId12"/>
    <p:sldId id="265" r:id="rId13"/>
    <p:sldId id="266" r:id="rId14"/>
    <p:sldId id="275" r:id="rId15"/>
    <p:sldId id="267" r:id="rId16"/>
    <p:sldId id="272" r:id="rId17"/>
    <p:sldId id="273" r:id="rId18"/>
    <p:sldId id="276"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82" d="100"/>
          <a:sy n="82" d="100"/>
        </p:scale>
        <p:origin x="62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xpertsystem.com/natural-language-process-semantic-analysis-definition/" TargetMode="External"/><Relationship Id="rId2" Type="http://schemas.openxmlformats.org/officeDocument/2006/relationships/hyperlink" Target="https://en.wikipedia.org/wiki/Natural_language" TargetMode="External"/><Relationship Id="rId1" Type="http://schemas.openxmlformats.org/officeDocument/2006/relationships/slideLayout" Target="../slideLayouts/slideLayout2.xml"/><Relationship Id="rId4" Type="http://schemas.openxmlformats.org/officeDocument/2006/relationships/hyperlink" Target="https://simplicable.com/new/natural-language-process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735495"/>
            <a:ext cx="8915399" cy="2463282"/>
          </a:xfrm>
        </p:spPr>
        <p:txBody>
          <a:bodyPr/>
          <a:lstStyle/>
          <a:p>
            <a:r>
              <a:rPr lang="en-US" dirty="0"/>
              <a:t>A seminar on Semantic and Sentimental Analysis.</a:t>
            </a:r>
          </a:p>
        </p:txBody>
      </p:sp>
      <p:sp>
        <p:nvSpPr>
          <p:cNvPr id="3" name="Subtitle 2"/>
          <p:cNvSpPr>
            <a:spLocks noGrp="1"/>
          </p:cNvSpPr>
          <p:nvPr>
            <p:ph type="subTitle" idx="1"/>
          </p:nvPr>
        </p:nvSpPr>
        <p:spPr/>
        <p:txBody>
          <a:bodyPr>
            <a:normAutofit lnSpcReduction="10000"/>
          </a:bodyPr>
          <a:lstStyle/>
          <a:p>
            <a:r>
              <a:rPr lang="en-US" dirty="0"/>
              <a:t>By Shrirang Rajendra Mhalgi.</a:t>
            </a:r>
          </a:p>
          <a:p>
            <a:r>
              <a:rPr lang="en-US" dirty="0"/>
              <a:t>T.E. B </a:t>
            </a:r>
          </a:p>
          <a:p>
            <a:r>
              <a:rPr lang="en-US" dirty="0"/>
              <a:t>Roll No T150394324</a:t>
            </a:r>
          </a:p>
        </p:txBody>
      </p:sp>
    </p:spTree>
    <p:extLst>
      <p:ext uri="{BB962C8B-B14F-4D97-AF65-F5344CB8AC3E}">
        <p14:creationId xmlns:p14="http://schemas.microsoft.com/office/powerpoint/2010/main" val="191889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5BDE-BBC6-4D87-AB58-AF5F0E648A96}"/>
              </a:ext>
            </a:extLst>
          </p:cNvPr>
          <p:cNvSpPr>
            <a:spLocks noGrp="1"/>
          </p:cNvSpPr>
          <p:nvPr>
            <p:ph type="title"/>
          </p:nvPr>
        </p:nvSpPr>
        <p:spPr>
          <a:xfrm>
            <a:off x="474876" y="437498"/>
            <a:ext cx="11402993" cy="1280890"/>
          </a:xfrm>
        </p:spPr>
        <p:txBody>
          <a:bodyPr/>
          <a:lstStyle/>
          <a:p>
            <a:pPr algn="ctr"/>
            <a:r>
              <a:rPr lang="en-US" dirty="0"/>
              <a:t>Semantic Analysis</a:t>
            </a:r>
          </a:p>
        </p:txBody>
      </p:sp>
      <p:sp>
        <p:nvSpPr>
          <p:cNvPr id="3" name="Content Placeholder 2">
            <a:extLst>
              <a:ext uri="{FF2B5EF4-FFF2-40B4-BE49-F238E27FC236}">
                <a16:creationId xmlns:a16="http://schemas.microsoft.com/office/drawing/2014/main" id="{FEF8CF37-82EB-4CC8-83D9-D85D2D4AD403}"/>
              </a:ext>
            </a:extLst>
          </p:cNvPr>
          <p:cNvSpPr>
            <a:spLocks noGrp="1"/>
          </p:cNvSpPr>
          <p:nvPr>
            <p:ph idx="1"/>
          </p:nvPr>
        </p:nvSpPr>
        <p:spPr>
          <a:xfrm>
            <a:off x="201670" y="1361990"/>
            <a:ext cx="11949404" cy="5496009"/>
          </a:xfrm>
        </p:spPr>
        <p:txBody>
          <a:bodyPr/>
          <a:lstStyle/>
          <a:p>
            <a:r>
              <a:rPr lang="en-US" dirty="0"/>
              <a:t>Semantic analysis can be achieved in the following manner :</a:t>
            </a:r>
          </a:p>
          <a:p>
            <a:pPr marL="0" indent="0">
              <a:buNone/>
            </a:pPr>
            <a:r>
              <a:rPr lang="en-US" dirty="0"/>
              <a:t>	Assign each word some sort of a meaning and combine the meanings of the words with others to 	form a phrase, sentence, paragraph or a story, etc.</a:t>
            </a:r>
          </a:p>
          <a:p>
            <a:pPr marL="0" indent="0">
              <a:buNone/>
            </a:pPr>
            <a:r>
              <a:rPr lang="en-US" dirty="0"/>
              <a:t>        For example : </a:t>
            </a:r>
            <a:r>
              <a:rPr lang="en-US" b="1" dirty="0"/>
              <a:t>I bought a book</a:t>
            </a:r>
          </a:p>
          <a:p>
            <a:pPr marL="0" indent="0">
              <a:buNone/>
            </a:pPr>
            <a:r>
              <a:rPr lang="en-US" b="1" dirty="0"/>
              <a:t>		      		 </a:t>
            </a:r>
            <a:r>
              <a:rPr lang="en-US" dirty="0"/>
              <a:t>We can interpret the above sentence as follows :</a:t>
            </a:r>
          </a:p>
          <a:p>
            <a:pPr marL="0" indent="0">
              <a:buNone/>
            </a:pPr>
            <a:r>
              <a:rPr lang="en-US" b="1" dirty="0"/>
              <a:t>                              Buying</a:t>
            </a:r>
            <a:r>
              <a:rPr lang="en-US" i="1" dirty="0"/>
              <a:t>(buyer = speaker, </a:t>
            </a:r>
            <a:r>
              <a:rPr lang="en-US" i="1" dirty="0" err="1"/>
              <a:t>boughtItem</a:t>
            </a:r>
            <a:r>
              <a:rPr lang="en-US" i="1" dirty="0"/>
              <a:t> = book)</a:t>
            </a:r>
          </a:p>
          <a:p>
            <a:pPr lvl="0"/>
            <a:r>
              <a:rPr lang="en-US" b="1" dirty="0"/>
              <a:t>Entailment : </a:t>
            </a:r>
            <a:r>
              <a:rPr lang="en-US" dirty="0"/>
              <a:t>In entailment</a:t>
            </a:r>
            <a:r>
              <a:rPr lang="en-US" b="1" i="1" dirty="0"/>
              <a:t> </a:t>
            </a:r>
            <a:r>
              <a:rPr lang="en-US" i="1" dirty="0"/>
              <a:t>one fact follows the other.</a:t>
            </a:r>
          </a:p>
          <a:p>
            <a:pPr marL="0" lvl="0" indent="0">
              <a:buNone/>
            </a:pPr>
            <a:r>
              <a:rPr lang="en-US" dirty="0"/>
              <a:t> 	For example : </a:t>
            </a:r>
            <a:r>
              <a:rPr lang="en-US" b="1" dirty="0"/>
              <a:t>1. All cats have whiskers. </a:t>
            </a:r>
          </a:p>
          <a:p>
            <a:pPr marL="0" lvl="0" indent="0">
              <a:buNone/>
            </a:pPr>
            <a:r>
              <a:rPr lang="en-US" b="1" dirty="0"/>
              <a:t>				   2. Tom is a cat.</a:t>
            </a:r>
          </a:p>
          <a:p>
            <a:pPr marL="0" indent="0">
              <a:buNone/>
            </a:pPr>
            <a:r>
              <a:rPr lang="en-US" b="1" dirty="0"/>
              <a:t>		      		   </a:t>
            </a:r>
            <a:r>
              <a:rPr lang="en-US" dirty="0"/>
              <a:t>We can interpret the above sentence as follows :</a:t>
            </a:r>
          </a:p>
          <a:p>
            <a:pPr marL="0" lvl="0" indent="0">
              <a:buNone/>
            </a:pPr>
            <a:r>
              <a:rPr lang="en-US" dirty="0"/>
              <a:t>				   </a:t>
            </a:r>
            <a:r>
              <a:rPr lang="en-US" b="1" dirty="0"/>
              <a:t>Tom has whiskers.</a:t>
            </a:r>
          </a:p>
          <a:p>
            <a:pPr lvl="0"/>
            <a:r>
              <a:rPr lang="en-US" b="1" dirty="0"/>
              <a:t>Presupposition : </a:t>
            </a:r>
            <a:r>
              <a:rPr lang="en-US" dirty="0"/>
              <a:t>We draw some conclusions based on the sentence</a:t>
            </a:r>
          </a:p>
          <a:p>
            <a:pPr marL="0" indent="0">
              <a:buNone/>
            </a:pPr>
            <a:r>
              <a:rPr lang="en-US" dirty="0"/>
              <a:t> 	For example : </a:t>
            </a:r>
            <a:r>
              <a:rPr lang="en-US" b="1" dirty="0"/>
              <a:t>The queen of Utopia is dead</a:t>
            </a:r>
          </a:p>
          <a:p>
            <a:pPr marL="0" indent="0">
              <a:buNone/>
            </a:pPr>
            <a:r>
              <a:rPr lang="en-US" b="1" dirty="0"/>
              <a:t>                                </a:t>
            </a:r>
            <a:r>
              <a:rPr lang="en-US" dirty="0"/>
              <a:t>conclusion : </a:t>
            </a:r>
            <a:r>
              <a:rPr lang="en-US" b="1" dirty="0"/>
              <a:t>Utopia had a queen before.</a:t>
            </a:r>
          </a:p>
          <a:p>
            <a:pPr marL="0" lvl="0" indent="0">
              <a:buNone/>
            </a:pPr>
            <a:endParaRPr lang="en-US" dirty="0"/>
          </a:p>
        </p:txBody>
      </p:sp>
    </p:spTree>
    <p:extLst>
      <p:ext uri="{BB962C8B-B14F-4D97-AF65-F5344CB8AC3E}">
        <p14:creationId xmlns:p14="http://schemas.microsoft.com/office/powerpoint/2010/main" val="8533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B170-D99D-4F8E-B99A-E0D62B81CA52}"/>
              </a:ext>
            </a:extLst>
          </p:cNvPr>
          <p:cNvSpPr>
            <a:spLocks noGrp="1"/>
          </p:cNvSpPr>
          <p:nvPr>
            <p:ph type="title"/>
          </p:nvPr>
        </p:nvSpPr>
        <p:spPr>
          <a:xfrm>
            <a:off x="485193" y="624110"/>
            <a:ext cx="11019420" cy="1280890"/>
          </a:xfrm>
        </p:spPr>
        <p:txBody>
          <a:bodyPr/>
          <a:lstStyle/>
          <a:p>
            <a:pPr algn="ctr"/>
            <a:r>
              <a:rPr lang="en-US" dirty="0"/>
              <a:t>Flowchart for Web Based Semantic Analysis</a:t>
            </a:r>
          </a:p>
        </p:txBody>
      </p:sp>
      <p:pic>
        <p:nvPicPr>
          <p:cNvPr id="7" name="Picture 6" descr="Image result for web based algorithm of semantic analysis">
            <a:extLst>
              <a:ext uri="{FF2B5EF4-FFF2-40B4-BE49-F238E27FC236}">
                <a16:creationId xmlns:a16="http://schemas.microsoft.com/office/drawing/2014/main" id="{1D055672-A878-44E6-A9C3-9E237F91BA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987" y="1674064"/>
            <a:ext cx="8908025" cy="4785729"/>
          </a:xfrm>
          <a:prstGeom prst="rect">
            <a:avLst/>
          </a:prstGeom>
          <a:noFill/>
          <a:ln>
            <a:noFill/>
          </a:ln>
        </p:spPr>
      </p:pic>
    </p:spTree>
    <p:extLst>
      <p:ext uri="{BB962C8B-B14F-4D97-AF65-F5344CB8AC3E}">
        <p14:creationId xmlns:p14="http://schemas.microsoft.com/office/powerpoint/2010/main" val="16637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600-416A-473A-8FF7-7BB5E39E1689}"/>
              </a:ext>
            </a:extLst>
          </p:cNvPr>
          <p:cNvSpPr>
            <a:spLocks noGrp="1"/>
          </p:cNvSpPr>
          <p:nvPr>
            <p:ph type="title"/>
          </p:nvPr>
        </p:nvSpPr>
        <p:spPr>
          <a:xfrm>
            <a:off x="391887" y="624110"/>
            <a:ext cx="11112726" cy="1280890"/>
          </a:xfrm>
        </p:spPr>
        <p:txBody>
          <a:bodyPr/>
          <a:lstStyle/>
          <a:p>
            <a:pPr algn="ctr"/>
            <a:r>
              <a:rPr lang="en-US" dirty="0"/>
              <a:t>Sentimental Analysis</a:t>
            </a:r>
          </a:p>
        </p:txBody>
      </p:sp>
      <p:sp>
        <p:nvSpPr>
          <p:cNvPr id="3" name="Content Placeholder 2">
            <a:extLst>
              <a:ext uri="{FF2B5EF4-FFF2-40B4-BE49-F238E27FC236}">
                <a16:creationId xmlns:a16="http://schemas.microsoft.com/office/drawing/2014/main" id="{DB257A66-BBD7-4592-8577-25B9E6ADB2D5}"/>
              </a:ext>
            </a:extLst>
          </p:cNvPr>
          <p:cNvSpPr>
            <a:spLocks noGrp="1"/>
          </p:cNvSpPr>
          <p:nvPr>
            <p:ph idx="1"/>
          </p:nvPr>
        </p:nvSpPr>
        <p:spPr>
          <a:xfrm>
            <a:off x="256558" y="1455576"/>
            <a:ext cx="11935441" cy="5402424"/>
          </a:xfrm>
        </p:spPr>
        <p:txBody>
          <a:bodyPr>
            <a:normAutofit lnSpcReduction="10000"/>
          </a:bodyPr>
          <a:lstStyle/>
          <a:p>
            <a:r>
              <a:rPr lang="en-US" dirty="0"/>
              <a:t>Sentiment Analysis also known as </a:t>
            </a:r>
            <a:r>
              <a:rPr lang="en-US" i="1" dirty="0"/>
              <a:t>Opinion Mining</a:t>
            </a:r>
            <a:r>
              <a:rPr lang="en-US" dirty="0"/>
              <a:t> is a field within Natural Language Processing (NLP) that builds systems that try to identify and extract opinions within text. </a:t>
            </a:r>
          </a:p>
          <a:p>
            <a:pPr marL="0" indent="0">
              <a:buNone/>
            </a:pPr>
            <a:endParaRPr lang="en-US" dirty="0"/>
          </a:p>
          <a:p>
            <a:r>
              <a:rPr lang="en-US" dirty="0"/>
              <a:t>Sentiment Analysis is the most common text classification tool that analyses an incoming message and tells whether the underlying sentiment is positive, negative our neutral.</a:t>
            </a:r>
          </a:p>
          <a:p>
            <a:pPr marL="0" indent="0">
              <a:buNone/>
            </a:pPr>
            <a:endParaRPr lang="en-US" dirty="0"/>
          </a:p>
          <a:p>
            <a:r>
              <a:rPr lang="en-US" dirty="0"/>
              <a:t>Currently, sentiment analysis is a topic of great interest and development since it has many practical applications. Since publicly and privately available information over Internet is constantly growing, many texts expressing opinions are available in review sites, forums, blogs, and social media.</a:t>
            </a:r>
          </a:p>
          <a:p>
            <a:pPr marL="0" indent="0">
              <a:buNone/>
            </a:pPr>
            <a:endParaRPr lang="en-US" dirty="0"/>
          </a:p>
          <a:p>
            <a:r>
              <a:rPr lang="en-US" dirty="0"/>
              <a:t>With the help of sentiment analysis systems, this unstructured information could be automatically transformed into structured data of public opinions about products, services, brands, politics, or any topic that people can express opinions about. </a:t>
            </a:r>
          </a:p>
          <a:p>
            <a:pPr marL="0" indent="0">
              <a:buNone/>
            </a:pPr>
            <a:endParaRPr lang="en-US" dirty="0"/>
          </a:p>
          <a:p>
            <a:r>
              <a:rPr lang="en-US" dirty="0"/>
              <a:t>This data can be very useful for commercial applications like marketing analysis, public relations, product reviews, net promoter scoring, product feedback, and customer service.</a:t>
            </a:r>
          </a:p>
        </p:txBody>
      </p:sp>
    </p:spTree>
    <p:extLst>
      <p:ext uri="{BB962C8B-B14F-4D97-AF65-F5344CB8AC3E}">
        <p14:creationId xmlns:p14="http://schemas.microsoft.com/office/powerpoint/2010/main" val="21841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1D57-7A25-4C90-8AA2-9499C4C01123}"/>
              </a:ext>
            </a:extLst>
          </p:cNvPr>
          <p:cNvSpPr>
            <a:spLocks noGrp="1"/>
          </p:cNvSpPr>
          <p:nvPr>
            <p:ph type="title"/>
          </p:nvPr>
        </p:nvSpPr>
        <p:spPr>
          <a:xfrm>
            <a:off x="325586" y="633441"/>
            <a:ext cx="11748226" cy="1280890"/>
          </a:xfrm>
        </p:spPr>
        <p:txBody>
          <a:bodyPr/>
          <a:lstStyle/>
          <a:p>
            <a:pPr algn="ctr"/>
            <a:r>
              <a:rPr lang="en-US" dirty="0"/>
              <a:t>Sentimental Analysis</a:t>
            </a:r>
          </a:p>
        </p:txBody>
      </p:sp>
      <p:sp>
        <p:nvSpPr>
          <p:cNvPr id="3" name="Content Placeholder 2">
            <a:extLst>
              <a:ext uri="{FF2B5EF4-FFF2-40B4-BE49-F238E27FC236}">
                <a16:creationId xmlns:a16="http://schemas.microsoft.com/office/drawing/2014/main" id="{6CAC8F76-B076-437C-984A-82D46CF34031}"/>
              </a:ext>
            </a:extLst>
          </p:cNvPr>
          <p:cNvSpPr>
            <a:spLocks noGrp="1"/>
          </p:cNvSpPr>
          <p:nvPr>
            <p:ph idx="1"/>
          </p:nvPr>
        </p:nvSpPr>
        <p:spPr>
          <a:xfrm>
            <a:off x="237898" y="1540188"/>
            <a:ext cx="11954102" cy="5233835"/>
          </a:xfrm>
        </p:spPr>
        <p:txBody>
          <a:bodyPr/>
          <a:lstStyle/>
          <a:p>
            <a:r>
              <a:rPr lang="en-US" dirty="0"/>
              <a:t>Types of Sentimental Analysis :</a:t>
            </a:r>
          </a:p>
          <a:p>
            <a:pPr marL="0" indent="0">
              <a:buNone/>
            </a:pPr>
            <a:r>
              <a:rPr lang="en-US" b="1" dirty="0"/>
              <a:t>1. Fine-grained Sentiment Analysis : </a:t>
            </a:r>
            <a:r>
              <a:rPr lang="en-US" dirty="0"/>
              <a:t>gives being more precise about the level of polarity of the opinion.</a:t>
            </a:r>
          </a:p>
          <a:p>
            <a:pPr marL="0" lvl="0" indent="0">
              <a:buNone/>
            </a:pPr>
            <a:r>
              <a:rPr lang="en-US" b="1" dirty="0"/>
              <a:t>    </a:t>
            </a:r>
            <a:r>
              <a:rPr lang="en-US" dirty="0"/>
              <a:t>Very positive, Positive, Neutral, Negative, Very negative.  (Star rating on </a:t>
            </a:r>
            <a:r>
              <a:rPr lang="en-US" dirty="0" err="1"/>
              <a:t>playstore</a:t>
            </a:r>
            <a:r>
              <a:rPr lang="en-US" dirty="0"/>
              <a:t> or faculty feedback.)</a:t>
            </a:r>
          </a:p>
          <a:p>
            <a:pPr marL="0" indent="0">
              <a:buNone/>
            </a:pPr>
            <a:r>
              <a:rPr lang="en-US" b="1" dirty="0"/>
              <a:t>2. Emotion detection </a:t>
            </a:r>
            <a:r>
              <a:rPr lang="en-US" dirty="0"/>
              <a:t>:  Emotion detection aims at detecting emotions like, happiness, frustration, anger, sadness, and the like.</a:t>
            </a:r>
          </a:p>
          <a:p>
            <a:pPr marL="0" indent="0">
              <a:buNone/>
            </a:pPr>
            <a:r>
              <a:rPr lang="en-US" b="1" dirty="0"/>
              <a:t>3. Aspect-based Sentiment Analysis : </a:t>
            </a:r>
            <a:r>
              <a:rPr lang="en-US" dirty="0"/>
              <a:t>Along with sentiments the subject is also focused upon.</a:t>
            </a:r>
            <a:endParaRPr lang="en-US" b="1" dirty="0"/>
          </a:p>
          <a:p>
            <a:pPr marL="0" indent="0">
              <a:buNone/>
            </a:pPr>
            <a:r>
              <a:rPr lang="en-US" i="1" dirty="0"/>
              <a:t>"The battery life of this camera is too short."</a:t>
            </a:r>
            <a:endParaRPr lang="en-US" dirty="0"/>
          </a:p>
          <a:p>
            <a:pPr marL="0" indent="0">
              <a:buNone/>
            </a:pPr>
            <a:r>
              <a:rPr lang="en-US" dirty="0"/>
              <a:t>The sentence is expressing a negative opinion about the camera, but more precisely, about the battery life, which is a particular feature of the camera.</a:t>
            </a:r>
          </a:p>
          <a:p>
            <a:pPr marL="0" indent="0">
              <a:buNone/>
            </a:pPr>
            <a:r>
              <a:rPr lang="en-US" b="1" dirty="0"/>
              <a:t>4. Intent Analysis : </a:t>
            </a:r>
            <a:r>
              <a:rPr lang="en-US" dirty="0"/>
              <a:t>detects what people want to do with a text rather than what people say with that text (request, question, claim, etc.)</a:t>
            </a:r>
          </a:p>
          <a:p>
            <a:pPr marL="0" indent="0">
              <a:buNone/>
            </a:pPr>
            <a:r>
              <a:rPr lang="en-US" b="1" dirty="0"/>
              <a:t>5. Multilingual sentiment analysis : </a:t>
            </a:r>
            <a:r>
              <a:rPr lang="en-US" dirty="0"/>
              <a:t>Makes the use of resources available online such as sentimental lexicons, etc.</a:t>
            </a:r>
            <a:endParaRPr lang="en-US" b="1" dirty="0"/>
          </a:p>
          <a:p>
            <a:pPr marL="0" indent="0">
              <a:buNone/>
            </a:pPr>
            <a:endParaRPr lang="en-US" b="1" dirty="0"/>
          </a:p>
          <a:p>
            <a:pPr marL="0" indent="0">
              <a:buNone/>
            </a:pPr>
            <a:endParaRPr lang="en-US"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702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1299-E446-4A49-BD61-568F198CA2D2}"/>
              </a:ext>
            </a:extLst>
          </p:cNvPr>
          <p:cNvSpPr>
            <a:spLocks noGrp="1"/>
          </p:cNvSpPr>
          <p:nvPr>
            <p:ph type="title"/>
          </p:nvPr>
        </p:nvSpPr>
        <p:spPr>
          <a:xfrm>
            <a:off x="671805" y="624110"/>
            <a:ext cx="10832808" cy="1280890"/>
          </a:xfrm>
        </p:spPr>
        <p:txBody>
          <a:bodyPr/>
          <a:lstStyle/>
          <a:p>
            <a:pPr algn="ctr"/>
            <a:r>
              <a:rPr lang="en-US" dirty="0"/>
              <a:t>Flowchart for Sentimental Analysis</a:t>
            </a:r>
          </a:p>
        </p:txBody>
      </p:sp>
      <p:pic>
        <p:nvPicPr>
          <p:cNvPr id="4" name="Picture 3" descr="Related image">
            <a:extLst>
              <a:ext uri="{FF2B5EF4-FFF2-40B4-BE49-F238E27FC236}">
                <a16:creationId xmlns:a16="http://schemas.microsoft.com/office/drawing/2014/main" id="{8A890F61-DA25-4011-87A3-7EA2E7AEC8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3692" y="2188762"/>
            <a:ext cx="8849033" cy="4123785"/>
          </a:xfrm>
          <a:prstGeom prst="rect">
            <a:avLst/>
          </a:prstGeom>
          <a:noFill/>
          <a:ln>
            <a:noFill/>
          </a:ln>
        </p:spPr>
      </p:pic>
    </p:spTree>
    <p:extLst>
      <p:ext uri="{BB962C8B-B14F-4D97-AF65-F5344CB8AC3E}">
        <p14:creationId xmlns:p14="http://schemas.microsoft.com/office/powerpoint/2010/main" val="240233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582C-3B43-4BFB-804A-F6A2F2F032E7}"/>
              </a:ext>
            </a:extLst>
          </p:cNvPr>
          <p:cNvSpPr>
            <a:spLocks noGrp="1"/>
          </p:cNvSpPr>
          <p:nvPr>
            <p:ph type="title"/>
          </p:nvPr>
        </p:nvSpPr>
        <p:spPr>
          <a:xfrm>
            <a:off x="223935" y="502812"/>
            <a:ext cx="11849877" cy="1280890"/>
          </a:xfrm>
        </p:spPr>
        <p:txBody>
          <a:bodyPr/>
          <a:lstStyle/>
          <a:p>
            <a:pPr algn="ctr"/>
            <a:r>
              <a:rPr lang="en-US" dirty="0"/>
              <a:t>Applications of Semantic Analysis</a:t>
            </a:r>
          </a:p>
        </p:txBody>
      </p:sp>
      <p:sp>
        <p:nvSpPr>
          <p:cNvPr id="3" name="Content Placeholder 2">
            <a:extLst>
              <a:ext uri="{FF2B5EF4-FFF2-40B4-BE49-F238E27FC236}">
                <a16:creationId xmlns:a16="http://schemas.microsoft.com/office/drawing/2014/main" id="{DEFF6253-4B95-4A2F-AADB-F6A121073E06}"/>
              </a:ext>
            </a:extLst>
          </p:cNvPr>
          <p:cNvSpPr>
            <a:spLocks noGrp="1"/>
          </p:cNvSpPr>
          <p:nvPr>
            <p:ph idx="1"/>
          </p:nvPr>
        </p:nvSpPr>
        <p:spPr>
          <a:xfrm>
            <a:off x="223935" y="1632855"/>
            <a:ext cx="11849877" cy="4917233"/>
          </a:xfrm>
        </p:spPr>
        <p:txBody>
          <a:bodyPr/>
          <a:lstStyle/>
          <a:p>
            <a:endParaRPr lang="en-US" dirty="0"/>
          </a:p>
          <a:p>
            <a:r>
              <a:rPr lang="en-US" b="1" dirty="0"/>
              <a:t>Translator tool : </a:t>
            </a:r>
            <a:r>
              <a:rPr lang="en-US" dirty="0"/>
              <a:t>Can be used to translate languages.</a:t>
            </a:r>
          </a:p>
          <a:p>
            <a:endParaRPr lang="en-US" b="1" dirty="0"/>
          </a:p>
          <a:p>
            <a:r>
              <a:rPr lang="en-US" b="1" dirty="0"/>
              <a:t>Relevancy detector : </a:t>
            </a:r>
            <a:r>
              <a:rPr lang="en-US" dirty="0"/>
              <a:t>Can be used to get the exact meaning of the sentence. </a:t>
            </a:r>
          </a:p>
          <a:p>
            <a:pPr marL="0" indent="0">
              <a:buNone/>
            </a:pPr>
            <a:r>
              <a:rPr lang="en-US" dirty="0"/>
              <a:t>			For example : Apple works good. : (Apple company is referred here.)</a:t>
            </a:r>
          </a:p>
          <a:p>
            <a:pPr marL="0" indent="0">
              <a:buNone/>
            </a:pPr>
            <a:r>
              <a:rPr lang="en-US" dirty="0"/>
              <a:t>						   I had an apple. : (Apple fruit is referred here.)</a:t>
            </a:r>
          </a:p>
          <a:p>
            <a:pPr marL="0" indent="0">
              <a:buNone/>
            </a:pPr>
            <a:endParaRPr lang="en-US" b="1" dirty="0"/>
          </a:p>
          <a:p>
            <a:r>
              <a:rPr lang="en-US" b="1" dirty="0"/>
              <a:t>Smart Compiler Design : </a:t>
            </a:r>
            <a:r>
              <a:rPr lang="en-US" dirty="0"/>
              <a:t>As we all know that semantic analysis has a important role in compiling phases, it can be used to design a smart compiler.</a:t>
            </a:r>
          </a:p>
        </p:txBody>
      </p:sp>
    </p:spTree>
    <p:extLst>
      <p:ext uri="{BB962C8B-B14F-4D97-AF65-F5344CB8AC3E}">
        <p14:creationId xmlns:p14="http://schemas.microsoft.com/office/powerpoint/2010/main" val="235763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582C-3B43-4BFB-804A-F6A2F2F032E7}"/>
              </a:ext>
            </a:extLst>
          </p:cNvPr>
          <p:cNvSpPr>
            <a:spLocks noGrp="1"/>
          </p:cNvSpPr>
          <p:nvPr>
            <p:ph type="title"/>
          </p:nvPr>
        </p:nvSpPr>
        <p:spPr>
          <a:xfrm>
            <a:off x="223935" y="502812"/>
            <a:ext cx="11849877" cy="1280890"/>
          </a:xfrm>
        </p:spPr>
        <p:txBody>
          <a:bodyPr/>
          <a:lstStyle/>
          <a:p>
            <a:pPr algn="ctr"/>
            <a:r>
              <a:rPr lang="en-US" dirty="0"/>
              <a:t>Applications of Sentimental Analysis</a:t>
            </a:r>
          </a:p>
        </p:txBody>
      </p:sp>
      <p:sp>
        <p:nvSpPr>
          <p:cNvPr id="3" name="Content Placeholder 2">
            <a:extLst>
              <a:ext uri="{FF2B5EF4-FFF2-40B4-BE49-F238E27FC236}">
                <a16:creationId xmlns:a16="http://schemas.microsoft.com/office/drawing/2014/main" id="{DEFF6253-4B95-4A2F-AADB-F6A121073E06}"/>
              </a:ext>
            </a:extLst>
          </p:cNvPr>
          <p:cNvSpPr>
            <a:spLocks noGrp="1"/>
          </p:cNvSpPr>
          <p:nvPr>
            <p:ph idx="1"/>
          </p:nvPr>
        </p:nvSpPr>
        <p:spPr>
          <a:xfrm>
            <a:off x="223935" y="1222310"/>
            <a:ext cx="11849877" cy="5635690"/>
          </a:xfrm>
        </p:spPr>
        <p:txBody>
          <a:bodyPr/>
          <a:lstStyle/>
          <a:p>
            <a:endParaRPr lang="en-US" b="1" dirty="0"/>
          </a:p>
          <a:p>
            <a:endParaRPr lang="en-US" b="1" dirty="0"/>
          </a:p>
          <a:p>
            <a:r>
              <a:rPr lang="en-US" b="1" dirty="0"/>
              <a:t>The Role of Sentiment Analysis in Business :</a:t>
            </a:r>
            <a:r>
              <a:rPr lang="en-US" dirty="0"/>
              <a:t> Product feedback and analysis model. Can be used to improve products.</a:t>
            </a:r>
          </a:p>
          <a:p>
            <a:endParaRPr lang="en-US" b="1" dirty="0"/>
          </a:p>
          <a:p>
            <a:r>
              <a:rPr lang="en-US" b="1" dirty="0"/>
              <a:t>Understand customer trends : </a:t>
            </a:r>
            <a:r>
              <a:rPr lang="en-US" dirty="0"/>
              <a:t>Organizations can take a decision to discard or improve a particular product based on customer trends.</a:t>
            </a:r>
          </a:p>
          <a:p>
            <a:endParaRPr lang="en-US" b="1" dirty="0"/>
          </a:p>
          <a:p>
            <a:r>
              <a:rPr lang="en-US" b="1" dirty="0"/>
              <a:t>Sentimental analysis to understand current topics : </a:t>
            </a:r>
            <a:r>
              <a:rPr lang="en-US" dirty="0"/>
              <a:t>It can be used to do analysis on current and trending topics.</a:t>
            </a:r>
          </a:p>
          <a:p>
            <a:endParaRPr lang="en-US" b="1" dirty="0"/>
          </a:p>
          <a:p>
            <a:r>
              <a:rPr lang="en-US" b="1" dirty="0"/>
              <a:t>Sentimental analysis in politics : </a:t>
            </a:r>
            <a:r>
              <a:rPr lang="en-US" dirty="0"/>
              <a:t>To understand how many people are positive, negative or neutral</a:t>
            </a:r>
            <a:endParaRPr lang="en-US" b="1" dirty="0"/>
          </a:p>
          <a:p>
            <a:endParaRPr lang="en-US" dirty="0"/>
          </a:p>
          <a:p>
            <a:endParaRPr lang="en-US" dirty="0"/>
          </a:p>
        </p:txBody>
      </p:sp>
    </p:spTree>
    <p:extLst>
      <p:ext uri="{BB962C8B-B14F-4D97-AF65-F5344CB8AC3E}">
        <p14:creationId xmlns:p14="http://schemas.microsoft.com/office/powerpoint/2010/main" val="421401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7A7C-A27E-45F2-8875-0A5E101E3FA7}"/>
              </a:ext>
            </a:extLst>
          </p:cNvPr>
          <p:cNvSpPr>
            <a:spLocks noGrp="1"/>
          </p:cNvSpPr>
          <p:nvPr>
            <p:ph type="title"/>
          </p:nvPr>
        </p:nvSpPr>
        <p:spPr>
          <a:xfrm>
            <a:off x="531845" y="624110"/>
            <a:ext cx="10972767" cy="128089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F15B1498-54C7-426A-AFBD-1F4396AFAF9D}"/>
              </a:ext>
            </a:extLst>
          </p:cNvPr>
          <p:cNvSpPr>
            <a:spLocks noGrp="1"/>
          </p:cNvSpPr>
          <p:nvPr>
            <p:ph idx="1"/>
          </p:nvPr>
        </p:nvSpPr>
        <p:spPr>
          <a:xfrm>
            <a:off x="531845" y="2133600"/>
            <a:ext cx="10972767" cy="3777622"/>
          </a:xfrm>
        </p:spPr>
        <p:txBody>
          <a:bodyPr/>
          <a:lstStyle/>
          <a:p>
            <a:pPr marL="0" indent="0">
              <a:buNone/>
            </a:pPr>
            <a:endParaRPr lang="en-US" sz="2500" dirty="0"/>
          </a:p>
          <a:p>
            <a:pPr marL="0" indent="0">
              <a:buNone/>
            </a:pPr>
            <a:endParaRPr lang="en-US" sz="2500" dirty="0"/>
          </a:p>
          <a:p>
            <a:pPr marL="0" indent="0" algn="ctr">
              <a:buNone/>
            </a:pPr>
            <a:r>
              <a:rPr lang="en-US" sz="2500" dirty="0"/>
              <a:t>Thus, we have understood an </a:t>
            </a:r>
            <a:r>
              <a:rPr lang="en-US" sz="2500"/>
              <a:t>overview about </a:t>
            </a:r>
            <a:r>
              <a:rPr lang="en-US" sz="2500" dirty="0"/>
              <a:t>semantic and sentimental analysis.</a:t>
            </a:r>
          </a:p>
          <a:p>
            <a:pPr marL="0" indent="0">
              <a:buNone/>
            </a:pPr>
            <a:endParaRPr lang="en-US" dirty="0"/>
          </a:p>
        </p:txBody>
      </p:sp>
    </p:spTree>
    <p:extLst>
      <p:ext uri="{BB962C8B-B14F-4D97-AF65-F5344CB8AC3E}">
        <p14:creationId xmlns:p14="http://schemas.microsoft.com/office/powerpoint/2010/main" val="1456030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DC1A-D859-4BA4-B5C6-05E638B47D74}"/>
              </a:ext>
            </a:extLst>
          </p:cNvPr>
          <p:cNvSpPr>
            <a:spLocks noGrp="1"/>
          </p:cNvSpPr>
          <p:nvPr>
            <p:ph type="title"/>
          </p:nvPr>
        </p:nvSpPr>
        <p:spPr>
          <a:xfrm>
            <a:off x="634482" y="624110"/>
            <a:ext cx="10870131" cy="1280890"/>
          </a:xfrm>
        </p:spPr>
        <p:txBody>
          <a:bodyPr/>
          <a:lstStyle/>
          <a:p>
            <a:pPr algn="ctr"/>
            <a:r>
              <a:rPr lang="en-US" dirty="0"/>
              <a:t>References</a:t>
            </a:r>
          </a:p>
        </p:txBody>
      </p:sp>
      <p:sp>
        <p:nvSpPr>
          <p:cNvPr id="3" name="Content Placeholder 2">
            <a:extLst>
              <a:ext uri="{FF2B5EF4-FFF2-40B4-BE49-F238E27FC236}">
                <a16:creationId xmlns:a16="http://schemas.microsoft.com/office/drawing/2014/main" id="{3C74EE6E-6DDB-4047-B028-8C7548B82423}"/>
              </a:ext>
            </a:extLst>
          </p:cNvPr>
          <p:cNvSpPr>
            <a:spLocks noGrp="1"/>
          </p:cNvSpPr>
          <p:nvPr>
            <p:ph idx="1"/>
          </p:nvPr>
        </p:nvSpPr>
        <p:spPr>
          <a:xfrm>
            <a:off x="634482" y="1632857"/>
            <a:ext cx="10870130" cy="5122505"/>
          </a:xfrm>
        </p:spPr>
        <p:txBody>
          <a:bodyPr>
            <a:normAutofit/>
          </a:bodyPr>
          <a:lstStyle/>
          <a:p>
            <a:r>
              <a:rPr lang="en-US" dirty="0"/>
              <a:t>[1.] </a:t>
            </a:r>
            <a:r>
              <a:rPr lang="en-US" u="sng" dirty="0">
                <a:hlinkClick r:id="rId2"/>
              </a:rPr>
              <a:t>https://en.wikipedia.org/wiki/Natural_language</a:t>
            </a:r>
            <a:endParaRPr lang="en-US" dirty="0"/>
          </a:p>
          <a:p>
            <a:r>
              <a:rPr lang="en-US" dirty="0"/>
              <a:t>[2.] </a:t>
            </a:r>
            <a:r>
              <a:rPr lang="en-US" u="sng" dirty="0">
                <a:hlinkClick r:id="rId3"/>
              </a:rPr>
              <a:t>https://www.expertsystem.com/natural-language-process-semantic-analysis-definition/</a:t>
            </a:r>
            <a:endParaRPr lang="en-US" dirty="0"/>
          </a:p>
          <a:p>
            <a:r>
              <a:rPr lang="en-US" dirty="0"/>
              <a:t>[3.] </a:t>
            </a:r>
            <a:r>
              <a:rPr lang="en-US" u="sng" dirty="0">
                <a:hlinkClick r:id="rId4"/>
              </a:rPr>
              <a:t>https://simplicable.com/new/natural-language-processing</a:t>
            </a:r>
            <a:endParaRPr lang="en-US" dirty="0"/>
          </a:p>
          <a:p>
            <a:r>
              <a:rPr lang="en-US" dirty="0"/>
              <a:t>[4. ] S. Miller, H. Fox, L. Ramshaw, and R. </a:t>
            </a:r>
            <a:r>
              <a:rPr lang="en-US" dirty="0" err="1"/>
              <a:t>Weischedel</a:t>
            </a:r>
            <a:r>
              <a:rPr lang="en-US" dirty="0"/>
              <a:t>. A novel use of statistical parsing to extract information from text. Applied Natural Language Processing Conference (ANLP), 2000. </a:t>
            </a:r>
          </a:p>
          <a:p>
            <a:r>
              <a:rPr lang="en-US" dirty="0"/>
              <a:t>[5.] S. Miller, J. Guinness, and A. </a:t>
            </a:r>
            <a:r>
              <a:rPr lang="en-US" dirty="0" err="1"/>
              <a:t>Zamanian</a:t>
            </a:r>
            <a:r>
              <a:rPr lang="en-US" dirty="0"/>
              <a:t>. Name tagging with word clusters and discriminative training. In Conference of the North American Chapter of the Association for Computational Linguistics &amp; Human Language Technologies (NAACL-HLT), pages 337–342, 2004. </a:t>
            </a:r>
          </a:p>
          <a:p>
            <a:r>
              <a:rPr lang="en-US" dirty="0"/>
              <a:t>[6.] P. </a:t>
            </a:r>
            <a:r>
              <a:rPr lang="en-US" dirty="0" err="1"/>
              <a:t>Koomen</a:t>
            </a:r>
            <a:r>
              <a:rPr lang="en-US" dirty="0"/>
              <a:t>, V. </a:t>
            </a:r>
            <a:r>
              <a:rPr lang="en-US" dirty="0" err="1"/>
              <a:t>Punyakanok</a:t>
            </a:r>
            <a:r>
              <a:rPr lang="en-US" dirty="0"/>
              <a:t>, D. Roth, and W. </a:t>
            </a:r>
            <a:r>
              <a:rPr lang="en-US" dirty="0" err="1"/>
              <a:t>Yih</a:t>
            </a:r>
            <a:r>
              <a:rPr lang="en-US" dirty="0"/>
              <a:t>. Generalized inference with multiple semantic role labeling systems (shared task paper). In Conference on Computational Natural Language Learning (</a:t>
            </a:r>
            <a:r>
              <a:rPr lang="en-US" dirty="0" err="1"/>
              <a:t>CoNLL</a:t>
            </a:r>
            <a:r>
              <a:rPr lang="en-US" dirty="0"/>
              <a:t>), pages 181–184, 2005.</a:t>
            </a:r>
          </a:p>
        </p:txBody>
      </p:sp>
    </p:spTree>
    <p:extLst>
      <p:ext uri="{BB962C8B-B14F-4D97-AF65-F5344CB8AC3E}">
        <p14:creationId xmlns:p14="http://schemas.microsoft.com/office/powerpoint/2010/main" val="386746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17BC-24EC-4746-9DBC-FDC7C3E0AD6D}"/>
              </a:ext>
            </a:extLst>
          </p:cNvPr>
          <p:cNvSpPr>
            <a:spLocks noGrp="1"/>
          </p:cNvSpPr>
          <p:nvPr>
            <p:ph type="title"/>
          </p:nvPr>
        </p:nvSpPr>
        <p:spPr>
          <a:xfrm>
            <a:off x="2257023" y="2788555"/>
            <a:ext cx="8911687" cy="1280890"/>
          </a:xfrm>
        </p:spPr>
        <p:txBody>
          <a:bodyPr/>
          <a:lstStyle/>
          <a:p>
            <a:pPr algn="ctr"/>
            <a:br>
              <a:rPr lang="en-US" b="1" dirty="0"/>
            </a:br>
            <a:r>
              <a:rPr lang="en-US" b="1" dirty="0"/>
              <a:t>Thankyou.</a:t>
            </a:r>
          </a:p>
        </p:txBody>
      </p:sp>
    </p:spTree>
    <p:extLst>
      <p:ext uri="{BB962C8B-B14F-4D97-AF65-F5344CB8AC3E}">
        <p14:creationId xmlns:p14="http://schemas.microsoft.com/office/powerpoint/2010/main" val="134819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42C8-13B5-4726-B040-0EAE1124F8AE}"/>
              </a:ext>
            </a:extLst>
          </p:cNvPr>
          <p:cNvSpPr>
            <a:spLocks noGrp="1"/>
          </p:cNvSpPr>
          <p:nvPr>
            <p:ph type="title"/>
          </p:nvPr>
        </p:nvSpPr>
        <p:spPr/>
        <p:txBody>
          <a:bodyPr/>
          <a:lstStyle/>
          <a:p>
            <a:pPr algn="ctr"/>
            <a:r>
              <a:rPr lang="en-US" dirty="0"/>
              <a:t>Table of contents.</a:t>
            </a:r>
          </a:p>
        </p:txBody>
      </p:sp>
      <p:graphicFrame>
        <p:nvGraphicFramePr>
          <p:cNvPr id="4" name="Content Placeholder 3">
            <a:extLst>
              <a:ext uri="{FF2B5EF4-FFF2-40B4-BE49-F238E27FC236}">
                <a16:creationId xmlns:a16="http://schemas.microsoft.com/office/drawing/2014/main" id="{2B069F4E-B31F-4177-9371-1E706546B64E}"/>
              </a:ext>
            </a:extLst>
          </p:cNvPr>
          <p:cNvGraphicFramePr>
            <a:graphicFrameLocks noGrp="1"/>
          </p:cNvGraphicFramePr>
          <p:nvPr>
            <p:ph idx="1"/>
            <p:extLst>
              <p:ext uri="{D42A27DB-BD31-4B8C-83A1-F6EECF244321}">
                <p14:modId xmlns:p14="http://schemas.microsoft.com/office/powerpoint/2010/main" val="2263091330"/>
              </p:ext>
            </p:extLst>
          </p:nvPr>
        </p:nvGraphicFramePr>
        <p:xfrm>
          <a:off x="2589213" y="2133599"/>
          <a:ext cx="7581154" cy="2819400"/>
        </p:xfrm>
        <a:graphic>
          <a:graphicData uri="http://schemas.openxmlformats.org/drawingml/2006/table">
            <a:tbl>
              <a:tblPr firstRow="1" bandRow="1">
                <a:tableStyleId>{5940675A-B579-460E-94D1-54222C63F5DA}</a:tableStyleId>
              </a:tblPr>
              <a:tblGrid>
                <a:gridCol w="7581154">
                  <a:extLst>
                    <a:ext uri="{9D8B030D-6E8A-4147-A177-3AD203B41FA5}">
                      <a16:colId xmlns:a16="http://schemas.microsoft.com/office/drawing/2014/main" val="4232265914"/>
                    </a:ext>
                  </a:extLst>
                </a:gridCol>
              </a:tblGrid>
              <a:tr h="704850">
                <a:tc>
                  <a:txBody>
                    <a:bodyPr/>
                    <a:lstStyle/>
                    <a:p>
                      <a:pPr algn="l"/>
                      <a:r>
                        <a:rPr lang="en-US" dirty="0"/>
                        <a:t>Introduction.</a:t>
                      </a:r>
                    </a:p>
                  </a:txBody>
                  <a:tcPr/>
                </a:tc>
                <a:extLst>
                  <a:ext uri="{0D108BD9-81ED-4DB2-BD59-A6C34878D82A}">
                    <a16:rowId xmlns:a16="http://schemas.microsoft.com/office/drawing/2014/main" val="818686627"/>
                  </a:ext>
                </a:extLst>
              </a:tr>
              <a:tr h="704850">
                <a:tc>
                  <a:txBody>
                    <a:bodyPr/>
                    <a:lstStyle/>
                    <a:p>
                      <a:pPr algn="l"/>
                      <a:r>
                        <a:rPr lang="en-US" dirty="0"/>
                        <a:t>Semantic Analysis.</a:t>
                      </a:r>
                    </a:p>
                  </a:txBody>
                  <a:tcPr/>
                </a:tc>
                <a:extLst>
                  <a:ext uri="{0D108BD9-81ED-4DB2-BD59-A6C34878D82A}">
                    <a16:rowId xmlns:a16="http://schemas.microsoft.com/office/drawing/2014/main" val="1670471554"/>
                  </a:ext>
                </a:extLst>
              </a:tr>
              <a:tr h="704850">
                <a:tc>
                  <a:txBody>
                    <a:bodyPr/>
                    <a:lstStyle/>
                    <a:p>
                      <a:pPr algn="l"/>
                      <a:r>
                        <a:rPr lang="en-US" dirty="0"/>
                        <a:t>Sentimental Analysis.</a:t>
                      </a:r>
                    </a:p>
                  </a:txBody>
                  <a:tcPr/>
                </a:tc>
                <a:extLst>
                  <a:ext uri="{0D108BD9-81ED-4DB2-BD59-A6C34878D82A}">
                    <a16:rowId xmlns:a16="http://schemas.microsoft.com/office/drawing/2014/main" val="609047821"/>
                  </a:ext>
                </a:extLst>
              </a:tr>
              <a:tr h="704850">
                <a:tc>
                  <a:txBody>
                    <a:bodyPr/>
                    <a:lstStyle/>
                    <a:p>
                      <a:pPr algn="l"/>
                      <a:r>
                        <a:rPr lang="en-US" dirty="0"/>
                        <a:t>Applications of Semantics and Sentimental Analysis.</a:t>
                      </a:r>
                    </a:p>
                  </a:txBody>
                  <a:tcPr/>
                </a:tc>
                <a:extLst>
                  <a:ext uri="{0D108BD9-81ED-4DB2-BD59-A6C34878D82A}">
                    <a16:rowId xmlns:a16="http://schemas.microsoft.com/office/drawing/2014/main" val="3266479785"/>
                  </a:ext>
                </a:extLst>
              </a:tr>
            </a:tbl>
          </a:graphicData>
        </a:graphic>
      </p:graphicFrame>
    </p:spTree>
    <p:extLst>
      <p:ext uri="{BB962C8B-B14F-4D97-AF65-F5344CB8AC3E}">
        <p14:creationId xmlns:p14="http://schemas.microsoft.com/office/powerpoint/2010/main" val="178007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3934-DBFA-46C7-90A7-7F2827B3AB77}"/>
              </a:ext>
            </a:extLst>
          </p:cNvPr>
          <p:cNvSpPr>
            <a:spLocks noGrp="1"/>
          </p:cNvSpPr>
          <p:nvPr>
            <p:ph type="title"/>
          </p:nvPr>
        </p:nvSpPr>
        <p:spPr/>
        <p:txBody>
          <a:bodyPr/>
          <a:lstStyle/>
          <a:p>
            <a:pPr algn="ctr"/>
            <a:r>
              <a:rPr lang="en-US" dirty="0"/>
              <a:t>Introduction : Overview</a:t>
            </a:r>
          </a:p>
        </p:txBody>
      </p:sp>
      <p:sp>
        <p:nvSpPr>
          <p:cNvPr id="3" name="Content Placeholder 2">
            <a:extLst>
              <a:ext uri="{FF2B5EF4-FFF2-40B4-BE49-F238E27FC236}">
                <a16:creationId xmlns:a16="http://schemas.microsoft.com/office/drawing/2014/main" id="{6219DEF4-DAC2-4DED-AF63-F461AD3A7DB1}"/>
              </a:ext>
            </a:extLst>
          </p:cNvPr>
          <p:cNvSpPr>
            <a:spLocks noGrp="1"/>
          </p:cNvSpPr>
          <p:nvPr>
            <p:ph idx="1"/>
          </p:nvPr>
        </p:nvSpPr>
        <p:spPr>
          <a:xfrm>
            <a:off x="2589212" y="1660849"/>
            <a:ext cx="8915400" cy="4250373"/>
          </a:xfrm>
        </p:spPr>
        <p:txBody>
          <a:bodyPr>
            <a:normAutofit/>
          </a:bodyPr>
          <a:lstStyle/>
          <a:p>
            <a:r>
              <a:rPr lang="en-US" dirty="0"/>
              <a:t>Human language is special for several reasons. It is specifically constructed to convey the speaker/writers meaning.</a:t>
            </a:r>
          </a:p>
          <a:p>
            <a:pPr marL="0" indent="0">
              <a:buNone/>
            </a:pPr>
            <a:endParaRPr lang="en-US" dirty="0"/>
          </a:p>
          <a:p>
            <a:r>
              <a:rPr lang="en-US" dirty="0"/>
              <a:t>Human language is all about symbols</a:t>
            </a:r>
          </a:p>
          <a:p>
            <a:pPr marL="0" indent="0">
              <a:buNone/>
            </a:pPr>
            <a:endParaRPr lang="en-US" dirty="0"/>
          </a:p>
          <a:p>
            <a:r>
              <a:rPr lang="en-US" dirty="0"/>
              <a:t>This means that you can convey the same meaning by using different ways, like speech, gesture, signs etc. </a:t>
            </a:r>
          </a:p>
          <a:p>
            <a:pPr marL="0" indent="0">
              <a:buNone/>
            </a:pPr>
            <a:endParaRPr lang="en-US" dirty="0"/>
          </a:p>
          <a:p>
            <a:r>
              <a:rPr lang="en-US" dirty="0"/>
              <a:t>The encoding of these by the human brain is a continuous pattern of activation, where the symbols are transmitted via continuous signals of sound and vision.</a:t>
            </a:r>
          </a:p>
          <a:p>
            <a:endParaRPr lang="en-US" dirty="0"/>
          </a:p>
        </p:txBody>
      </p:sp>
    </p:spTree>
    <p:extLst>
      <p:ext uri="{BB962C8B-B14F-4D97-AF65-F5344CB8AC3E}">
        <p14:creationId xmlns:p14="http://schemas.microsoft.com/office/powerpoint/2010/main" val="308667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3934-DBFA-46C7-90A7-7F2827B3AB77}"/>
              </a:ext>
            </a:extLst>
          </p:cNvPr>
          <p:cNvSpPr>
            <a:spLocks noGrp="1"/>
          </p:cNvSpPr>
          <p:nvPr>
            <p:ph type="title"/>
          </p:nvPr>
        </p:nvSpPr>
        <p:spPr/>
        <p:txBody>
          <a:bodyPr/>
          <a:lstStyle/>
          <a:p>
            <a:pPr algn="ctr"/>
            <a:r>
              <a:rPr lang="en-US" dirty="0"/>
              <a:t>Introduction : Overview</a:t>
            </a:r>
          </a:p>
        </p:txBody>
      </p:sp>
      <p:sp>
        <p:nvSpPr>
          <p:cNvPr id="3" name="Content Placeholder 2">
            <a:extLst>
              <a:ext uri="{FF2B5EF4-FFF2-40B4-BE49-F238E27FC236}">
                <a16:creationId xmlns:a16="http://schemas.microsoft.com/office/drawing/2014/main" id="{6219DEF4-DAC2-4DED-AF63-F461AD3A7DB1}"/>
              </a:ext>
            </a:extLst>
          </p:cNvPr>
          <p:cNvSpPr>
            <a:spLocks noGrp="1"/>
          </p:cNvSpPr>
          <p:nvPr>
            <p:ph idx="1"/>
          </p:nvPr>
        </p:nvSpPr>
        <p:spPr>
          <a:xfrm>
            <a:off x="2589212" y="1660849"/>
            <a:ext cx="8915400" cy="4250373"/>
          </a:xfrm>
        </p:spPr>
        <p:txBody>
          <a:bodyPr>
            <a:normAutofit/>
          </a:bodyPr>
          <a:lstStyle/>
          <a:p>
            <a:r>
              <a:rPr lang="en-US" dirty="0"/>
              <a:t>Understanding human language is considered a difficult task due to its complexity.</a:t>
            </a:r>
          </a:p>
          <a:p>
            <a:pPr marL="0" indent="0">
              <a:buNone/>
            </a:pPr>
            <a:endParaRPr lang="en-US" dirty="0"/>
          </a:p>
          <a:p>
            <a:r>
              <a:rPr lang="en-US" dirty="0"/>
              <a:t>For example, there is an infinite number of different ways to arrange words in a sentence.</a:t>
            </a:r>
          </a:p>
          <a:p>
            <a:pPr marL="0" indent="0">
              <a:buNone/>
            </a:pPr>
            <a:endParaRPr lang="en-US" dirty="0"/>
          </a:p>
          <a:p>
            <a:r>
              <a:rPr lang="en-US" dirty="0"/>
              <a:t>Also, words can have several meanings and contextual information is necessary to correctly interpret sentences.</a:t>
            </a:r>
          </a:p>
          <a:p>
            <a:pPr marL="0" indent="0">
              <a:buNone/>
            </a:pPr>
            <a:endParaRPr lang="en-US" dirty="0"/>
          </a:p>
          <a:p>
            <a:r>
              <a:rPr lang="en-US" dirty="0"/>
              <a:t>So understanding and </a:t>
            </a:r>
            <a:r>
              <a:rPr lang="en-US" dirty="0" err="1"/>
              <a:t>analysing</a:t>
            </a:r>
            <a:r>
              <a:rPr lang="en-US" dirty="0"/>
              <a:t> language is not a difficult task.</a:t>
            </a:r>
          </a:p>
          <a:p>
            <a:endParaRPr lang="en-US" dirty="0"/>
          </a:p>
        </p:txBody>
      </p:sp>
    </p:spTree>
    <p:extLst>
      <p:ext uri="{BB962C8B-B14F-4D97-AF65-F5344CB8AC3E}">
        <p14:creationId xmlns:p14="http://schemas.microsoft.com/office/powerpoint/2010/main" val="262912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C3D8-EF8C-4743-BE8B-8C19C0969403}"/>
              </a:ext>
            </a:extLst>
          </p:cNvPr>
          <p:cNvSpPr>
            <a:spLocks noGrp="1"/>
          </p:cNvSpPr>
          <p:nvPr>
            <p:ph type="title"/>
          </p:nvPr>
        </p:nvSpPr>
        <p:spPr/>
        <p:txBody>
          <a:bodyPr/>
          <a:lstStyle/>
          <a:p>
            <a:r>
              <a:rPr lang="en-US" dirty="0"/>
              <a:t>Introduction : Natural Language</a:t>
            </a:r>
          </a:p>
        </p:txBody>
      </p:sp>
      <p:sp>
        <p:nvSpPr>
          <p:cNvPr id="3" name="Content Placeholder 2">
            <a:extLst>
              <a:ext uri="{FF2B5EF4-FFF2-40B4-BE49-F238E27FC236}">
                <a16:creationId xmlns:a16="http://schemas.microsoft.com/office/drawing/2014/main" id="{BB230D9F-167A-4B79-8CC9-CF0FF0F3FD1F}"/>
              </a:ext>
            </a:extLst>
          </p:cNvPr>
          <p:cNvSpPr>
            <a:spLocks noGrp="1"/>
          </p:cNvSpPr>
          <p:nvPr>
            <p:ph idx="1"/>
          </p:nvPr>
        </p:nvSpPr>
        <p:spPr>
          <a:xfrm>
            <a:off x="265890" y="1534372"/>
            <a:ext cx="8915400" cy="5081032"/>
          </a:xfrm>
        </p:spPr>
        <p:txBody>
          <a:bodyPr>
            <a:normAutofit/>
          </a:bodyPr>
          <a:lstStyle/>
          <a:p>
            <a:r>
              <a:rPr lang="en-US" dirty="0"/>
              <a:t>Language is defined as the method of human communication, either spoken or written, consisting of the use of words in a structured and conventional way.</a:t>
            </a:r>
          </a:p>
          <a:p>
            <a:endParaRPr lang="en-US" dirty="0"/>
          </a:p>
          <a:p>
            <a:r>
              <a:rPr lang="en-US" dirty="0"/>
              <a:t>Natural language means a human language.</a:t>
            </a:r>
          </a:p>
          <a:p>
            <a:endParaRPr lang="en-US" dirty="0"/>
          </a:p>
          <a:p>
            <a:r>
              <a:rPr lang="en-US" dirty="0"/>
              <a:t>For example, English, French, Hindi and Chinese are natural languages. Computer languages, such as FORTRAN and C, are not.</a:t>
            </a:r>
          </a:p>
          <a:p>
            <a:endParaRPr lang="en-US" dirty="0"/>
          </a:p>
          <a:p>
            <a:r>
              <a:rPr lang="en-US" dirty="0"/>
              <a:t>Probably the single most challenging problem in computer science is to develop computers that can understand natural languages.</a:t>
            </a:r>
          </a:p>
          <a:p>
            <a:endParaRPr lang="en-US" dirty="0"/>
          </a:p>
          <a:p>
            <a:r>
              <a:rPr lang="en-US" dirty="0"/>
              <a:t>Fourth Generation Languages are the programming languages closest to natural languages.</a:t>
            </a:r>
          </a:p>
          <a:p>
            <a:endParaRPr lang="en-US" dirty="0"/>
          </a:p>
        </p:txBody>
      </p:sp>
      <p:pic>
        <p:nvPicPr>
          <p:cNvPr id="1028" name="Picture 4" descr="Image result for natural language">
            <a:extLst>
              <a:ext uri="{FF2B5EF4-FFF2-40B4-BE49-F238E27FC236}">
                <a16:creationId xmlns:a16="http://schemas.microsoft.com/office/drawing/2014/main" id="{BD4F9C21-EB17-473B-B8BC-8932BF1C4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076" y="1721754"/>
            <a:ext cx="3333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5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637D-4EAC-427C-AE80-FD0E79269A54}"/>
              </a:ext>
            </a:extLst>
          </p:cNvPr>
          <p:cNvSpPr>
            <a:spLocks noGrp="1"/>
          </p:cNvSpPr>
          <p:nvPr>
            <p:ph type="title"/>
          </p:nvPr>
        </p:nvSpPr>
        <p:spPr>
          <a:xfrm>
            <a:off x="2589213" y="624110"/>
            <a:ext cx="8915400" cy="1280890"/>
          </a:xfrm>
        </p:spPr>
        <p:txBody>
          <a:bodyPr/>
          <a:lstStyle/>
          <a:p>
            <a:pPr algn="ctr"/>
            <a:r>
              <a:rPr lang="en-US"/>
              <a:t>Introduction : Natural Language Processing</a:t>
            </a:r>
            <a:endParaRPr lang="en-US" dirty="0"/>
          </a:p>
        </p:txBody>
      </p:sp>
      <p:sp>
        <p:nvSpPr>
          <p:cNvPr id="3" name="Content Placeholder 2">
            <a:extLst>
              <a:ext uri="{FF2B5EF4-FFF2-40B4-BE49-F238E27FC236}">
                <a16:creationId xmlns:a16="http://schemas.microsoft.com/office/drawing/2014/main" id="{38930B1D-916A-491B-A6F0-06EB8462A35D}"/>
              </a:ext>
            </a:extLst>
          </p:cNvPr>
          <p:cNvSpPr>
            <a:spLocks noGrp="1"/>
          </p:cNvSpPr>
          <p:nvPr>
            <p:ph idx="1"/>
          </p:nvPr>
        </p:nvSpPr>
        <p:spPr>
          <a:xfrm>
            <a:off x="3519163" y="1905000"/>
            <a:ext cx="8672837" cy="4952999"/>
          </a:xfrm>
        </p:spPr>
        <p:txBody>
          <a:bodyPr/>
          <a:lstStyle/>
          <a:p>
            <a:r>
              <a:rPr lang="en-US" dirty="0"/>
              <a:t>Natural language processing (NLP) is an area of computer science and artificial intelligence that is concerned with the interaction between computers and humans in natural language. </a:t>
            </a:r>
          </a:p>
          <a:p>
            <a:endParaRPr lang="en-US" dirty="0"/>
          </a:p>
          <a:p>
            <a:r>
              <a:rPr lang="en-US" dirty="0"/>
              <a:t>The goal of NLP is to enable computers to understand language as well as we do. </a:t>
            </a:r>
          </a:p>
          <a:p>
            <a:endParaRPr lang="en-US" b="1" dirty="0"/>
          </a:p>
          <a:p>
            <a:r>
              <a:rPr lang="en-US" dirty="0"/>
              <a:t>It is the driving force behind things like virtual assistants, speech recognition, sentiment analysis, automatic text summarization, machine translation and much more.</a:t>
            </a:r>
          </a:p>
          <a:p>
            <a:endParaRPr lang="en-US" dirty="0"/>
          </a:p>
          <a:p>
            <a:r>
              <a:rPr lang="en-US" dirty="0"/>
              <a:t>NLP is all about enabling computers to understand and generate human language. Applications of NLP techniques are Voice Assistants like Alexa and Siri but also things like Machine Translation and text-filtering. </a:t>
            </a:r>
          </a:p>
          <a:p>
            <a:endParaRPr lang="en-US" dirty="0"/>
          </a:p>
        </p:txBody>
      </p:sp>
      <p:pic>
        <p:nvPicPr>
          <p:cNvPr id="6" name="Picture 5">
            <a:extLst>
              <a:ext uri="{FF2B5EF4-FFF2-40B4-BE49-F238E27FC236}">
                <a16:creationId xmlns:a16="http://schemas.microsoft.com/office/drawing/2014/main" id="{D29173A9-B1C8-4179-8689-75FDE666F5DC}"/>
              </a:ext>
            </a:extLst>
          </p:cNvPr>
          <p:cNvPicPr>
            <a:picLocks noChangeAspect="1"/>
          </p:cNvPicPr>
          <p:nvPr/>
        </p:nvPicPr>
        <p:blipFill>
          <a:blip r:embed="rId2"/>
          <a:stretch>
            <a:fillRect/>
          </a:stretch>
        </p:blipFill>
        <p:spPr>
          <a:xfrm>
            <a:off x="-188200" y="2408853"/>
            <a:ext cx="3707363" cy="3357465"/>
          </a:xfrm>
          <a:prstGeom prst="rect">
            <a:avLst/>
          </a:prstGeom>
        </p:spPr>
      </p:pic>
    </p:spTree>
    <p:extLst>
      <p:ext uri="{BB962C8B-B14F-4D97-AF65-F5344CB8AC3E}">
        <p14:creationId xmlns:p14="http://schemas.microsoft.com/office/powerpoint/2010/main" val="261760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4BB2-10D7-45A6-A560-7065C391BE4F}"/>
              </a:ext>
            </a:extLst>
          </p:cNvPr>
          <p:cNvSpPr>
            <a:spLocks noGrp="1"/>
          </p:cNvSpPr>
          <p:nvPr>
            <p:ph type="title"/>
          </p:nvPr>
        </p:nvSpPr>
        <p:spPr/>
        <p:txBody>
          <a:bodyPr/>
          <a:lstStyle/>
          <a:p>
            <a:pPr algn="ctr"/>
            <a:r>
              <a:rPr lang="en-US" dirty="0"/>
              <a:t>Introduction : Natural Language Processing</a:t>
            </a:r>
          </a:p>
        </p:txBody>
      </p:sp>
      <p:sp>
        <p:nvSpPr>
          <p:cNvPr id="3" name="Content Placeholder 2">
            <a:extLst>
              <a:ext uri="{FF2B5EF4-FFF2-40B4-BE49-F238E27FC236}">
                <a16:creationId xmlns:a16="http://schemas.microsoft.com/office/drawing/2014/main" id="{AFF5F659-E622-4C63-8108-869C0F79DFEB}"/>
              </a:ext>
            </a:extLst>
          </p:cNvPr>
          <p:cNvSpPr>
            <a:spLocks noGrp="1"/>
          </p:cNvSpPr>
          <p:nvPr>
            <p:ph idx="1"/>
          </p:nvPr>
        </p:nvSpPr>
        <p:spPr>
          <a:xfrm>
            <a:off x="205273" y="1905000"/>
            <a:ext cx="11986727" cy="4953000"/>
          </a:xfrm>
        </p:spPr>
        <p:txBody>
          <a:bodyPr>
            <a:normAutofit lnSpcReduction="10000"/>
          </a:bodyPr>
          <a:lstStyle/>
          <a:p>
            <a:pPr marL="0" indent="0">
              <a:buNone/>
            </a:pPr>
            <a:r>
              <a:rPr lang="en-US" sz="2200" dirty="0"/>
              <a:t>Types of Natural Language Processing : </a:t>
            </a:r>
          </a:p>
          <a:p>
            <a:pPr lvl="0"/>
            <a:r>
              <a:rPr lang="en-US" b="1" dirty="0"/>
              <a:t>Optical Character Recognition : </a:t>
            </a:r>
            <a:r>
              <a:rPr lang="en-US" dirty="0"/>
              <a:t>Converting written or printed text into data.</a:t>
            </a:r>
            <a:endParaRPr lang="en-US" b="1" dirty="0"/>
          </a:p>
          <a:p>
            <a:pPr lvl="0"/>
            <a:r>
              <a:rPr lang="en-US" b="1" dirty="0"/>
              <a:t>Speech Recognition : </a:t>
            </a:r>
            <a:r>
              <a:rPr lang="en-US" dirty="0"/>
              <a:t>Converting spoken words into data.</a:t>
            </a:r>
            <a:endParaRPr lang="en-US" b="1" dirty="0"/>
          </a:p>
          <a:p>
            <a:pPr lvl="0"/>
            <a:r>
              <a:rPr lang="en-US" b="1" dirty="0"/>
              <a:t>Machine Translation : </a:t>
            </a:r>
            <a:r>
              <a:rPr lang="en-US" dirty="0"/>
              <a:t>Translating text from one language to another.</a:t>
            </a:r>
            <a:endParaRPr lang="en-US" b="1" dirty="0"/>
          </a:p>
          <a:p>
            <a:pPr lvl="0"/>
            <a:r>
              <a:rPr lang="en-US" b="1" dirty="0"/>
              <a:t>Natural Language Generation : </a:t>
            </a:r>
            <a:r>
              <a:rPr lang="en-US" dirty="0"/>
              <a:t>Formatting information as a  natural language. For example, a weather system that generates a weather forecast in paragraph form.</a:t>
            </a:r>
            <a:endParaRPr lang="en-US" b="1" dirty="0"/>
          </a:p>
          <a:p>
            <a:pPr lvl="0"/>
            <a:r>
              <a:rPr lang="en-US" b="1" dirty="0"/>
              <a:t>Sentiment Analysis :  </a:t>
            </a:r>
            <a:r>
              <a:rPr lang="en-US" dirty="0"/>
              <a:t>Interpreting basic information from language such as the topic being discussed and whether comments are positive or negative. For example, </a:t>
            </a:r>
            <a:r>
              <a:rPr lang="en-US" b="1" dirty="0"/>
              <a:t>brand engagement</a:t>
            </a:r>
            <a:r>
              <a:rPr lang="en-US" dirty="0"/>
              <a:t> metrics might look at how many people are talking about a brand and how much of that talk is positive.</a:t>
            </a:r>
            <a:endParaRPr lang="en-US" b="1" dirty="0"/>
          </a:p>
          <a:p>
            <a:pPr lvl="0"/>
            <a:r>
              <a:rPr lang="en-US" b="1" dirty="0"/>
              <a:t>Semantic Search : </a:t>
            </a:r>
            <a:r>
              <a:rPr lang="en-US" dirty="0"/>
              <a:t>Understanding and answering questions posed in a natural language. For example, accurately processing a search query such as "give me the address of that bar I went to last weekend."</a:t>
            </a:r>
            <a:endParaRPr lang="en-US" b="1" dirty="0"/>
          </a:p>
          <a:p>
            <a:pPr lvl="0"/>
            <a:r>
              <a:rPr lang="en-US" b="1" dirty="0"/>
              <a:t>Machine Learning : </a:t>
            </a:r>
            <a:r>
              <a:rPr lang="en-US" dirty="0"/>
              <a:t>Using natural language to train artificial intelligence. This can be learning related to language itself or another topic such as economics.</a:t>
            </a:r>
            <a:endParaRPr lang="en-US" b="1" dirty="0"/>
          </a:p>
          <a:p>
            <a:pPr>
              <a:buFont typeface="Wingdings" panose="05000000000000000000" pitchFamily="2" charset="2"/>
              <a:buChar char="q"/>
            </a:pPr>
            <a:r>
              <a:rPr lang="en-US" dirty="0"/>
              <a:t>	</a:t>
            </a:r>
          </a:p>
        </p:txBody>
      </p:sp>
    </p:spTree>
    <p:extLst>
      <p:ext uri="{BB962C8B-B14F-4D97-AF65-F5344CB8AC3E}">
        <p14:creationId xmlns:p14="http://schemas.microsoft.com/office/powerpoint/2010/main" val="312829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F304-0702-4F51-8704-4C3EDE604E46}"/>
              </a:ext>
            </a:extLst>
          </p:cNvPr>
          <p:cNvSpPr>
            <a:spLocks noGrp="1"/>
          </p:cNvSpPr>
          <p:nvPr>
            <p:ph type="title"/>
          </p:nvPr>
        </p:nvSpPr>
        <p:spPr>
          <a:xfrm>
            <a:off x="242597" y="624110"/>
            <a:ext cx="11262016" cy="1280890"/>
          </a:xfrm>
        </p:spPr>
        <p:txBody>
          <a:bodyPr/>
          <a:lstStyle/>
          <a:p>
            <a:pPr algn="ctr"/>
            <a:r>
              <a:rPr lang="en-US" dirty="0"/>
              <a:t>Semantic Analysis</a:t>
            </a:r>
          </a:p>
        </p:txBody>
      </p:sp>
      <p:sp>
        <p:nvSpPr>
          <p:cNvPr id="3" name="Content Placeholder 2">
            <a:extLst>
              <a:ext uri="{FF2B5EF4-FFF2-40B4-BE49-F238E27FC236}">
                <a16:creationId xmlns:a16="http://schemas.microsoft.com/office/drawing/2014/main" id="{E226ED84-B7F7-404F-81EA-9C6F56CDA472}"/>
              </a:ext>
            </a:extLst>
          </p:cNvPr>
          <p:cNvSpPr>
            <a:spLocks noGrp="1"/>
          </p:cNvSpPr>
          <p:nvPr>
            <p:ph idx="1"/>
          </p:nvPr>
        </p:nvSpPr>
        <p:spPr>
          <a:xfrm>
            <a:off x="3238344" y="2139743"/>
            <a:ext cx="8915400" cy="3777622"/>
          </a:xfrm>
        </p:spPr>
        <p:txBody>
          <a:bodyPr/>
          <a:lstStyle/>
          <a:p>
            <a:r>
              <a:rPr lang="en-US" dirty="0"/>
              <a:t>Semantics is all about meaning. It cannot be just defined for language but also can be defined for many different things such as arithmetic expressions.</a:t>
            </a:r>
          </a:p>
          <a:p>
            <a:endParaRPr lang="en-US" dirty="0"/>
          </a:p>
          <a:p>
            <a:r>
              <a:rPr lang="en-US" dirty="0"/>
              <a:t>Consider the following expression. </a:t>
            </a:r>
          </a:p>
          <a:p>
            <a:pPr marL="0" indent="0">
              <a:buNone/>
            </a:pPr>
            <a:r>
              <a:rPr lang="en-US" dirty="0"/>
              <a:t>     (5 + 2) * 7 = 7 * 7  = 49</a:t>
            </a:r>
          </a:p>
          <a:p>
            <a:pPr marL="0" indent="0">
              <a:buNone/>
            </a:pPr>
            <a:r>
              <a:rPr lang="en-US" dirty="0"/>
              <a:t>	The meaning that can be derived from the  above expression is as follows :</a:t>
            </a:r>
          </a:p>
          <a:p>
            <a:pPr marL="0" indent="0">
              <a:buNone/>
            </a:pPr>
            <a:r>
              <a:rPr lang="en-US" dirty="0"/>
              <a:t>     	The expression is nothing but a multiplication of 2 numbers in which the first     number consists of addition of 2 numbers.</a:t>
            </a:r>
          </a:p>
          <a:p>
            <a:pPr marL="0" indent="0">
              <a:buNone/>
            </a:pPr>
            <a:r>
              <a:rPr lang="en-US" dirty="0"/>
              <a:t>        </a:t>
            </a:r>
            <a:r>
              <a:rPr lang="en-US" dirty="0" err="1"/>
              <a:t>ans</a:t>
            </a:r>
            <a:r>
              <a:rPr lang="en-US" dirty="0"/>
              <a:t> = </a:t>
            </a:r>
            <a:r>
              <a:rPr lang="en-US" dirty="0" err="1"/>
              <a:t>mult</a:t>
            </a:r>
            <a:r>
              <a:rPr lang="en-US" dirty="0"/>
              <a:t> (add (4, 3), 7)</a:t>
            </a:r>
          </a:p>
          <a:p>
            <a:pPr marL="0" indent="0">
              <a:buNone/>
            </a:pPr>
            <a:endParaRPr lang="en-US" dirty="0"/>
          </a:p>
          <a:p>
            <a:pPr marL="0" indent="0">
              <a:buNone/>
            </a:pPr>
            <a:endParaRPr lang="en-US" dirty="0"/>
          </a:p>
          <a:p>
            <a:endParaRPr lang="en-US" dirty="0"/>
          </a:p>
        </p:txBody>
      </p:sp>
      <p:pic>
        <p:nvPicPr>
          <p:cNvPr id="5" name="Picture 4" descr="Related image">
            <a:extLst>
              <a:ext uri="{FF2B5EF4-FFF2-40B4-BE49-F238E27FC236}">
                <a16:creationId xmlns:a16="http://schemas.microsoft.com/office/drawing/2014/main" id="{CAABDC51-CE03-4F50-AA00-9189AE457D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3224" y="1794510"/>
            <a:ext cx="2865120" cy="4198620"/>
          </a:xfrm>
          <a:prstGeom prst="rect">
            <a:avLst/>
          </a:prstGeom>
          <a:noFill/>
          <a:ln>
            <a:noFill/>
          </a:ln>
        </p:spPr>
      </p:pic>
    </p:spTree>
    <p:extLst>
      <p:ext uri="{BB962C8B-B14F-4D97-AF65-F5344CB8AC3E}">
        <p14:creationId xmlns:p14="http://schemas.microsoft.com/office/powerpoint/2010/main" val="100897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D76-B909-4C76-8F6F-AF0ACA69BCB8}"/>
              </a:ext>
            </a:extLst>
          </p:cNvPr>
          <p:cNvSpPr>
            <a:spLocks noGrp="1"/>
          </p:cNvSpPr>
          <p:nvPr>
            <p:ph type="title"/>
          </p:nvPr>
        </p:nvSpPr>
        <p:spPr>
          <a:xfrm>
            <a:off x="312543" y="624110"/>
            <a:ext cx="11192070" cy="1280890"/>
          </a:xfrm>
        </p:spPr>
        <p:txBody>
          <a:bodyPr/>
          <a:lstStyle/>
          <a:p>
            <a:pPr algn="ctr"/>
            <a:r>
              <a:rPr lang="en-US" dirty="0"/>
              <a:t>Semantic Analysis</a:t>
            </a:r>
          </a:p>
        </p:txBody>
      </p:sp>
      <p:sp>
        <p:nvSpPr>
          <p:cNvPr id="3" name="Content Placeholder 2">
            <a:extLst>
              <a:ext uri="{FF2B5EF4-FFF2-40B4-BE49-F238E27FC236}">
                <a16:creationId xmlns:a16="http://schemas.microsoft.com/office/drawing/2014/main" id="{1FA5E306-EDE2-4FB2-8DB5-CA6BE8D621B2}"/>
              </a:ext>
            </a:extLst>
          </p:cNvPr>
          <p:cNvSpPr>
            <a:spLocks noGrp="1"/>
          </p:cNvSpPr>
          <p:nvPr>
            <p:ph idx="1"/>
          </p:nvPr>
        </p:nvSpPr>
        <p:spPr>
          <a:xfrm>
            <a:off x="312542" y="1540188"/>
            <a:ext cx="11879458" cy="5317811"/>
          </a:xfrm>
        </p:spPr>
        <p:txBody>
          <a:bodyPr>
            <a:normAutofit/>
          </a:bodyPr>
          <a:lstStyle/>
          <a:p>
            <a:r>
              <a:rPr lang="en-US" b="1" dirty="0"/>
              <a:t>Linguistic</a:t>
            </a:r>
            <a:r>
              <a:rPr lang="en-US" dirty="0"/>
              <a:t> : Linguistic meaning refers to the actual meaning of the sentence and it does not convey any emotions to the audience.</a:t>
            </a:r>
          </a:p>
          <a:p>
            <a:pPr marL="0" indent="0">
              <a:buNone/>
            </a:pPr>
            <a:r>
              <a:rPr lang="en-US" dirty="0"/>
              <a:t>      For example : </a:t>
            </a:r>
            <a:r>
              <a:rPr lang="en-US" b="1" dirty="0"/>
              <a:t>It is 8pm.</a:t>
            </a:r>
            <a:endParaRPr lang="en-US" dirty="0"/>
          </a:p>
          <a:p>
            <a:pPr marL="0" indent="0">
              <a:buNone/>
            </a:pPr>
            <a:r>
              <a:rPr lang="en-US" dirty="0"/>
              <a:t>                              The above sentence can be plainly interpreted as :</a:t>
            </a:r>
          </a:p>
          <a:p>
            <a:pPr marL="0" indent="0">
              <a:buNone/>
            </a:pPr>
            <a:r>
              <a:rPr lang="en-US" b="1" dirty="0"/>
              <a:t>                              The time is 8pm.</a:t>
            </a:r>
            <a:r>
              <a:rPr lang="en-US" dirty="0"/>
              <a:t> </a:t>
            </a:r>
          </a:p>
          <a:p>
            <a:r>
              <a:rPr lang="en-US" b="1" dirty="0"/>
              <a:t>Pragmatic : </a:t>
            </a:r>
            <a:r>
              <a:rPr lang="en-US" dirty="0"/>
              <a:t>Dealing with things sensibly and realistically in a way that is based on practical rather than theoretical considerations.</a:t>
            </a:r>
          </a:p>
          <a:p>
            <a:pPr marL="0" indent="0">
              <a:buNone/>
            </a:pPr>
            <a:r>
              <a:rPr lang="en-US" dirty="0"/>
              <a:t>      For example : </a:t>
            </a:r>
            <a:r>
              <a:rPr lang="en-US" b="1" dirty="0"/>
              <a:t>It is the time to leave.</a:t>
            </a:r>
          </a:p>
          <a:p>
            <a:r>
              <a:rPr lang="en-US" dirty="0"/>
              <a:t>				 The above sentence does not determine the actual meaning of the sentence but tries to convey hidden emotions behind it. This sentence cannot stand by itself but would need help of some underlying sentence. If we combine the above example, then we can derive a clear hidden meaning of the sentence along with its emotions</a:t>
            </a:r>
          </a:p>
          <a:p>
            <a:pPr marL="0" indent="0">
              <a:buNone/>
            </a:pPr>
            <a:r>
              <a:rPr lang="en-US" b="1" i="1" dirty="0"/>
              <a:t>                             </a:t>
            </a:r>
            <a:r>
              <a:rPr lang="en-US" b="1" dirty="0"/>
              <a:t>The time is 8pm. It is the time to leave.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91884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165</TotalTime>
  <Words>996</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Wisp</vt:lpstr>
      <vt:lpstr>A seminar on Semantic and Sentimental Analysis.</vt:lpstr>
      <vt:lpstr>Table of contents.</vt:lpstr>
      <vt:lpstr>Introduction : Overview</vt:lpstr>
      <vt:lpstr>Introduction : Overview</vt:lpstr>
      <vt:lpstr>Introduction : Natural Language</vt:lpstr>
      <vt:lpstr>Introduction : Natural Language Processing</vt:lpstr>
      <vt:lpstr>Introduction : Natural Language Processing</vt:lpstr>
      <vt:lpstr>Semantic Analysis</vt:lpstr>
      <vt:lpstr>Semantic Analysis</vt:lpstr>
      <vt:lpstr>Semantic Analysis</vt:lpstr>
      <vt:lpstr>Flowchart for Web Based Semantic Analysis</vt:lpstr>
      <vt:lpstr>Sentimental Analysis</vt:lpstr>
      <vt:lpstr>Sentimental Analysis</vt:lpstr>
      <vt:lpstr>Flowchart for Sentimental Analysis</vt:lpstr>
      <vt:lpstr>Applications of Semantic Analysis</vt:lpstr>
      <vt:lpstr>Applications of Sentimental Analysis</vt:lpstr>
      <vt:lpstr>Conclusion</vt:lpstr>
      <vt:lpstr>References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Honey Talreja</dc:creator>
  <cp:lastModifiedBy>shrirang mhalgi</cp:lastModifiedBy>
  <cp:revision>37</cp:revision>
  <dcterms:created xsi:type="dcterms:W3CDTF">2019-03-31T16:18:09Z</dcterms:created>
  <dcterms:modified xsi:type="dcterms:W3CDTF">2019-04-02T09:31:58Z</dcterms:modified>
</cp:coreProperties>
</file>