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21" r:id="rId4"/>
  </p:sldMasterIdLst>
  <p:notesMasterIdLst>
    <p:notesMasterId r:id="rId20"/>
  </p:notesMasterIdLst>
  <p:sldIdLst>
    <p:sldId id="256" r:id="rId5"/>
    <p:sldId id="278" r:id="rId6"/>
    <p:sldId id="258" r:id="rId7"/>
    <p:sldId id="277" r:id="rId8"/>
    <p:sldId id="280" r:id="rId9"/>
    <p:sldId id="262" r:id="rId10"/>
    <p:sldId id="260" r:id="rId11"/>
    <p:sldId id="270" r:id="rId12"/>
    <p:sldId id="271" r:id="rId13"/>
    <p:sldId id="279" r:id="rId14"/>
    <p:sldId id="273" r:id="rId15"/>
    <p:sldId id="275" r:id="rId16"/>
    <p:sldId id="276" r:id="rId17"/>
    <p:sldId id="281"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9A7"/>
    <a:srgbClr val="EDC948"/>
    <a:srgbClr val="913148"/>
    <a:srgbClr val="2C5985"/>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415" autoAdjust="0"/>
  </p:normalViewPr>
  <p:slideViewPr>
    <p:cSldViewPr snapToGrid="0">
      <p:cViewPr varScale="1">
        <p:scale>
          <a:sx n="79" d="100"/>
          <a:sy n="79" d="100"/>
        </p:scale>
        <p:origin x="869" y="62"/>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6/22/2024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2</a:t>
            </a:fld>
            <a:endParaRPr lang="en-US" dirty="0"/>
          </a:p>
        </p:txBody>
      </p:sp>
    </p:spTree>
    <p:extLst>
      <p:ext uri="{BB962C8B-B14F-4D97-AF65-F5344CB8AC3E}">
        <p14:creationId xmlns:p14="http://schemas.microsoft.com/office/powerpoint/2010/main" val="415009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296220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33162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9392698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628945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101288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508458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687600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7255165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7791962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290348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dirty="0"/>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17689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9076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39106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1161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3748580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05067596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82384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09267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23051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210131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9065441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Rectangle 9">
            <a:extLst>
              <a:ext uri="{FF2B5EF4-FFF2-40B4-BE49-F238E27FC236}">
                <a16:creationId xmlns:a16="http://schemas.microsoft.com/office/drawing/2014/main" id="{5FAE6F9C-089A-A810-7BC3-BBD45E3C94B6}"/>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2B6F6C-02EA-3E6A-45B3-B4333872B13C}"/>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488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3987386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799403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8987467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864458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B2A668E0-4F63-D1D2-6ACE-6EEEA5531F3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862449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8" r:id="rId26"/>
    <p:sldLayoutId id="2147483671" r:id="rId27"/>
    <p:sldLayoutId id="2147483667" r:id="rId28"/>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https://www.counterview.net/2020/08/returning-migrants-stagnation-in-rural.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cxtraining.com.au/offering-business-insights/" TargetMode="External"/><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hyperlink" Target="https://www.cxtraining.com.au/offering-business-insights/" TargetMode="External"/><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hyperlink" Target="mailto:Shriraoshiwani11@gmail.com" TargetMode="External"/><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s://pixabay.com/sk/agenda-pero-229770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reds.github.io/r_course/lecture08_intro2visualization_1.html" TargetMode="External"/><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learningcommons.ubc.ca/sticky-notes/" TargetMode="External"/><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business2community.com/product-management/4-essential-growth-areas-for-any-product-launch-02282268" TargetMode="External"/><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985" r="985"/>
          <a:stretch/>
        </p:blipFill>
        <p:spPr>
          <a:xfrm>
            <a:off x="20746" y="0"/>
            <a:ext cx="12171254"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04977"/>
            <a:ext cx="6992663" cy="2071278"/>
          </a:xfrm>
          <a:solidFill>
            <a:srgbClr val="D4D4D4">
              <a:alpha val="80000"/>
            </a:srgbClr>
          </a:solidFill>
        </p:spPr>
        <p:txBody>
          <a:bodyPr anchor="ctr">
            <a:noAutofit/>
          </a:bodyPr>
          <a:lstStyle/>
          <a:p>
            <a:br>
              <a:rPr lang="en-US" sz="40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br>
            <a:br>
              <a:rPr lang="en-US" sz="40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br>
            <a:r>
              <a:rPr lang="en-US" sz="72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t>NREGA INSIGHT</a:t>
            </a:r>
            <a:br>
              <a:rPr lang="en-US" sz="72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br>
            <a:r>
              <a:rPr lang="en-US" sz="2000" b="0" i="0" dirty="0">
                <a:solidFill>
                  <a:schemeClr val="bg2">
                    <a:lumMod val="75000"/>
                  </a:schemeClr>
                </a:solidFill>
                <a:effectLst/>
                <a:latin typeface="Google Sans"/>
              </a:rPr>
              <a:t>National Rural Employment Guarantee Act</a:t>
            </a:r>
            <a:br>
              <a:rPr lang="en-US" sz="40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br>
            <a:br>
              <a:rPr lang="en-US" sz="4000" kern="100" cap="none"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br>
            <a:endParaRPr lang="en-US" sz="4000" cap="none" spc="50" dirty="0">
              <a:ln w="0"/>
              <a:solidFill>
                <a:schemeClr val="bg2"/>
              </a:solidFill>
              <a:effectLst>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4" y="5077984"/>
            <a:ext cx="6992663" cy="1157445"/>
          </a:xfrm>
          <a:solidFill>
            <a:srgbClr val="D4D4D4">
              <a:alpha val="80000"/>
            </a:srgbClr>
          </a:solidFill>
        </p:spPr>
        <p:txBody>
          <a:bodyPr>
            <a:normAutofit/>
          </a:bodyPr>
          <a:lstStyle/>
          <a:p>
            <a:pPr>
              <a:lnSpc>
                <a:spcPct val="100000"/>
              </a:lnSpc>
              <a:spcBef>
                <a:spcPts val="0"/>
              </a:spcBef>
            </a:pPr>
            <a:r>
              <a:rPr lang="en-US" sz="1800" b="1" spc="50" dirty="0">
                <a:ln w="0"/>
                <a:solidFill>
                  <a:schemeClr val="bg2"/>
                </a:solidFill>
                <a:effectLst>
                  <a:innerShdw blurRad="63500" dist="50800" dir="13500000">
                    <a:srgbClr val="000000">
                      <a:alpha val="50000"/>
                    </a:srgbClr>
                  </a:innerShdw>
                </a:effectLst>
                <a:latin typeface="Britannic Bold" panose="020B0903060703020204" pitchFamily="34" charset="0"/>
                <a:cs typeface="Arial" panose="020B0604020202020204" pitchFamily="34" charset="0"/>
              </a:rPr>
              <a:t>Presented By: </a:t>
            </a:r>
            <a:r>
              <a:rPr lang="en-US" sz="1800" b="1" spc="50" dirty="0" err="1">
                <a:ln w="0"/>
                <a:solidFill>
                  <a:schemeClr val="bg2"/>
                </a:solidFill>
                <a:effectLst>
                  <a:innerShdw blurRad="63500" dist="50800" dir="13500000">
                    <a:srgbClr val="000000">
                      <a:alpha val="50000"/>
                    </a:srgbClr>
                  </a:innerShdw>
                </a:effectLst>
                <a:latin typeface="Britannic Bold" panose="020B0903060703020204" pitchFamily="34" charset="0"/>
                <a:cs typeface="Arial" panose="020B0604020202020204" pitchFamily="34" charset="0"/>
              </a:rPr>
              <a:t>Shiwani</a:t>
            </a:r>
            <a:r>
              <a:rPr lang="en-US" sz="1800" b="1" spc="50" dirty="0">
                <a:ln w="0"/>
                <a:solidFill>
                  <a:schemeClr val="bg2"/>
                </a:solidFill>
                <a:effectLst>
                  <a:innerShdw blurRad="63500" dist="50800" dir="13500000">
                    <a:srgbClr val="000000">
                      <a:alpha val="50000"/>
                    </a:srgbClr>
                  </a:innerShdw>
                </a:effectLst>
                <a:latin typeface="Britannic Bold" panose="020B0903060703020204" pitchFamily="34" charset="0"/>
                <a:cs typeface="Arial" panose="020B0604020202020204" pitchFamily="34" charset="0"/>
              </a:rPr>
              <a:t> A. </a:t>
            </a:r>
            <a:r>
              <a:rPr lang="en-US" sz="1800" b="1" spc="50" dirty="0" err="1">
                <a:ln w="0"/>
                <a:solidFill>
                  <a:schemeClr val="bg2"/>
                </a:solidFill>
                <a:effectLst>
                  <a:innerShdw blurRad="63500" dist="50800" dir="13500000">
                    <a:srgbClr val="000000">
                      <a:alpha val="50000"/>
                    </a:srgbClr>
                  </a:innerShdw>
                </a:effectLst>
                <a:latin typeface="Britannic Bold" panose="020B0903060703020204" pitchFamily="34" charset="0"/>
                <a:cs typeface="Arial" panose="020B0604020202020204" pitchFamily="34" charset="0"/>
              </a:rPr>
              <a:t>Kapile</a:t>
            </a:r>
            <a:endParaRPr lang="en-US" sz="1800" b="1" spc="50" dirty="0">
              <a:ln w="0"/>
              <a:solidFill>
                <a:schemeClr val="bg2"/>
              </a:solidFill>
              <a:effectLst>
                <a:innerShdw blurRad="63500" dist="50800" dir="13500000">
                  <a:srgbClr val="000000">
                    <a:alpha val="50000"/>
                  </a:srgbClr>
                </a:innerShdw>
              </a:effectLst>
              <a:latin typeface="Britannic Bold" panose="020B0903060703020204" pitchFamily="34" charset="0"/>
              <a:cs typeface="Arial" panose="020B0604020202020204" pitchFamily="34" charset="0"/>
            </a:endParaRPr>
          </a:p>
          <a:p>
            <a:pPr>
              <a:lnSpc>
                <a:spcPct val="100000"/>
              </a:lnSpc>
              <a:spcBef>
                <a:spcPts val="0"/>
              </a:spcBef>
            </a:pPr>
            <a:r>
              <a:rPr lang="en-US" sz="1800" b="1" kern="100"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Times New Roman" panose="02020603050405020304" pitchFamily="18" charset="0"/>
              </a:rPr>
              <a:t>Tableau-Driven Analysis</a:t>
            </a:r>
            <a:r>
              <a:rPr lang="en-US" sz="1800" b="1" kern="100"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Arial" panose="020B0604020202020204" pitchFamily="34" charset="0"/>
              </a:rPr>
              <a:t> </a:t>
            </a:r>
          </a:p>
          <a:p>
            <a:pPr>
              <a:lnSpc>
                <a:spcPct val="100000"/>
              </a:lnSpc>
              <a:spcBef>
                <a:spcPts val="0"/>
              </a:spcBef>
            </a:pPr>
            <a:r>
              <a:rPr lang="en-US" sz="1800" b="1" kern="100" spc="50" dirty="0" err="1">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Arial" panose="020B0604020202020204" pitchFamily="34" charset="0"/>
              </a:rPr>
              <a:t>Mentorness</a:t>
            </a:r>
            <a:r>
              <a:rPr lang="en-US" sz="1800" b="1" kern="100" spc="50" dirty="0">
                <a:ln w="0"/>
                <a:solidFill>
                  <a:schemeClr val="bg2"/>
                </a:solidFill>
                <a:effectLst>
                  <a:innerShdw blurRad="63500" dist="50800" dir="13500000">
                    <a:srgbClr val="000000">
                      <a:alpha val="50000"/>
                    </a:srgbClr>
                  </a:innerShdw>
                </a:effectLst>
                <a:latin typeface="Britannic Bold" panose="020B0903060703020204" pitchFamily="34" charset="0"/>
                <a:ea typeface="Calibri" panose="020F0502020204030204" pitchFamily="34" charset="0"/>
                <a:cs typeface="Arial" panose="020B0604020202020204" pitchFamily="34" charset="0"/>
              </a:rPr>
              <a:t> Internship Program</a:t>
            </a:r>
          </a:p>
          <a:p>
            <a:endParaRPr lang="en-US" sz="1800" b="1" spc="50" dirty="0">
              <a:ln w="0"/>
              <a:solidFill>
                <a:schemeClr val="bg2"/>
              </a:solidFill>
              <a:effectLst>
                <a:innerShdw blurRad="63500" dist="50800" dir="13500000">
                  <a:srgbClr val="000000">
                    <a:alpha val="50000"/>
                  </a:srgbClr>
                </a:innerShdw>
              </a:effectLst>
              <a:latin typeface="Britannic Bold" panose="020B0903060703020204" pitchFamily="34" charset="0"/>
            </a:endParaRPr>
          </a:p>
          <a:p>
            <a:endParaRPr lang="en-US" sz="1800" b="1"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7663D2-8269-47FF-51B2-3AE99E97DC93}"/>
              </a:ext>
            </a:extLst>
          </p:cNvPr>
          <p:cNvPicPr>
            <a:picLocks noChangeAspect="1"/>
          </p:cNvPicPr>
          <p:nvPr/>
        </p:nvPicPr>
        <p:blipFill>
          <a:blip r:embed="rId2"/>
          <a:stretch>
            <a:fillRect/>
          </a:stretch>
        </p:blipFill>
        <p:spPr>
          <a:xfrm>
            <a:off x="181387" y="142416"/>
            <a:ext cx="11829226" cy="6573167"/>
          </a:xfrm>
          <a:prstGeom prst="rect">
            <a:avLst/>
          </a:prstGeom>
        </p:spPr>
      </p:pic>
      <p:sp>
        <p:nvSpPr>
          <p:cNvPr id="8" name="TextBox 7">
            <a:extLst>
              <a:ext uri="{FF2B5EF4-FFF2-40B4-BE49-F238E27FC236}">
                <a16:creationId xmlns:a16="http://schemas.microsoft.com/office/drawing/2014/main" id="{5F5BFF67-1DBE-F6DD-40D4-52153D190FDA}"/>
              </a:ext>
            </a:extLst>
          </p:cNvPr>
          <p:cNvSpPr txBox="1"/>
          <p:nvPr/>
        </p:nvSpPr>
        <p:spPr>
          <a:xfrm>
            <a:off x="8422640" y="3864429"/>
            <a:ext cx="3484015" cy="2800767"/>
          </a:xfrm>
          <a:prstGeom prst="rect">
            <a:avLst/>
          </a:prstGeom>
          <a:noFill/>
          <a:ln w="28575">
            <a:solidFill>
              <a:schemeClr val="bg1"/>
            </a:solidFill>
          </a:ln>
        </p:spPr>
        <p:txBody>
          <a:bodyPr wrap="square" rtlCol="0" anchor="ctr">
            <a:spAutoFit/>
          </a:bodyPr>
          <a:lstStyle/>
          <a:p>
            <a:pPr algn="ctr"/>
            <a:endParaRPr lang="en-US" sz="2800" u="sng" dirty="0">
              <a:solidFill>
                <a:srgbClr val="2C5985"/>
              </a:solidFill>
              <a:latin typeface="Arial Black" panose="020B0A04020102020204" pitchFamily="34" charset="0"/>
            </a:endParaRPr>
          </a:p>
          <a:p>
            <a:pPr algn="ctr"/>
            <a:r>
              <a:rPr lang="en-US" sz="2800" u="sng" dirty="0">
                <a:solidFill>
                  <a:srgbClr val="2C5985"/>
                </a:solidFill>
                <a:latin typeface="Arial Black" panose="020B0A04020102020204" pitchFamily="34" charset="0"/>
              </a:rPr>
              <a:t>Map Chart</a:t>
            </a:r>
            <a:endParaRPr lang="en-US" sz="2400" b="1" dirty="0">
              <a:solidFill>
                <a:srgbClr val="2C5985"/>
              </a:solidFill>
              <a:latin typeface="Arial Black" panose="020B0A040201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C5985"/>
                </a:solidFill>
                <a:effectLst/>
                <a:latin typeface="Arial Black" panose="020B0A04020102020204" pitchFamily="34" charset="0"/>
              </a:rPr>
              <a:t>Used a map view to display the total number employees per state.</a:t>
            </a:r>
          </a:p>
          <a:p>
            <a:pPr marL="0" marR="0" lvl="0" indent="0" algn="ctr" defTabSz="914400" rtl="0" eaLnBrk="0" fontAlgn="base" latinLnBrk="0" hangingPunct="0">
              <a:lnSpc>
                <a:spcPct val="100000"/>
              </a:lnSpc>
              <a:spcBef>
                <a:spcPct val="0"/>
              </a:spcBef>
              <a:spcAft>
                <a:spcPct val="0"/>
              </a:spcAft>
              <a:buClrTx/>
              <a:buSzTx/>
              <a:tabLst/>
            </a:pPr>
            <a:endParaRPr lang="en-US" sz="2400" dirty="0">
              <a:solidFill>
                <a:srgbClr val="2C5985"/>
              </a:solidFill>
              <a:latin typeface="Arial Black" panose="020B0A04020102020204" pitchFamily="34" charset="0"/>
            </a:endParaRPr>
          </a:p>
        </p:txBody>
      </p:sp>
    </p:spTree>
    <p:extLst>
      <p:ext uri="{BB962C8B-B14F-4D97-AF65-F5344CB8AC3E}">
        <p14:creationId xmlns:p14="http://schemas.microsoft.com/office/powerpoint/2010/main" val="145980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53875E7-40E4-EED8-F28E-0D4964220B8E}"/>
              </a:ext>
            </a:extLst>
          </p:cNvPr>
          <p:cNvPicPr>
            <a:picLocks noChangeAspect="1"/>
          </p:cNvPicPr>
          <p:nvPr/>
        </p:nvPicPr>
        <p:blipFill>
          <a:blip r:embed="rId2"/>
          <a:stretch>
            <a:fillRect/>
          </a:stretch>
        </p:blipFill>
        <p:spPr>
          <a:xfrm>
            <a:off x="0" y="309784"/>
            <a:ext cx="11795760" cy="6284056"/>
          </a:xfrm>
          <a:prstGeom prst="rect">
            <a:avLst/>
          </a:prstGeom>
        </p:spPr>
      </p:pic>
      <p:sp>
        <p:nvSpPr>
          <p:cNvPr id="11" name="TextBox 10">
            <a:extLst>
              <a:ext uri="{FF2B5EF4-FFF2-40B4-BE49-F238E27FC236}">
                <a16:creationId xmlns:a16="http://schemas.microsoft.com/office/drawing/2014/main" id="{B173A087-212A-B7C7-729A-496AE098ADDD}"/>
              </a:ext>
            </a:extLst>
          </p:cNvPr>
          <p:cNvSpPr txBox="1"/>
          <p:nvPr/>
        </p:nvSpPr>
        <p:spPr>
          <a:xfrm>
            <a:off x="8488142" y="873760"/>
            <a:ext cx="3204505" cy="2062103"/>
          </a:xfrm>
          <a:prstGeom prst="rect">
            <a:avLst/>
          </a:prstGeom>
          <a:noFill/>
          <a:ln w="28575">
            <a:solidFill>
              <a:schemeClr val="bg1"/>
            </a:solidFill>
          </a:ln>
        </p:spPr>
        <p:txBody>
          <a:bodyPr wrap="square" rtlCol="0">
            <a:spAutoFit/>
          </a:bodyPr>
          <a:lstStyle/>
          <a:p>
            <a:pPr algn="ctr"/>
            <a:r>
              <a:rPr lang="en-US" sz="2800" b="1" u="sng" dirty="0">
                <a:solidFill>
                  <a:srgbClr val="913148"/>
                </a:solidFill>
                <a:latin typeface="Arial Black" panose="020B0A04020102020204" pitchFamily="34" charset="0"/>
              </a:rPr>
              <a:t>Chart:</a:t>
            </a:r>
          </a:p>
          <a:p>
            <a:pPr algn="just"/>
            <a:r>
              <a:rPr lang="en-US" sz="2000" dirty="0">
                <a:solidFill>
                  <a:srgbClr val="913148"/>
                </a:solidFill>
                <a:latin typeface="Arial Black" panose="020B0A04020102020204" pitchFamily="34" charset="0"/>
              </a:rPr>
              <a:t>Stacked Bar Chart is used to Compare the Average Wages per Person according to each State.</a:t>
            </a:r>
          </a:p>
        </p:txBody>
      </p:sp>
    </p:spTree>
    <p:extLst>
      <p:ext uri="{BB962C8B-B14F-4D97-AF65-F5344CB8AC3E}">
        <p14:creationId xmlns:p14="http://schemas.microsoft.com/office/powerpoint/2010/main" val="148949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75CC660-9244-2638-DD8A-13AFF95E9870}"/>
              </a:ext>
            </a:extLst>
          </p:cNvPr>
          <p:cNvPicPr>
            <a:picLocks noChangeAspect="1"/>
          </p:cNvPicPr>
          <p:nvPr/>
        </p:nvPicPr>
        <p:blipFill>
          <a:blip r:embed="rId2"/>
          <a:stretch>
            <a:fillRect/>
          </a:stretch>
        </p:blipFill>
        <p:spPr>
          <a:xfrm>
            <a:off x="4700257" y="310870"/>
            <a:ext cx="7449590" cy="5944430"/>
          </a:xfrm>
          <a:prstGeom prst="rect">
            <a:avLst/>
          </a:prstGeom>
        </p:spPr>
      </p:pic>
      <p:sp>
        <p:nvSpPr>
          <p:cNvPr id="3" name="TextBox 2">
            <a:extLst>
              <a:ext uri="{FF2B5EF4-FFF2-40B4-BE49-F238E27FC236}">
                <a16:creationId xmlns:a16="http://schemas.microsoft.com/office/drawing/2014/main" id="{925DE20A-16FE-8269-9A95-DC8C099D739A}"/>
              </a:ext>
            </a:extLst>
          </p:cNvPr>
          <p:cNvSpPr txBox="1"/>
          <p:nvPr/>
        </p:nvSpPr>
        <p:spPr>
          <a:xfrm>
            <a:off x="440176" y="1144038"/>
            <a:ext cx="4433381" cy="4278094"/>
          </a:xfrm>
          <a:prstGeom prst="rect">
            <a:avLst/>
          </a:prstGeom>
          <a:noFill/>
        </p:spPr>
        <p:txBody>
          <a:bodyPr wrap="square">
            <a:spAutoFit/>
          </a:bodyPr>
          <a:lstStyle/>
          <a:p>
            <a:pPr algn="ctr"/>
            <a:endParaRPr lang="en-US" sz="2800" u="sng" dirty="0">
              <a:latin typeface="Arial Black" panose="020B0A04020102020204" pitchFamily="34" charset="0"/>
            </a:endParaRPr>
          </a:p>
          <a:p>
            <a:pPr algn="ctr"/>
            <a:r>
              <a:rPr lang="en-US" sz="2800" u="sng" dirty="0">
                <a:latin typeface="Arial Black" panose="020B0A04020102020204" pitchFamily="34" charset="0"/>
              </a:rPr>
              <a:t>Bar Chart</a:t>
            </a:r>
            <a:endParaRPr lang="en-US" sz="2400" b="1" dirty="0"/>
          </a:p>
          <a:p>
            <a:pPr marL="285750" indent="-285750">
              <a:buFont typeface="Arial" panose="020B0604020202020204" pitchFamily="34" charset="0"/>
              <a:buChar char="•"/>
            </a:pPr>
            <a:r>
              <a:rPr lang="en-US" sz="2400" b="1" dirty="0"/>
              <a:t>Marks: </a:t>
            </a:r>
            <a:endParaRPr lang="en-US" sz="2400" dirty="0"/>
          </a:p>
          <a:p>
            <a:pPr marL="742950" lvl="1" indent="-285750">
              <a:buFont typeface="Courier New" panose="02070309020205020404" pitchFamily="49" charset="0"/>
              <a:buChar char="o"/>
            </a:pPr>
            <a:r>
              <a:rPr lang="en-US" sz="2400" dirty="0"/>
              <a:t>Bar Chart</a:t>
            </a:r>
          </a:p>
          <a:p>
            <a:pPr marL="285750" indent="-285750">
              <a:buFont typeface="Arial" panose="020B0604020202020204" pitchFamily="34" charset="0"/>
              <a:buChar char="•"/>
            </a:pPr>
            <a:r>
              <a:rPr lang="en-US" sz="2400" b="1" dirty="0"/>
              <a:t>Axis: </a:t>
            </a:r>
          </a:p>
          <a:p>
            <a:pPr marL="742950" lvl="1" indent="-285750">
              <a:buFont typeface="Courier New" panose="02070309020205020404" pitchFamily="49" charset="0"/>
              <a:buChar char="o"/>
            </a:pPr>
            <a:r>
              <a:rPr lang="en-US" sz="2400" dirty="0"/>
              <a:t>X-Axis 1: Total Expense</a:t>
            </a:r>
          </a:p>
          <a:p>
            <a:pPr marL="742950" lvl="1" indent="-285750">
              <a:buFont typeface="Courier New" panose="02070309020205020404" pitchFamily="49" charset="0"/>
              <a:buChar char="o"/>
            </a:pPr>
            <a:r>
              <a:rPr lang="en-US" sz="2400" dirty="0"/>
              <a:t>X-Axis 2: Wages</a:t>
            </a:r>
          </a:p>
          <a:p>
            <a:pPr marL="742950" lvl="1" indent="-285750">
              <a:buFont typeface="Courier New" panose="02070309020205020404" pitchFamily="49" charset="0"/>
              <a:buChar char="o"/>
            </a:pPr>
            <a:r>
              <a:rPr lang="en-US" sz="2400" dirty="0"/>
              <a:t>X-Axis 3: Material and Skilled Wages</a:t>
            </a:r>
          </a:p>
          <a:p>
            <a:pPr marL="742950" lvl="1" indent="-285750">
              <a:buFont typeface="Courier New" panose="02070309020205020404" pitchFamily="49" charset="0"/>
              <a:buChar char="o"/>
            </a:pPr>
            <a:r>
              <a:rPr lang="en-US" sz="2400" dirty="0"/>
              <a:t>Y-Axis: States</a:t>
            </a:r>
          </a:p>
          <a:p>
            <a:pPr lvl="1"/>
            <a:endParaRPr lang="en-US" sz="2400" dirty="0"/>
          </a:p>
        </p:txBody>
      </p:sp>
    </p:spTree>
    <p:extLst>
      <p:ext uri="{BB962C8B-B14F-4D97-AF65-F5344CB8AC3E}">
        <p14:creationId xmlns:p14="http://schemas.microsoft.com/office/powerpoint/2010/main" val="78593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B05D052-797E-A289-0FF3-2AF0D4889294}"/>
              </a:ext>
            </a:extLst>
          </p:cNvPr>
          <p:cNvSpPr txBox="1"/>
          <p:nvPr/>
        </p:nvSpPr>
        <p:spPr>
          <a:xfrm>
            <a:off x="7675124" y="651753"/>
            <a:ext cx="2885726" cy="830997"/>
          </a:xfrm>
          <a:prstGeom prst="rect">
            <a:avLst/>
          </a:prstGeom>
          <a:noFill/>
        </p:spPr>
        <p:txBody>
          <a:bodyPr wrap="none" rtlCol="0">
            <a:spAutoFit/>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rPr>
              <a:t>Insights</a:t>
            </a:r>
          </a:p>
        </p:txBody>
      </p:sp>
      <p:pic>
        <p:nvPicPr>
          <p:cNvPr id="27" name="Picture 26">
            <a:extLst>
              <a:ext uri="{FF2B5EF4-FFF2-40B4-BE49-F238E27FC236}">
                <a16:creationId xmlns:a16="http://schemas.microsoft.com/office/drawing/2014/main" id="{40150EC8-5EF2-5F05-4B59-E14CA7673A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14783" y="2200275"/>
            <a:ext cx="4199917" cy="3149938"/>
          </a:xfrm>
          <a:prstGeom prst="rect">
            <a:avLst/>
          </a:prstGeom>
          <a:effectLst>
            <a:softEdge rad="635000"/>
          </a:effectLst>
        </p:spPr>
      </p:pic>
      <p:graphicFrame>
        <p:nvGraphicFramePr>
          <p:cNvPr id="2" name="Table 1">
            <a:extLst>
              <a:ext uri="{FF2B5EF4-FFF2-40B4-BE49-F238E27FC236}">
                <a16:creationId xmlns:a16="http://schemas.microsoft.com/office/drawing/2014/main" id="{D7B1431D-59A0-756F-D5B6-312580BB799E}"/>
              </a:ext>
            </a:extLst>
          </p:cNvPr>
          <p:cNvGraphicFramePr>
            <a:graphicFrameLocks noGrp="1"/>
          </p:cNvGraphicFramePr>
          <p:nvPr>
            <p:extLst>
              <p:ext uri="{D42A27DB-BD31-4B8C-83A1-F6EECF244321}">
                <p14:modId xmlns:p14="http://schemas.microsoft.com/office/powerpoint/2010/main" val="3451491445"/>
              </p:ext>
            </p:extLst>
          </p:nvPr>
        </p:nvGraphicFramePr>
        <p:xfrm>
          <a:off x="515566" y="2105858"/>
          <a:ext cx="7874000" cy="3753540"/>
        </p:xfrm>
        <a:graphic>
          <a:graphicData uri="http://schemas.openxmlformats.org/drawingml/2006/table">
            <a:tbl>
              <a:tblPr firstRow="1" bandRow="1">
                <a:tableStyleId>{5C22544A-7EE6-4342-B048-85BDC9FD1C3A}</a:tableStyleId>
              </a:tblPr>
              <a:tblGrid>
                <a:gridCol w="3937000">
                  <a:extLst>
                    <a:ext uri="{9D8B030D-6E8A-4147-A177-3AD203B41FA5}">
                      <a16:colId xmlns:a16="http://schemas.microsoft.com/office/drawing/2014/main" val="728699953"/>
                    </a:ext>
                  </a:extLst>
                </a:gridCol>
                <a:gridCol w="3937000">
                  <a:extLst>
                    <a:ext uri="{9D8B030D-6E8A-4147-A177-3AD203B41FA5}">
                      <a16:colId xmlns:a16="http://schemas.microsoft.com/office/drawing/2014/main" val="1823013291"/>
                    </a:ext>
                  </a:extLst>
                </a:gridCol>
              </a:tblGrid>
              <a:tr h="417060">
                <a:tc>
                  <a:txBody>
                    <a:bodyPr/>
                    <a:lstStyle/>
                    <a:p>
                      <a:r>
                        <a:rPr lang="en-US" dirty="0"/>
                        <a:t>View: </a:t>
                      </a:r>
                    </a:p>
                  </a:txBody>
                  <a:tcPr/>
                </a:tc>
                <a:tc>
                  <a:txBody>
                    <a:bodyPr/>
                    <a:lstStyle/>
                    <a:p>
                      <a:r>
                        <a:rPr lang="en-US" dirty="0"/>
                        <a:t>Result:</a:t>
                      </a:r>
                    </a:p>
                  </a:txBody>
                  <a:tcPr/>
                </a:tc>
                <a:extLst>
                  <a:ext uri="{0D108BD9-81ED-4DB2-BD59-A6C34878D82A}">
                    <a16:rowId xmlns:a16="http://schemas.microsoft.com/office/drawing/2014/main" val="1498585946"/>
                  </a:ext>
                </a:extLst>
              </a:tr>
              <a:tr h="417060">
                <a:tc>
                  <a:txBody>
                    <a:bodyPr/>
                    <a:lstStyle/>
                    <a:p>
                      <a:r>
                        <a:rPr lang="en-US" dirty="0"/>
                        <a:t>Total Issued Job Cards:</a:t>
                      </a:r>
                    </a:p>
                  </a:txBody>
                  <a:tcPr/>
                </a:tc>
                <a:tc>
                  <a:txBody>
                    <a:bodyPr/>
                    <a:lstStyle/>
                    <a:p>
                      <a:r>
                        <a:rPr lang="en-US" dirty="0"/>
                        <a:t>15,57,46,806</a:t>
                      </a:r>
                    </a:p>
                  </a:txBody>
                  <a:tcPr/>
                </a:tc>
                <a:extLst>
                  <a:ext uri="{0D108BD9-81ED-4DB2-BD59-A6C34878D82A}">
                    <a16:rowId xmlns:a16="http://schemas.microsoft.com/office/drawing/2014/main" val="4119421716"/>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Active Job Cards:</a:t>
                      </a:r>
                    </a:p>
                  </a:txBody>
                  <a:tcPr/>
                </a:tc>
                <a:tc>
                  <a:txBody>
                    <a:bodyPr/>
                    <a:lstStyle/>
                    <a:p>
                      <a:r>
                        <a:rPr lang="en-US" dirty="0"/>
                        <a:t>97,048,349</a:t>
                      </a:r>
                    </a:p>
                  </a:txBody>
                  <a:tcPr/>
                </a:tc>
                <a:extLst>
                  <a:ext uri="{0D108BD9-81ED-4DB2-BD59-A6C34878D82A}">
                    <a16:rowId xmlns:a16="http://schemas.microsoft.com/office/drawing/2014/main" val="1040890523"/>
                  </a:ext>
                </a:extLst>
              </a:tr>
              <a:tr h="417060">
                <a:tc>
                  <a:txBody>
                    <a:bodyPr/>
                    <a:lstStyle/>
                    <a:p>
                      <a:r>
                        <a:rPr lang="en-US" dirty="0"/>
                        <a:t>Total SC Workers: </a:t>
                      </a:r>
                    </a:p>
                  </a:txBody>
                  <a:tcPr/>
                </a:tc>
                <a:tc>
                  <a:txBody>
                    <a:bodyPr/>
                    <a:lstStyle/>
                    <a:p>
                      <a:r>
                        <a:rPr lang="en-US"/>
                        <a:t>3,51,23,690</a:t>
                      </a:r>
                      <a:endParaRPr lang="en-US" dirty="0"/>
                    </a:p>
                  </a:txBody>
                  <a:tcPr/>
                </a:tc>
                <a:extLst>
                  <a:ext uri="{0D108BD9-81ED-4DB2-BD59-A6C34878D82A}">
                    <a16:rowId xmlns:a16="http://schemas.microsoft.com/office/drawing/2014/main" val="496384919"/>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ST Workers: </a:t>
                      </a:r>
                    </a:p>
                  </a:txBody>
                  <a:tcPr/>
                </a:tc>
                <a:tc>
                  <a:txBody>
                    <a:bodyPr/>
                    <a:lstStyle/>
                    <a:p>
                      <a:r>
                        <a:rPr lang="en-US" dirty="0"/>
                        <a:t>2,89,02,908</a:t>
                      </a:r>
                    </a:p>
                  </a:txBody>
                  <a:tcPr/>
                </a:tc>
                <a:extLst>
                  <a:ext uri="{0D108BD9-81ED-4DB2-BD59-A6C34878D82A}">
                    <a16:rowId xmlns:a16="http://schemas.microsoft.com/office/drawing/2014/main" val="2514055690"/>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Women Workers: </a:t>
                      </a:r>
                    </a:p>
                  </a:txBody>
                  <a:tcPr/>
                </a:tc>
                <a:tc>
                  <a:txBody>
                    <a:bodyPr/>
                    <a:lstStyle/>
                    <a:p>
                      <a:r>
                        <a:rPr lang="en-US" dirty="0"/>
                        <a:t>97,87,58,223</a:t>
                      </a:r>
                    </a:p>
                  </a:txBody>
                  <a:tcPr/>
                </a:tc>
                <a:extLst>
                  <a:ext uri="{0D108BD9-81ED-4DB2-BD59-A6C34878D82A}">
                    <a16:rowId xmlns:a16="http://schemas.microsoft.com/office/drawing/2014/main" val="475287869"/>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Differently Abled Workers: </a:t>
                      </a:r>
                    </a:p>
                  </a:txBody>
                  <a:tcPr/>
                </a:tc>
                <a:tc>
                  <a:txBody>
                    <a:bodyPr/>
                    <a:lstStyle/>
                    <a:p>
                      <a:r>
                        <a:rPr lang="en-US" dirty="0"/>
                        <a:t>3,96,421</a:t>
                      </a:r>
                    </a:p>
                  </a:txBody>
                  <a:tcPr/>
                </a:tc>
                <a:extLst>
                  <a:ext uri="{0D108BD9-81ED-4DB2-BD59-A6C34878D82A}">
                    <a16:rowId xmlns:a16="http://schemas.microsoft.com/office/drawing/2014/main" val="3138773225"/>
                  </a:ext>
                </a:extLst>
              </a:tr>
              <a:tr h="417060">
                <a:tc>
                  <a:txBody>
                    <a:bodyPr/>
                    <a:lstStyle/>
                    <a:p>
                      <a:r>
                        <a:rPr lang="en-US" dirty="0"/>
                        <a:t>Total Completed Works: </a:t>
                      </a:r>
                    </a:p>
                  </a:txBody>
                  <a:tcPr/>
                </a:tc>
                <a:tc>
                  <a:txBody>
                    <a:bodyPr/>
                    <a:lstStyle/>
                    <a:p>
                      <a:r>
                        <a:rPr lang="en-US" dirty="0"/>
                        <a:t>37,10,809</a:t>
                      </a:r>
                    </a:p>
                  </a:txBody>
                  <a:tcPr/>
                </a:tc>
                <a:extLst>
                  <a:ext uri="{0D108BD9-81ED-4DB2-BD59-A6C34878D82A}">
                    <a16:rowId xmlns:a16="http://schemas.microsoft.com/office/drawing/2014/main" val="1490561510"/>
                  </a:ext>
                </a:extLst>
              </a:tr>
              <a:tr h="417060">
                <a:tc>
                  <a:txBody>
                    <a:bodyPr/>
                    <a:lstStyle/>
                    <a:p>
                      <a:r>
                        <a:rPr lang="en-US" dirty="0"/>
                        <a:t>Total Ongoing Works</a:t>
                      </a:r>
                    </a:p>
                  </a:txBody>
                  <a:tcPr/>
                </a:tc>
                <a:tc>
                  <a:txBody>
                    <a:bodyPr/>
                    <a:lstStyle/>
                    <a:p>
                      <a:r>
                        <a:rPr lang="en-US" dirty="0"/>
                        <a:t>1,30,55,054</a:t>
                      </a:r>
                    </a:p>
                  </a:txBody>
                  <a:tcPr/>
                </a:tc>
                <a:extLst>
                  <a:ext uri="{0D108BD9-81ED-4DB2-BD59-A6C34878D82A}">
                    <a16:rowId xmlns:a16="http://schemas.microsoft.com/office/drawing/2014/main" val="3736488622"/>
                  </a:ext>
                </a:extLst>
              </a:tr>
            </a:tbl>
          </a:graphicData>
        </a:graphic>
      </p:graphicFrame>
    </p:spTree>
    <p:extLst>
      <p:ext uri="{BB962C8B-B14F-4D97-AF65-F5344CB8AC3E}">
        <p14:creationId xmlns:p14="http://schemas.microsoft.com/office/powerpoint/2010/main" val="41341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B05D052-797E-A289-0FF3-2AF0D4889294}"/>
              </a:ext>
            </a:extLst>
          </p:cNvPr>
          <p:cNvSpPr txBox="1"/>
          <p:nvPr/>
        </p:nvSpPr>
        <p:spPr>
          <a:xfrm>
            <a:off x="7675124" y="651753"/>
            <a:ext cx="2885726" cy="830997"/>
          </a:xfrm>
          <a:prstGeom prst="rect">
            <a:avLst/>
          </a:prstGeom>
          <a:noFill/>
        </p:spPr>
        <p:txBody>
          <a:bodyPr wrap="none" rtlCol="0">
            <a:spAutoFit/>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rPr>
              <a:t>Insights</a:t>
            </a:r>
          </a:p>
        </p:txBody>
      </p:sp>
      <p:pic>
        <p:nvPicPr>
          <p:cNvPr id="27" name="Picture 26">
            <a:extLst>
              <a:ext uri="{FF2B5EF4-FFF2-40B4-BE49-F238E27FC236}">
                <a16:creationId xmlns:a16="http://schemas.microsoft.com/office/drawing/2014/main" id="{40150EC8-5EF2-5F05-4B59-E14CA7673A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14783" y="2200275"/>
            <a:ext cx="4199917" cy="3149938"/>
          </a:xfrm>
          <a:prstGeom prst="rect">
            <a:avLst/>
          </a:prstGeom>
          <a:effectLst>
            <a:softEdge rad="635000"/>
          </a:effectLst>
        </p:spPr>
      </p:pic>
      <p:graphicFrame>
        <p:nvGraphicFramePr>
          <p:cNvPr id="2" name="Table 1">
            <a:extLst>
              <a:ext uri="{FF2B5EF4-FFF2-40B4-BE49-F238E27FC236}">
                <a16:creationId xmlns:a16="http://schemas.microsoft.com/office/drawing/2014/main" id="{D7B1431D-59A0-756F-D5B6-312580BB799E}"/>
              </a:ext>
            </a:extLst>
          </p:cNvPr>
          <p:cNvGraphicFramePr>
            <a:graphicFrameLocks noGrp="1"/>
          </p:cNvGraphicFramePr>
          <p:nvPr>
            <p:extLst>
              <p:ext uri="{D42A27DB-BD31-4B8C-83A1-F6EECF244321}">
                <p14:modId xmlns:p14="http://schemas.microsoft.com/office/powerpoint/2010/main" val="2427274235"/>
              </p:ext>
            </p:extLst>
          </p:nvPr>
        </p:nvGraphicFramePr>
        <p:xfrm>
          <a:off x="447473" y="1609746"/>
          <a:ext cx="7552987" cy="4594320"/>
        </p:xfrm>
        <a:graphic>
          <a:graphicData uri="http://schemas.openxmlformats.org/drawingml/2006/table">
            <a:tbl>
              <a:tblPr firstRow="1" bandRow="1">
                <a:tableStyleId>{5C22544A-7EE6-4342-B048-85BDC9FD1C3A}</a:tableStyleId>
              </a:tblPr>
              <a:tblGrid>
                <a:gridCol w="3803515">
                  <a:extLst>
                    <a:ext uri="{9D8B030D-6E8A-4147-A177-3AD203B41FA5}">
                      <a16:colId xmlns:a16="http://schemas.microsoft.com/office/drawing/2014/main" val="728699953"/>
                    </a:ext>
                  </a:extLst>
                </a:gridCol>
                <a:gridCol w="3749472">
                  <a:extLst>
                    <a:ext uri="{9D8B030D-6E8A-4147-A177-3AD203B41FA5}">
                      <a16:colId xmlns:a16="http://schemas.microsoft.com/office/drawing/2014/main" val="1823013291"/>
                    </a:ext>
                  </a:extLst>
                </a:gridCol>
              </a:tblGrid>
              <a:tr h="417060">
                <a:tc>
                  <a:txBody>
                    <a:bodyPr/>
                    <a:lstStyle/>
                    <a:p>
                      <a:r>
                        <a:rPr lang="en-US" dirty="0"/>
                        <a:t>View: </a:t>
                      </a:r>
                    </a:p>
                  </a:txBody>
                  <a:tcPr/>
                </a:tc>
                <a:tc>
                  <a:txBody>
                    <a:bodyPr/>
                    <a:lstStyle/>
                    <a:p>
                      <a:r>
                        <a:rPr lang="en-US" dirty="0"/>
                        <a:t>Result:</a:t>
                      </a:r>
                    </a:p>
                  </a:txBody>
                  <a:tcPr/>
                </a:tc>
                <a:extLst>
                  <a:ext uri="{0D108BD9-81ED-4DB2-BD59-A6C34878D82A}">
                    <a16:rowId xmlns:a16="http://schemas.microsoft.com/office/drawing/2014/main" val="1498585946"/>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3 States With Active Workers:</a:t>
                      </a:r>
                    </a:p>
                  </a:txBody>
                  <a:tcPr/>
                </a:tc>
                <a:tc>
                  <a:txBody>
                    <a:bodyPr/>
                    <a:lstStyle/>
                    <a:p>
                      <a:r>
                        <a:rPr lang="en-US" dirty="0"/>
                        <a:t>West Bengal, Rajasthan, Uttar Pradesh</a:t>
                      </a:r>
                    </a:p>
                  </a:txBody>
                  <a:tcPr/>
                </a:tc>
                <a:extLst>
                  <a:ext uri="{0D108BD9-81ED-4DB2-BD59-A6C34878D82A}">
                    <a16:rowId xmlns:a16="http://schemas.microsoft.com/office/drawing/2014/main" val="2217097443"/>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3 States With Active Workers:</a:t>
                      </a:r>
                    </a:p>
                  </a:txBody>
                  <a:tcPr/>
                </a:tc>
                <a:tc>
                  <a:txBody>
                    <a:bodyPr/>
                    <a:lstStyle/>
                    <a:p>
                      <a:r>
                        <a:rPr lang="en-US" dirty="0"/>
                        <a:t>DN Haveli, Lakshadweep, Goa</a:t>
                      </a:r>
                    </a:p>
                  </a:txBody>
                  <a:tcPr/>
                </a:tc>
                <a:extLst>
                  <a:ext uri="{0D108BD9-81ED-4DB2-BD59-A6C34878D82A}">
                    <a16:rowId xmlns:a16="http://schemas.microsoft.com/office/drawing/2014/main" val="4119421716"/>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3 States With Expense:</a:t>
                      </a:r>
                    </a:p>
                  </a:txBody>
                  <a:tcPr/>
                </a:tc>
                <a:tc>
                  <a:txBody>
                    <a:bodyPr/>
                    <a:lstStyle/>
                    <a:p>
                      <a:r>
                        <a:rPr lang="en-US" dirty="0"/>
                        <a:t>Tamil Nadu, Andhra Pradesh, Uttar Pradesh</a:t>
                      </a:r>
                    </a:p>
                  </a:txBody>
                  <a:tcPr/>
                </a:tc>
                <a:extLst>
                  <a:ext uri="{0D108BD9-81ED-4DB2-BD59-A6C34878D82A}">
                    <a16:rowId xmlns:a16="http://schemas.microsoft.com/office/drawing/2014/main" val="496384919"/>
                  </a:ext>
                </a:extLst>
              </a:tr>
              <a:tr h="193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3 States With Expense: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 Haveli, Lakshadweep, Goa</a:t>
                      </a:r>
                    </a:p>
                  </a:txBody>
                  <a:tcPr/>
                </a:tc>
                <a:extLst>
                  <a:ext uri="{0D108BD9-81ED-4DB2-BD59-A6C34878D82A}">
                    <a16:rowId xmlns:a16="http://schemas.microsoft.com/office/drawing/2014/main" val="2514055690"/>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3 States With Wages:</a:t>
                      </a:r>
                    </a:p>
                  </a:txBody>
                  <a:tcPr/>
                </a:tc>
                <a:tc>
                  <a:txBody>
                    <a:bodyPr/>
                    <a:lstStyle/>
                    <a:p>
                      <a:r>
                        <a:rPr lang="en-US" dirty="0"/>
                        <a:t>Tamil Nadu, Andhra Pradesh, Uttar Pradesh</a:t>
                      </a:r>
                    </a:p>
                  </a:txBody>
                  <a:tcPr/>
                </a:tc>
                <a:extLst>
                  <a:ext uri="{0D108BD9-81ED-4DB2-BD59-A6C34878D82A}">
                    <a16:rowId xmlns:a16="http://schemas.microsoft.com/office/drawing/2014/main" val="475287869"/>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3 States With Wages: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 Haveli, Lakshadweep, Goa</a:t>
                      </a:r>
                    </a:p>
                  </a:txBody>
                  <a:tcPr/>
                </a:tc>
                <a:extLst>
                  <a:ext uri="{0D108BD9-81ED-4DB2-BD59-A6C34878D82A}">
                    <a16:rowId xmlns:a16="http://schemas.microsoft.com/office/drawing/2014/main" val="3138773225"/>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3 States With Employment:</a:t>
                      </a:r>
                    </a:p>
                  </a:txBody>
                  <a:tcPr/>
                </a:tc>
                <a:tc>
                  <a:txBody>
                    <a:bodyPr/>
                    <a:lstStyle/>
                    <a:p>
                      <a:r>
                        <a:rPr lang="en-US" dirty="0"/>
                        <a:t>Uttar Pradesh, Tamil Nadu, Gujrat</a:t>
                      </a:r>
                    </a:p>
                  </a:txBody>
                  <a:tcPr/>
                </a:tc>
                <a:extLst>
                  <a:ext uri="{0D108BD9-81ED-4DB2-BD59-A6C34878D82A}">
                    <a16:rowId xmlns:a16="http://schemas.microsoft.com/office/drawing/2014/main" val="1490561510"/>
                  </a:ext>
                </a:extLst>
              </a:tr>
              <a:tr h="417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Bottom 3 States With Employment: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DN Haveli, Lakshadweep, Goa</a:t>
                      </a:r>
                    </a:p>
                  </a:txBody>
                  <a:tcPr/>
                </a:tc>
                <a:extLst>
                  <a:ext uri="{0D108BD9-81ED-4DB2-BD59-A6C34878D82A}">
                    <a16:rowId xmlns:a16="http://schemas.microsoft.com/office/drawing/2014/main" val="3736488622"/>
                  </a:ext>
                </a:extLst>
              </a:tr>
            </a:tbl>
          </a:graphicData>
        </a:graphic>
      </p:graphicFrame>
    </p:spTree>
    <p:extLst>
      <p:ext uri="{BB962C8B-B14F-4D97-AF65-F5344CB8AC3E}">
        <p14:creationId xmlns:p14="http://schemas.microsoft.com/office/powerpoint/2010/main" val="332883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C77B01A-73FF-7D3E-AC90-796DAF412F71}"/>
              </a:ext>
            </a:extLst>
          </p:cNvPr>
          <p:cNvSpPr txBox="1"/>
          <p:nvPr/>
        </p:nvSpPr>
        <p:spPr>
          <a:xfrm>
            <a:off x="1198123" y="1697757"/>
            <a:ext cx="9795753" cy="3462486"/>
          </a:xfrm>
          <a:prstGeom prst="rect">
            <a:avLst/>
          </a:prstGeom>
          <a:noFill/>
        </p:spPr>
        <p:txBody>
          <a:bodyPr wrap="square">
            <a:spAutoFit/>
          </a:bodyPr>
          <a:lstStyle/>
          <a:p>
            <a:pPr algn="ctr"/>
            <a:r>
              <a:rPr lang="en-US" sz="12900" b="1" cap="none" dirty="0">
                <a:ln w="22225">
                  <a:solidFill>
                    <a:schemeClr val="accent2"/>
                  </a:solidFill>
                  <a:prstDash val="solid"/>
                </a:ln>
                <a:blipFill dpi="0" rotWithShape="1">
                  <a:blip r:embed="rId2"/>
                  <a:srcRect/>
                  <a:tile tx="0" ty="0" sx="100000" sy="100000" flip="none" algn="tl"/>
                </a:blipFill>
                <a:latin typeface="Arial Black" panose="020B0A04020102020204" pitchFamily="34" charset="0"/>
              </a:rPr>
              <a:t>Thank You</a:t>
            </a:r>
            <a:br>
              <a:rPr lang="en-US" sz="12900" b="1" cap="none" dirty="0">
                <a:ln w="22225">
                  <a:solidFill>
                    <a:schemeClr val="accent2"/>
                  </a:solidFill>
                  <a:prstDash val="solid"/>
                </a:ln>
                <a:blipFill dpi="0" rotWithShape="1">
                  <a:blip r:embed="rId2"/>
                  <a:srcRect/>
                  <a:tile tx="0" ty="0" sx="100000" sy="100000" flip="none" algn="tl"/>
                </a:blipFill>
                <a:latin typeface="Arial Black" panose="020B0A04020102020204" pitchFamily="34" charset="0"/>
              </a:rPr>
            </a:br>
            <a:br>
              <a:rPr lang="en-US" sz="1800" dirty="0">
                <a:blipFill>
                  <a:blip r:embed="rId2"/>
                  <a:tile tx="0" ty="0" sx="100000" sy="100000" flip="none" algn="tl"/>
                </a:blipFill>
                <a:latin typeface="Arial Black" panose="020B0A04020102020204" pitchFamily="34" charset="0"/>
              </a:rPr>
            </a:br>
            <a:r>
              <a:rPr lang="en-US" sz="1800" cap="none" dirty="0">
                <a:blipFill dpi="0" rotWithShape="1">
                  <a:blip r:embed="rId2"/>
                  <a:srcRect/>
                  <a:tile tx="0" ty="0" sx="100000" sy="100000" flip="none" algn="tl"/>
                </a:blipFill>
                <a:latin typeface="Arial Black" panose="020B0A04020102020204" pitchFamily="34" charset="0"/>
              </a:rPr>
              <a:t>If you have any query </a:t>
            </a:r>
            <a:br>
              <a:rPr lang="en-US" sz="1800" cap="none" dirty="0">
                <a:blipFill dpi="0" rotWithShape="1">
                  <a:blip r:embed="rId2"/>
                  <a:srcRect/>
                  <a:tile tx="0" ty="0" sx="100000" sy="100000" flip="none" algn="tl"/>
                </a:blipFill>
                <a:latin typeface="Arial Black" panose="020B0A04020102020204" pitchFamily="34" charset="0"/>
              </a:rPr>
            </a:br>
            <a:r>
              <a:rPr lang="en-US" sz="1800" cap="none" dirty="0">
                <a:blipFill dpi="0" rotWithShape="1">
                  <a:blip r:embed="rId2"/>
                  <a:srcRect/>
                  <a:tile tx="0" ty="0" sx="100000" sy="100000" flip="none" algn="tl"/>
                </a:blipFill>
                <a:latin typeface="Arial Black" panose="020B0A04020102020204" pitchFamily="34" charset="0"/>
              </a:rPr>
              <a:t>Email: </a:t>
            </a:r>
            <a:r>
              <a:rPr lang="en-US" sz="1800" cap="none" dirty="0">
                <a:blipFill dpi="0" rotWithShape="1">
                  <a:blip r:embed="rId2"/>
                  <a:srcRect/>
                  <a:tile tx="0" ty="0" sx="100000" sy="100000" flip="none" algn="tl"/>
                </a:blipFill>
                <a:latin typeface="Arial Black" panose="020B0A04020102020204" pitchFamily="34" charset="0"/>
                <a:hlinkClick r:id="rId3">
                  <a:extLst>
                    <a:ext uri="{A12FA001-AC4F-418D-AE19-62706E023703}">
                      <ahyp:hlinkClr xmlns:ahyp="http://schemas.microsoft.com/office/drawing/2018/hyperlinkcolor" val="tx"/>
                    </a:ext>
                  </a:extLst>
                </a:hlinkClick>
              </a:rPr>
              <a:t>shriraoshiwani11@gmail.Com</a:t>
            </a:r>
            <a:br>
              <a:rPr lang="en-US" sz="1800" cap="none" dirty="0">
                <a:blipFill dpi="0" rotWithShape="1">
                  <a:blip r:embed="rId2"/>
                  <a:srcRect/>
                  <a:tile tx="0" ty="0" sx="100000" sy="100000" flip="none" algn="tl"/>
                </a:blipFill>
                <a:latin typeface="Arial Black" panose="020B0A04020102020204" pitchFamily="34" charset="0"/>
              </a:rPr>
            </a:br>
            <a:r>
              <a:rPr lang="en-US" sz="1800" cap="none" dirty="0">
                <a:blipFill dpi="0" rotWithShape="1">
                  <a:blip r:embed="rId2"/>
                  <a:srcRect/>
                  <a:tile tx="0" ty="0" sx="100000" sy="100000" flip="none" algn="tl"/>
                </a:blipFill>
                <a:latin typeface="Arial Black" panose="020B0A04020102020204" pitchFamily="34" charset="0"/>
              </a:rPr>
              <a:t>Contact no.: 7385944580</a:t>
            </a:r>
            <a:br>
              <a:rPr lang="en-US" sz="1800" cap="none" dirty="0">
                <a:blipFill dpi="0" rotWithShape="1">
                  <a:blip r:embed="rId2"/>
                  <a:srcRect/>
                  <a:tile tx="0" ty="0" sx="100000" sy="100000" flip="none" algn="tl"/>
                </a:blipFill>
                <a:latin typeface="Arial Black" panose="020B0A04020102020204" pitchFamily="34" charset="0"/>
              </a:rPr>
            </a:br>
            <a:r>
              <a:rPr lang="en-US" sz="1800" cap="none" dirty="0" err="1">
                <a:blipFill dpi="0" rotWithShape="1">
                  <a:blip r:embed="rId2"/>
                  <a:srcRect/>
                  <a:tile tx="0" ty="0" sx="100000" sy="100000" flip="none" algn="tl"/>
                </a:blipFill>
                <a:latin typeface="Arial Black" panose="020B0A04020102020204" pitchFamily="34" charset="0"/>
              </a:rPr>
              <a:t>Linkedin</a:t>
            </a:r>
            <a:r>
              <a:rPr lang="en-US" sz="1800" cap="none" dirty="0">
                <a:blipFill dpi="0" rotWithShape="1">
                  <a:blip r:embed="rId2"/>
                  <a:srcRect/>
                  <a:tile tx="0" ty="0" sx="100000" sy="100000" flip="none" algn="tl"/>
                </a:blipFill>
                <a:latin typeface="Arial Black" panose="020B0A04020102020204" pitchFamily="34" charset="0"/>
              </a:rPr>
              <a:t>: https://www.Linkedin.Com/in/shiwani-shrirao-8046471b5/</a:t>
            </a:r>
            <a:endParaRPr lang="en-US" dirty="0">
              <a:blipFill>
                <a:blip r:embed="rId2"/>
                <a:tile tx="0" ty="0" sx="100000" sy="100000" flip="none" algn="tl"/>
              </a:blipFill>
            </a:endParaRP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75490" y="2346312"/>
            <a:ext cx="2811294" cy="1325563"/>
          </a:xfrm>
        </p:spPr>
        <p:txBody>
          <a:bodyPr anchor="ctr">
            <a:normAutofit fontScale="90000"/>
          </a:bodyPr>
          <a:lstStyle/>
          <a:p>
            <a:pPr algn="just"/>
            <a:r>
              <a:rPr lang="en-US" sz="4800" cap="none"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AGENDA</a:t>
            </a:r>
            <a:endParaRPr lang="en-US" sz="4800" b="1" dirty="0">
              <a:latin typeface="Arial Black" panose="020B0A04020102020204" pitchFamily="34" charset="0"/>
            </a:endParaRPr>
          </a:p>
        </p:txBody>
      </p:sp>
      <p:pic>
        <p:nvPicPr>
          <p:cNvPr id="11" name="Picture Placeholder 10">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a:stretch/>
        </p:blipFill>
        <p:spPr>
          <a:xfrm>
            <a:off x="4305301" y="1291379"/>
            <a:ext cx="3135320" cy="4180428"/>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p:txBody>
          <a:bodyPr anchor="ctr" anchorCtr="0">
            <a:normAutofit fontScale="92500" lnSpcReduction="20000"/>
          </a:bodyPr>
          <a:lstStyle/>
          <a:p>
            <a:r>
              <a:rPr lang="en-US" sz="2800" b="1" dirty="0">
                <a:solidFill>
                  <a:schemeClr val="tx1">
                    <a:lumMod val="85000"/>
                    <a:lumOff val="15000"/>
                  </a:schemeClr>
                </a:solidFill>
              </a:rPr>
              <a:t>Introduction</a:t>
            </a:r>
          </a:p>
          <a:p>
            <a:r>
              <a:rPr lang="en-US" sz="2800" b="1" dirty="0">
                <a:solidFill>
                  <a:schemeClr val="tx1">
                    <a:lumMod val="85000"/>
                    <a:lumOff val="15000"/>
                  </a:schemeClr>
                </a:solidFill>
              </a:rPr>
              <a:t>Primary goals</a:t>
            </a:r>
          </a:p>
          <a:p>
            <a:r>
              <a:rPr lang="en-US" sz="2800" b="1" dirty="0">
                <a:solidFill>
                  <a:schemeClr val="tx1">
                    <a:lumMod val="85000"/>
                    <a:lumOff val="15000"/>
                  </a:schemeClr>
                </a:solidFill>
              </a:rPr>
              <a:t>Dashboard</a:t>
            </a:r>
          </a:p>
          <a:p>
            <a:r>
              <a:rPr lang="en-US" sz="2800" b="1" dirty="0">
                <a:solidFill>
                  <a:schemeClr val="tx1">
                    <a:lumMod val="85000"/>
                    <a:lumOff val="15000"/>
                  </a:schemeClr>
                </a:solidFill>
              </a:rPr>
              <a:t>Areas of growth</a:t>
            </a:r>
          </a:p>
          <a:p>
            <a:r>
              <a:rPr lang="en-US" sz="2800" b="1" dirty="0">
                <a:solidFill>
                  <a:schemeClr val="tx1">
                    <a:lumMod val="85000"/>
                    <a:lumOff val="15000"/>
                  </a:schemeClr>
                </a:solidFill>
              </a:rPr>
              <a:t>Final Insights</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111564" y="1421784"/>
            <a:ext cx="5422217" cy="1325563"/>
          </a:xfrm>
        </p:spPr>
        <p:txBody>
          <a:bodyPr/>
          <a:lstStyle/>
          <a:p>
            <a:r>
              <a:rPr lang="en-US" b="1" dirty="0">
                <a:solidFill>
                  <a:schemeClr val="tx1"/>
                </a:solidFill>
              </a:rPr>
              <a:t>INTRODUCTION</a:t>
            </a:r>
          </a:p>
        </p:txBody>
      </p:sp>
      <p:pic>
        <p:nvPicPr>
          <p:cNvPr id="6" name="Picture Placeholder 5">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a:extLst>
              <a:ext uri="{837473B0-CC2E-450A-ABE3-18F120FF3D39}">
                <a1611:picAttrSrcUrl xmlns:a1611="http://schemas.microsoft.com/office/drawing/2016/11/main" r:id="rId3"/>
              </a:ext>
            </a:extLst>
          </a:blip>
          <a:srcRect t="2826" b="10555"/>
          <a:stretch/>
        </p:blipFill>
        <p:spPr>
          <a:xfrm>
            <a:off x="96297" y="311285"/>
            <a:ext cx="5783121" cy="6332706"/>
          </a:xfrm>
          <a:effectLst>
            <a:softEdge rad="635000"/>
          </a:effectLst>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2747347"/>
            <a:ext cx="5110912" cy="3235164"/>
          </a:xfrm>
        </p:spPr>
        <p:txBody>
          <a:bodyPr vert="horz" lIns="91440" tIns="45720" rIns="91440" bIns="45720" rtlCol="0" anchor="t">
            <a:normAutofit/>
          </a:bodyPr>
          <a:lstStyle/>
          <a:p>
            <a:pPr algn="just"/>
            <a:r>
              <a:rPr lang="en-US" sz="1600" dirty="0">
                <a:solidFill>
                  <a:schemeClr val="tx1"/>
                </a:solidFill>
                <a:latin typeface="Arial" panose="020B0604020202020204" pitchFamily="34" charset="0"/>
                <a:cs typeface="Arial" panose="020B0604020202020204" pitchFamily="34" charset="0"/>
              </a:rPr>
              <a:t>This project analyzes data from the National Rural Employment Guarantee Act (NREGA), a scheme providing rural households with guaranteed wage employment. By examining job cards, workforce, budget, and work completion statistics, we aim to assess NREGA's effectiveness, regional disparities, budget utilization, success factors, and provide insights to optimize its impact.</a:t>
            </a:r>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300264" y="361699"/>
            <a:ext cx="9144000" cy="1356310"/>
          </a:xfrm>
        </p:spPr>
        <p:txBody>
          <a:bodyPr>
            <a:normAutofit/>
          </a:bodyPr>
          <a:lstStyle/>
          <a:p>
            <a:r>
              <a:rPr lang="en-US" sz="7200" b="1" spc="0" dirty="0">
                <a:ln w="13462">
                  <a:solidFill>
                    <a:schemeClr val="bg1"/>
                  </a:solidFill>
                  <a:prstDash val="solid"/>
                </a:ln>
                <a:solidFill>
                  <a:schemeClr val="tx1">
                    <a:lumMod val="85000"/>
                    <a:lumOff val="15000"/>
                  </a:schemeClr>
                </a:solidFill>
                <a:effectLst>
                  <a:glow rad="228600">
                    <a:schemeClr val="accent2">
                      <a:satMod val="175000"/>
                      <a:alpha val="40000"/>
                    </a:schemeClr>
                  </a:glow>
                  <a:outerShdw dist="38100" dir="2700000" algn="bl" rotWithShape="0">
                    <a:schemeClr val="accent5"/>
                  </a:outerShdw>
                </a:effectLst>
                <a:latin typeface="Arial Black" panose="020B0A04020102020204" pitchFamily="34" charset="0"/>
              </a:rPr>
              <a:t>PRIMARY GOALS</a:t>
            </a:r>
          </a:p>
        </p:txBody>
      </p:sp>
      <p:sp>
        <p:nvSpPr>
          <p:cNvPr id="8" name="TextBox 7">
            <a:extLst>
              <a:ext uri="{FF2B5EF4-FFF2-40B4-BE49-F238E27FC236}">
                <a16:creationId xmlns:a16="http://schemas.microsoft.com/office/drawing/2014/main" id="{C41F1C85-C99C-0340-1445-DA22C917C65F}"/>
              </a:ext>
            </a:extLst>
          </p:cNvPr>
          <p:cNvSpPr txBox="1"/>
          <p:nvPr/>
        </p:nvSpPr>
        <p:spPr>
          <a:xfrm>
            <a:off x="1524" y="6858000"/>
            <a:ext cx="12188952" cy="230832"/>
          </a:xfrm>
          <a:prstGeom prst="rect">
            <a:avLst/>
          </a:prstGeom>
          <a:noFill/>
        </p:spPr>
        <p:txBody>
          <a:bodyPr wrap="square" rtlCol="0">
            <a:spAutoFit/>
          </a:bodyPr>
          <a:lstStyle/>
          <a:p>
            <a:r>
              <a:rPr lang="en-US" sz="900">
                <a:hlinkClick r:id="rId2" tooltip="https://learningcommons.ubc.ca/sticky-notes/"/>
              </a:rPr>
              <a:t>This Photo</a:t>
            </a:r>
            <a:r>
              <a:rPr lang="en-US" sz="900"/>
              <a:t> by Unknown Author is licensed under </a:t>
            </a:r>
            <a:r>
              <a:rPr lang="en-US" sz="900">
                <a:hlinkClick r:id="rId3" tooltip="https://creativecommons.org/licenses/by-sa/3.0/"/>
              </a:rPr>
              <a:t>CC BY-SA</a:t>
            </a:r>
            <a:endParaRPr lang="en-US" sz="900"/>
          </a:p>
        </p:txBody>
      </p:sp>
      <p:sp>
        <p:nvSpPr>
          <p:cNvPr id="15" name="Rectangle 1">
            <a:extLst>
              <a:ext uri="{FF2B5EF4-FFF2-40B4-BE49-F238E27FC236}">
                <a16:creationId xmlns:a16="http://schemas.microsoft.com/office/drawing/2014/main" id="{F2C438C7-20FD-9954-A4FD-2886F01A1E36}"/>
              </a:ext>
            </a:extLst>
          </p:cNvPr>
          <p:cNvSpPr txBox="1">
            <a:spLocks noChangeArrowheads="1"/>
          </p:cNvSpPr>
          <p:nvPr/>
        </p:nvSpPr>
        <p:spPr bwMode="auto">
          <a:xfrm>
            <a:off x="1955260" y="1701253"/>
            <a:ext cx="9144000" cy="6124754"/>
          </a:xfrm>
          <a:prstGeom prst="rect">
            <a:avLst/>
          </a:prstGeom>
          <a:noFill/>
          <a:ln>
            <a:noFill/>
          </a:ln>
          <a:effectLst/>
        </p:spPr>
        <p:txBody>
          <a:bodyPr vert="horz" wrap="square" lIns="91440" tIns="45720" rIns="91440" bIns="45720" numCol="1" rtlCol="0" anchor="t" anchorCtr="0" compatLnSpc="1">
            <a:prstTxWarp prst="textNoShape">
              <a:avLst/>
            </a:prstTxWarp>
            <a:spAutoFit/>
          </a:bodyPr>
          <a:lstStyle>
            <a:lvl1pPr marL="0" indent="0" algn="ctr" defTabSz="914400" rtl="0" eaLnBrk="1" latinLnBrk="0" hangingPunct="1">
              <a:lnSpc>
                <a:spcPct val="85000"/>
              </a:lnSpc>
              <a:spcBef>
                <a:spcPts val="1300"/>
              </a:spcBef>
              <a:buFont typeface="Arial" pitchFamily="34" charset="0"/>
              <a:buNone/>
              <a:defRPr sz="1400" kern="1200" spc="30" baseline="0">
                <a:solidFill>
                  <a:schemeClr val="bg2">
                    <a:lumMod val="50000"/>
                  </a:schemeClr>
                </a:solidFill>
                <a:latin typeface="+mn-lt"/>
                <a:ea typeface="+mn-ea"/>
                <a:cs typeface="+mn-cs"/>
              </a:defRPr>
            </a:lvl1pPr>
            <a:lvl2pPr marL="457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18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1600" kern="1200">
                <a:solidFill>
                  <a:schemeClr val="tx1">
                    <a:lumMod val="85000"/>
                    <a:lumOff val="15000"/>
                  </a:schemeClr>
                </a:solidFill>
                <a:latin typeface="+mn-lt"/>
                <a:ea typeface="+mn-ea"/>
                <a:cs typeface="+mn-cs"/>
              </a:defRPr>
            </a:lvl9pPr>
          </a:lstStyle>
          <a:p>
            <a:pPr algn="just" eaLnBrk="0" fontAlgn="base" hangingPunct="0">
              <a:lnSpc>
                <a:spcPct val="100000"/>
              </a:lnSpc>
              <a:spcBef>
                <a:spcPct val="0"/>
              </a:spcBef>
              <a:spcAft>
                <a:spcPct val="0"/>
              </a:spcAft>
              <a:buFontTx/>
              <a:buNone/>
            </a:pPr>
            <a:endParaRPr lang="en-US" altLang="en-US" sz="2800" dirty="0">
              <a:blipFill>
                <a:blip r:embed="rId4"/>
                <a:tile tx="0" ty="0" sx="100000" sy="100000" flip="none" algn="tl"/>
              </a:blipFill>
              <a:latin typeface="Arial" panose="020B0604020202020204" pitchFamily="34" charset="0"/>
            </a:endParaRPr>
          </a:p>
          <a:p>
            <a:pPr marL="457200" indent="-457200" algn="just" eaLnBrk="0" fontAlgn="base" hangingPunct="0">
              <a:lnSpc>
                <a:spcPct val="100000"/>
              </a:lnSpc>
              <a:spcBef>
                <a:spcPct val="0"/>
              </a:spcBef>
              <a:spcAft>
                <a:spcPct val="0"/>
              </a:spcAft>
              <a:buFont typeface="Wingdings" panose="05000000000000000000" pitchFamily="2" charset="2"/>
              <a:buChar char="Ø"/>
            </a:pPr>
            <a:r>
              <a:rPr lang="en-US" altLang="en-US" sz="2800" dirty="0">
                <a:blipFill>
                  <a:blip r:embed="rId4"/>
                  <a:tile tx="0" ty="0" sx="100000" sy="100000" flip="none" algn="tl"/>
                </a:blipFill>
                <a:latin typeface="Arial" panose="020B0604020202020204" pitchFamily="34" charset="0"/>
              </a:rPr>
              <a:t>NREGA's effectiveness in rural employment</a:t>
            </a:r>
          </a:p>
          <a:p>
            <a:pPr marL="457200" indent="-457200" algn="just" eaLnBrk="0" fontAlgn="base" hangingPunct="0">
              <a:lnSpc>
                <a:spcPct val="100000"/>
              </a:lnSpc>
              <a:spcBef>
                <a:spcPct val="0"/>
              </a:spcBef>
              <a:spcAft>
                <a:spcPct val="0"/>
              </a:spcAft>
              <a:buFont typeface="Wingdings" panose="05000000000000000000" pitchFamily="2" charset="2"/>
              <a:buChar char="Ø"/>
            </a:pPr>
            <a:endParaRPr lang="en-US" altLang="en-US" sz="2800" dirty="0">
              <a:blipFill>
                <a:blip r:embed="rId4"/>
                <a:tile tx="0" ty="0" sx="100000" sy="100000" flip="none" algn="tl"/>
              </a:blipFill>
              <a:latin typeface="Arial" panose="020B0604020202020204" pitchFamily="34" charset="0"/>
            </a:endParaRPr>
          </a:p>
          <a:p>
            <a:pPr marL="457200" indent="-457200" algn="just" eaLnBrk="0" fontAlgn="base" hangingPunct="0">
              <a:lnSpc>
                <a:spcPct val="100000"/>
              </a:lnSpc>
              <a:spcBef>
                <a:spcPct val="0"/>
              </a:spcBef>
              <a:spcAft>
                <a:spcPct val="0"/>
              </a:spcAft>
              <a:buFont typeface="Wingdings" panose="05000000000000000000" pitchFamily="2" charset="2"/>
              <a:buChar char="Ø"/>
            </a:pPr>
            <a:r>
              <a:rPr lang="en-US" altLang="en-US" sz="2800" dirty="0">
                <a:blipFill>
                  <a:blip r:embed="rId4"/>
                  <a:tile tx="0" ty="0" sx="100000" sy="100000" flip="none" algn="tl"/>
                </a:blipFill>
                <a:latin typeface="Arial" panose="020B0604020202020204" pitchFamily="34" charset="0"/>
              </a:rPr>
              <a:t>Factors and roadblocks in work completion</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blipFill>
                <a:blip r:embed="rId4"/>
                <a:tile tx="0" ty="0" sx="100000" sy="100000" flip="none" algn="tl"/>
              </a:blip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blipFill>
                  <a:blip r:embed="rId4"/>
                  <a:tile tx="0" ty="0" sx="100000" sy="100000" flip="none" algn="tl"/>
                </a:blipFill>
                <a:effectLst/>
                <a:latin typeface="Arial" panose="020B0604020202020204" pitchFamily="34" charset="0"/>
              </a:rPr>
              <a:t>Regional disparities in NREGA implementation</a:t>
            </a:r>
          </a:p>
          <a:p>
            <a:pPr marL="457200" indent="-457200" algn="just" eaLnBrk="0" fontAlgn="base" hangingPunct="0">
              <a:lnSpc>
                <a:spcPct val="100000"/>
              </a:lnSpc>
              <a:spcBef>
                <a:spcPct val="0"/>
              </a:spcBef>
              <a:spcAft>
                <a:spcPct val="0"/>
              </a:spcAft>
              <a:buFont typeface="Wingdings" panose="05000000000000000000" pitchFamily="2" charset="2"/>
              <a:buChar char="Ø"/>
            </a:pPr>
            <a:endParaRPr lang="en-US" altLang="en-US" sz="2800" dirty="0">
              <a:blipFill>
                <a:blip r:embed="rId4"/>
                <a:tile tx="0" ty="0" sx="100000" sy="100000" flip="none" algn="tl"/>
              </a:blipFill>
              <a:latin typeface="Arial" panose="020B0604020202020204" pitchFamily="34" charset="0"/>
            </a:endParaRPr>
          </a:p>
          <a:p>
            <a:pPr marL="457200" indent="-457200" algn="just" eaLnBrk="0" fontAlgn="base" hangingPunct="0">
              <a:lnSpc>
                <a:spcPct val="100000"/>
              </a:lnSpc>
              <a:spcBef>
                <a:spcPct val="0"/>
              </a:spcBef>
              <a:spcAft>
                <a:spcPct val="0"/>
              </a:spcAft>
              <a:buFont typeface="Wingdings" panose="05000000000000000000" pitchFamily="2" charset="2"/>
              <a:buChar char="Ø"/>
            </a:pPr>
            <a:r>
              <a:rPr lang="en-US" altLang="en-US" sz="2800" dirty="0">
                <a:blipFill>
                  <a:blip r:embed="rId4"/>
                  <a:tile tx="0" ty="0" sx="100000" sy="100000" flip="none" algn="tl"/>
                </a:blipFill>
                <a:latin typeface="Arial" panose="020B0604020202020204" pitchFamily="34" charset="0"/>
              </a:rPr>
              <a:t>Budget utilization vs. employment generation</a:t>
            </a:r>
          </a:p>
          <a:p>
            <a:pPr marL="457200" indent="-457200" algn="just" eaLnBrk="0" fontAlgn="base" hangingPunct="0">
              <a:lnSpc>
                <a:spcPct val="100000"/>
              </a:lnSpc>
              <a:spcBef>
                <a:spcPct val="0"/>
              </a:spcBef>
              <a:spcAft>
                <a:spcPct val="0"/>
              </a:spcAft>
              <a:buFont typeface="Wingdings" panose="05000000000000000000" pitchFamily="2" charset="2"/>
              <a:buChar char="Ø"/>
            </a:pPr>
            <a:endParaRPr lang="en-US" altLang="en-US" sz="2800" dirty="0">
              <a:blipFill>
                <a:blip r:embed="rId4"/>
                <a:tile tx="0" ty="0" sx="100000" sy="100000" flip="none" algn="tl"/>
              </a:blipFill>
              <a:latin typeface="Arial" panose="020B0604020202020204" pitchFamily="34" charset="0"/>
            </a:endParaRPr>
          </a:p>
          <a:p>
            <a:pPr marL="457200" indent="-457200" algn="just" eaLnBrk="0" fontAlgn="base" hangingPunct="0">
              <a:lnSpc>
                <a:spcPct val="100000"/>
              </a:lnSpc>
              <a:spcBef>
                <a:spcPct val="0"/>
              </a:spcBef>
              <a:spcAft>
                <a:spcPct val="0"/>
              </a:spcAft>
              <a:buFont typeface="Wingdings" panose="05000000000000000000" pitchFamily="2" charset="2"/>
              <a:buChar char="Ø"/>
            </a:pPr>
            <a:r>
              <a:rPr lang="en-US" sz="2800" dirty="0">
                <a:blipFill>
                  <a:blip r:embed="rId4"/>
                  <a:tile tx="0" ty="0" sx="100000" sy="100000" flip="none" algn="tl"/>
                </a:blipFill>
                <a:latin typeface="Arial" panose="020B0604020202020204" pitchFamily="34" charset="0"/>
                <a:cs typeface="Arial" panose="020B0604020202020204" pitchFamily="34" charset="0"/>
              </a:rPr>
              <a:t>Data insights for policy optimization</a:t>
            </a:r>
          </a:p>
          <a:p>
            <a:pPr algn="just" eaLnBrk="0" fontAlgn="base" hangingPunct="0">
              <a:lnSpc>
                <a:spcPct val="100000"/>
              </a:lnSpc>
              <a:spcBef>
                <a:spcPct val="0"/>
              </a:spcBef>
              <a:spcAft>
                <a:spcPct val="0"/>
              </a:spcAft>
            </a:pPr>
            <a:endParaRPr lang="en-US" altLang="en-US" sz="2800" dirty="0">
              <a:blipFill>
                <a:blip r:embed="rId4"/>
                <a:tile tx="0" ty="0" sx="100000" sy="100000" flip="none" algn="tl"/>
              </a:blip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blipFill>
                <a:blip r:embed="rId4"/>
                <a:tile tx="0" ty="0" sx="100000" sy="100000" flip="none" algn="tl"/>
              </a:blipFill>
              <a:effectLst/>
              <a:latin typeface="Arial" panose="020B0604020202020204" pitchFamily="34" charset="0"/>
            </a:endParaRPr>
          </a:p>
          <a:p>
            <a:pPr algn="just" eaLnBrk="0" fontAlgn="base" hangingPunct="0">
              <a:lnSpc>
                <a:spcPct val="100000"/>
              </a:lnSpc>
              <a:spcBef>
                <a:spcPct val="0"/>
              </a:spcBef>
              <a:spcAft>
                <a:spcPct val="0"/>
              </a:spcAft>
            </a:pPr>
            <a:endParaRPr lang="en-US" altLang="en-US" sz="2800" dirty="0">
              <a:blipFill>
                <a:blip r:embed="rId4"/>
                <a:tile tx="0" ty="0" sx="100000" sy="100000" flip="none" algn="tl"/>
              </a:blipFill>
              <a:latin typeface="Arial" panose="020B0604020202020204" pitchFamily="34" charset="0"/>
            </a:endParaRPr>
          </a:p>
          <a:p>
            <a:pPr algn="just" eaLnBrk="0" fontAlgn="base" hangingPunct="0">
              <a:lnSpc>
                <a:spcPct val="100000"/>
              </a:lnSpc>
              <a:spcBef>
                <a:spcPct val="0"/>
              </a:spcBef>
              <a:spcAft>
                <a:spcPct val="0"/>
              </a:spcAft>
            </a:pPr>
            <a:endParaRPr lang="en-US" altLang="en-US" sz="2800" dirty="0">
              <a:blipFill>
                <a:blip r:embed="rId4"/>
                <a:tile tx="0" ty="0" sx="100000" sy="100000" flip="none" algn="tl"/>
              </a:blipFill>
              <a:latin typeface="Arial" panose="020B0604020202020204" pitchFamily="34" charset="0"/>
            </a:endParaRP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2" descr="Dashboard 1">
            <a:extLst>
              <a:ext uri="{FF2B5EF4-FFF2-40B4-BE49-F238E27FC236}">
                <a16:creationId xmlns:a16="http://schemas.microsoft.com/office/drawing/2014/main" id="{02154A5F-4A40-D400-E9FC-A16EC268019F}"/>
              </a:ext>
            </a:extLst>
          </p:cNvPr>
          <p:cNvPicPr>
            <a:picLocks noChangeAspect="1"/>
          </p:cNvPicPr>
          <p:nvPr/>
        </p:nvPicPr>
        <p:blipFill rotWithShape="1">
          <a:blip r:embed="rId2">
            <a:extLst>
              <a:ext uri="{28A0092B-C50C-407E-A947-70E740481C1C}">
                <a14:useLocalDpi xmlns:a14="http://schemas.microsoft.com/office/drawing/2010/main" val="0"/>
              </a:ext>
            </a:extLst>
          </a:blip>
          <a:srcRect l="1" r="-403" b="29543"/>
          <a:stretch/>
        </p:blipFill>
        <p:spPr>
          <a:xfrm>
            <a:off x="4767177" y="211037"/>
            <a:ext cx="7302177" cy="6435925"/>
          </a:xfrm>
          <a:prstGeom prst="rect">
            <a:avLst/>
          </a:prstGeom>
        </p:spPr>
      </p:pic>
      <p:sp>
        <p:nvSpPr>
          <p:cNvPr id="8" name="Title 7">
            <a:extLst>
              <a:ext uri="{FF2B5EF4-FFF2-40B4-BE49-F238E27FC236}">
                <a16:creationId xmlns:a16="http://schemas.microsoft.com/office/drawing/2014/main" id="{BC7A4D14-49F7-9220-796E-05EA74762F15}"/>
              </a:ext>
            </a:extLst>
          </p:cNvPr>
          <p:cNvSpPr>
            <a:spLocks noGrp="1"/>
          </p:cNvSpPr>
          <p:nvPr>
            <p:ph type="ctrTitle"/>
          </p:nvPr>
        </p:nvSpPr>
        <p:spPr>
          <a:xfrm>
            <a:off x="194553" y="710119"/>
            <a:ext cx="4474724" cy="5466945"/>
          </a:xfrm>
          <a:noFill/>
        </p:spPr>
        <p:txBody>
          <a:bodyPr anchor="ctr">
            <a:noAutofit/>
          </a:bodyPr>
          <a:lstStyle/>
          <a:p>
            <a:pPr algn="just"/>
            <a:r>
              <a:rPr lang="en-US" sz="2400" u="sng" dirty="0">
                <a:solidFill>
                  <a:schemeClr val="tx1">
                    <a:lumMod val="95000"/>
                    <a:lumOff val="5000"/>
                  </a:schemeClr>
                </a:solidFill>
                <a:latin typeface="Arial Black" panose="020B0A04020102020204" pitchFamily="34" charset="0"/>
                <a:cs typeface="Arial" panose="020B0604020202020204" pitchFamily="34" charset="0"/>
              </a:rPr>
              <a:t>Dashboard</a:t>
            </a:r>
            <a:br>
              <a:rPr lang="en-US" sz="1800" u="sng" dirty="0">
                <a:solidFill>
                  <a:schemeClr val="tx1">
                    <a:lumMod val="95000"/>
                    <a:lumOff val="5000"/>
                  </a:schemeClr>
                </a:solidFill>
                <a:latin typeface="Arial Black" panose="020B0A04020102020204" pitchFamily="34" charset="0"/>
                <a:cs typeface="Arial" panose="020B0604020202020204" pitchFamily="34" charset="0"/>
              </a:rPr>
            </a:br>
            <a:br>
              <a:rPr lang="en-US" sz="1800" dirty="0">
                <a:solidFill>
                  <a:schemeClr val="tx1">
                    <a:lumMod val="95000"/>
                    <a:lumOff val="5000"/>
                  </a:schemeClr>
                </a:solidFill>
                <a:latin typeface="Arial" panose="020B0604020202020204" pitchFamily="34" charset="0"/>
                <a:cs typeface="Arial" panose="020B0604020202020204" pitchFamily="34" charset="0"/>
              </a:rPr>
            </a:br>
            <a:r>
              <a:rPr lang="en-US" sz="1800" dirty="0">
                <a:solidFill>
                  <a:schemeClr val="tx1">
                    <a:lumMod val="95000"/>
                    <a:lumOff val="5000"/>
                  </a:schemeClr>
                </a:solidFill>
                <a:latin typeface="Arial" panose="020B0604020202020204" pitchFamily="34" charset="0"/>
                <a:cs typeface="Arial" panose="020B0604020202020204" pitchFamily="34" charset="0"/>
              </a:rPr>
              <a:t>Use of Tableau to visualize NREGA data, allows for comprehensive analysis of how effectively employment opportunities are being provided to rural households. 	</a:t>
            </a:r>
            <a:br>
              <a:rPr lang="en-US" sz="1800" dirty="0">
                <a:solidFill>
                  <a:schemeClr val="tx1">
                    <a:lumMod val="95000"/>
                    <a:lumOff val="5000"/>
                  </a:schemeClr>
                </a:solidFill>
                <a:latin typeface="Arial" panose="020B0604020202020204" pitchFamily="34" charset="0"/>
                <a:cs typeface="Arial" panose="020B0604020202020204" pitchFamily="34" charset="0"/>
              </a:rPr>
            </a:br>
            <a:r>
              <a:rPr lang="en-US" sz="1800" dirty="0">
                <a:solidFill>
                  <a:schemeClr val="tx1">
                    <a:lumMod val="95000"/>
                    <a:lumOff val="5000"/>
                  </a:schemeClr>
                </a:solidFill>
                <a:latin typeface="Arial" panose="020B0604020202020204" pitchFamily="34" charset="0"/>
                <a:cs typeface="Arial" panose="020B0604020202020204" pitchFamily="34" charset="0"/>
              </a:rPr>
              <a:t>The interactive nature of Tableau dashboards enables stakeholders to drill down into specific states or districts, compare various metrics, and gain insights into regional disparities in the implementation and outcomes of the NREGA scheme.</a:t>
            </a:r>
          </a:p>
        </p:txBody>
      </p:sp>
    </p:spTree>
    <p:extLst>
      <p:ext uri="{BB962C8B-B14F-4D97-AF65-F5344CB8AC3E}">
        <p14:creationId xmlns:p14="http://schemas.microsoft.com/office/powerpoint/2010/main" val="379658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6786881" y="274320"/>
            <a:ext cx="5219852" cy="5951383"/>
          </a:xfrm>
        </p:spPr>
        <p:txBody>
          <a:bodyPr anchor="ctr">
            <a:noAutofit/>
          </a:bodyPr>
          <a:lstStyle/>
          <a:p>
            <a:pPr algn="ctr"/>
            <a:r>
              <a:rPr lang="en-US" sz="6000" dirty="0">
                <a:solidFill>
                  <a:srgbClr val="913148"/>
                </a:solidFill>
                <a:latin typeface="Bodoni MT Black" panose="02070A03080606020203" pitchFamily="18" charset="0"/>
                <a:cs typeface="Arial" panose="020B0604020202020204" pitchFamily="34" charset="0"/>
              </a:rPr>
              <a:t>Indian States </a:t>
            </a:r>
            <a:br>
              <a:rPr lang="en-US" sz="6000" dirty="0">
                <a:solidFill>
                  <a:srgbClr val="913148"/>
                </a:solidFill>
                <a:latin typeface="Bodoni MT Black" panose="02070A03080606020203" pitchFamily="18" charset="0"/>
                <a:cs typeface="Arial" panose="020B0604020202020204" pitchFamily="34" charset="0"/>
              </a:rPr>
            </a:br>
            <a:r>
              <a:rPr lang="en-US" sz="6000" dirty="0">
                <a:solidFill>
                  <a:srgbClr val="913148"/>
                </a:solidFill>
                <a:latin typeface="Bodoni MT Black" panose="02070A03080606020203" pitchFamily="18" charset="0"/>
                <a:cs typeface="Arial" panose="020B0604020202020204" pitchFamily="34" charset="0"/>
              </a:rPr>
              <a:t>&amp; Districts </a:t>
            </a:r>
          </a:p>
        </p:txBody>
      </p:sp>
      <p:pic>
        <p:nvPicPr>
          <p:cNvPr id="2" name="Picture 1">
            <a:extLst>
              <a:ext uri="{FF2B5EF4-FFF2-40B4-BE49-F238E27FC236}">
                <a16:creationId xmlns:a16="http://schemas.microsoft.com/office/drawing/2014/main" id="{70920717-62EA-B3B0-74F7-00247BC93CA5}"/>
              </a:ext>
            </a:extLst>
          </p:cNvPr>
          <p:cNvPicPr>
            <a:picLocks noChangeAspect="1"/>
          </p:cNvPicPr>
          <p:nvPr/>
        </p:nvPicPr>
        <p:blipFill rotWithShape="1">
          <a:blip r:embed="rId2"/>
          <a:srcRect l="19555" t="23365" r="19106" b="7672"/>
          <a:stretch/>
        </p:blipFill>
        <p:spPr>
          <a:xfrm>
            <a:off x="379778" y="826852"/>
            <a:ext cx="6779956" cy="5311302"/>
          </a:xfrm>
          <a:prstGeom prst="rect">
            <a:avLst/>
          </a:prstGeom>
        </p:spPr>
      </p:pic>
    </p:spTree>
    <p:extLst>
      <p:ext uri="{BB962C8B-B14F-4D97-AF65-F5344CB8AC3E}">
        <p14:creationId xmlns:p14="http://schemas.microsoft.com/office/powerpoint/2010/main" val="5545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3CE2FB0-08C3-F82C-2CDA-559D524DEC0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76655" y="155641"/>
            <a:ext cx="7276288" cy="1311425"/>
          </a:xfrm>
        </p:spPr>
        <p:txBody>
          <a:bodyPr>
            <a:normAutofit/>
          </a:bodyPr>
          <a:lstStyle/>
          <a:p>
            <a:pPr algn="ctr"/>
            <a:r>
              <a:rPr lang="en-US" sz="4800" u="sng" spc="0" dirty="0">
                <a:ln w="0"/>
                <a:blipFill>
                  <a:blip r:embed="rId4"/>
                  <a:tile tx="0" ty="0" sx="100000" sy="100000" flip="none" algn="tl"/>
                </a:blipFill>
                <a:effectLst>
                  <a:reflection blurRad="6350" stA="53000" endA="300" endPos="35500" dir="5400000" sy="-90000" algn="bl" rotWithShape="0"/>
                </a:effectLst>
                <a:latin typeface="Arial Black" panose="020B0A04020102020204" pitchFamily="34" charset="0"/>
              </a:rPr>
              <a:t>Areas Of Growth</a:t>
            </a: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3" name="Picture 2">
            <a:extLst>
              <a:ext uri="{FF2B5EF4-FFF2-40B4-BE49-F238E27FC236}">
                <a16:creationId xmlns:a16="http://schemas.microsoft.com/office/drawing/2014/main" id="{155EF6D0-DE3B-A468-9F50-E47E356DABCE}"/>
              </a:ext>
            </a:extLst>
          </p:cNvPr>
          <p:cNvPicPr>
            <a:picLocks noChangeAspect="1"/>
          </p:cNvPicPr>
          <p:nvPr/>
        </p:nvPicPr>
        <p:blipFill>
          <a:blip r:embed="rId5"/>
          <a:stretch>
            <a:fillRect/>
          </a:stretch>
        </p:blipFill>
        <p:spPr>
          <a:xfrm>
            <a:off x="1993830" y="5620557"/>
            <a:ext cx="2493863" cy="1152686"/>
          </a:xfrm>
          <a:prstGeom prst="rect">
            <a:avLst/>
          </a:prstGeom>
          <a:ln w="28575">
            <a:solidFill>
              <a:schemeClr val="tx1"/>
            </a:solidFill>
          </a:ln>
        </p:spPr>
      </p:pic>
      <p:pic>
        <p:nvPicPr>
          <p:cNvPr id="5" name="Picture 4">
            <a:extLst>
              <a:ext uri="{FF2B5EF4-FFF2-40B4-BE49-F238E27FC236}">
                <a16:creationId xmlns:a16="http://schemas.microsoft.com/office/drawing/2014/main" id="{66ABEC77-C7D8-2952-9CA0-AF9CFAA5F895}"/>
              </a:ext>
            </a:extLst>
          </p:cNvPr>
          <p:cNvPicPr>
            <a:picLocks noChangeAspect="1"/>
          </p:cNvPicPr>
          <p:nvPr/>
        </p:nvPicPr>
        <p:blipFill>
          <a:blip r:embed="rId6"/>
          <a:stretch>
            <a:fillRect/>
          </a:stretch>
        </p:blipFill>
        <p:spPr>
          <a:xfrm>
            <a:off x="4458512" y="4410752"/>
            <a:ext cx="2391109" cy="1152686"/>
          </a:xfrm>
          <a:prstGeom prst="rect">
            <a:avLst/>
          </a:prstGeom>
          <a:ln w="28575">
            <a:solidFill>
              <a:schemeClr val="tx1"/>
            </a:solidFill>
          </a:ln>
        </p:spPr>
      </p:pic>
      <p:pic>
        <p:nvPicPr>
          <p:cNvPr id="6" name="Picture 5">
            <a:extLst>
              <a:ext uri="{FF2B5EF4-FFF2-40B4-BE49-F238E27FC236}">
                <a16:creationId xmlns:a16="http://schemas.microsoft.com/office/drawing/2014/main" id="{162595A0-0929-FD16-03C5-D1815E70AB5F}"/>
              </a:ext>
            </a:extLst>
          </p:cNvPr>
          <p:cNvPicPr>
            <a:picLocks noChangeAspect="1"/>
          </p:cNvPicPr>
          <p:nvPr/>
        </p:nvPicPr>
        <p:blipFill rotWithShape="1">
          <a:blip r:embed="rId7"/>
          <a:srcRect t="5990" r="3348" b="6243"/>
          <a:stretch/>
        </p:blipFill>
        <p:spPr>
          <a:xfrm>
            <a:off x="6946899" y="3278220"/>
            <a:ext cx="2576480" cy="1152686"/>
          </a:xfrm>
          <a:prstGeom prst="rect">
            <a:avLst/>
          </a:prstGeom>
          <a:ln w="57150" cmpd="sng">
            <a:solidFill>
              <a:schemeClr val="tx1">
                <a:lumMod val="95000"/>
              </a:schemeClr>
            </a:solidFill>
          </a:ln>
        </p:spPr>
      </p:pic>
      <p:pic>
        <p:nvPicPr>
          <p:cNvPr id="7" name="Picture 6">
            <a:extLst>
              <a:ext uri="{FF2B5EF4-FFF2-40B4-BE49-F238E27FC236}">
                <a16:creationId xmlns:a16="http://schemas.microsoft.com/office/drawing/2014/main" id="{14C90AF8-F8A1-2BC0-61F2-099CEAE33CA3}"/>
              </a:ext>
            </a:extLst>
          </p:cNvPr>
          <p:cNvPicPr>
            <a:picLocks noChangeAspect="1"/>
          </p:cNvPicPr>
          <p:nvPr/>
        </p:nvPicPr>
        <p:blipFill rotWithShape="1">
          <a:blip r:embed="rId8"/>
          <a:srcRect t="2880" r="4830" b="6313"/>
          <a:stretch/>
        </p:blipFill>
        <p:spPr>
          <a:xfrm>
            <a:off x="9610785" y="2120628"/>
            <a:ext cx="2500152" cy="1060315"/>
          </a:xfrm>
          <a:prstGeom prst="rect">
            <a:avLst/>
          </a:prstGeom>
          <a:ln w="76200">
            <a:solidFill>
              <a:schemeClr val="tx1"/>
            </a:solidFill>
          </a:ln>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968ADEEE-C195-B794-BD4C-0655C2FE3E3A}"/>
              </a:ext>
            </a:extLst>
          </p:cNvPr>
          <p:cNvPicPr>
            <a:picLocks noChangeAspect="1"/>
          </p:cNvPicPr>
          <p:nvPr/>
        </p:nvPicPr>
        <p:blipFill>
          <a:blip r:embed="rId2"/>
          <a:stretch>
            <a:fillRect/>
          </a:stretch>
        </p:blipFill>
        <p:spPr>
          <a:xfrm>
            <a:off x="293147" y="175758"/>
            <a:ext cx="7744906" cy="6506483"/>
          </a:xfrm>
          <a:prstGeom prst="rect">
            <a:avLst/>
          </a:prstGeom>
        </p:spPr>
      </p:pic>
      <p:sp>
        <p:nvSpPr>
          <p:cNvPr id="33" name="TextBox 32">
            <a:extLst>
              <a:ext uri="{FF2B5EF4-FFF2-40B4-BE49-F238E27FC236}">
                <a16:creationId xmlns:a16="http://schemas.microsoft.com/office/drawing/2014/main" id="{A04B51AD-B8BC-1492-EECA-B81B573E1451}"/>
              </a:ext>
            </a:extLst>
          </p:cNvPr>
          <p:cNvSpPr txBox="1"/>
          <p:nvPr/>
        </p:nvSpPr>
        <p:spPr>
          <a:xfrm>
            <a:off x="8122596" y="1139111"/>
            <a:ext cx="3776257" cy="4647426"/>
          </a:xfrm>
          <a:prstGeom prst="rect">
            <a:avLst/>
          </a:prstGeom>
          <a:noFill/>
        </p:spPr>
        <p:txBody>
          <a:bodyPr wrap="square" rtlCol="0" anchor="ctr">
            <a:spAutoFit/>
          </a:bodyPr>
          <a:lstStyle/>
          <a:p>
            <a:pPr algn="ctr"/>
            <a:endParaRPr lang="en-US" sz="2800" u="sng" dirty="0">
              <a:latin typeface="Arial Black" panose="020B0A04020102020204" pitchFamily="34" charset="0"/>
            </a:endParaRPr>
          </a:p>
          <a:p>
            <a:pPr algn="ctr"/>
            <a:r>
              <a:rPr lang="en-US" sz="2800" u="sng" dirty="0">
                <a:latin typeface="Arial Black" panose="020B0A04020102020204" pitchFamily="34" charset="0"/>
              </a:rPr>
              <a:t>Dual Axes Chart</a:t>
            </a:r>
            <a:endParaRPr lang="en-US" sz="2400" b="1" dirty="0"/>
          </a:p>
          <a:p>
            <a:pPr marL="285750" indent="-285750">
              <a:buFont typeface="Arial" panose="020B0604020202020204" pitchFamily="34" charset="0"/>
              <a:buChar char="•"/>
            </a:pPr>
            <a:r>
              <a:rPr lang="en-US" sz="2400" b="1" dirty="0"/>
              <a:t>Legends:</a:t>
            </a:r>
          </a:p>
          <a:p>
            <a:pPr marL="742950" lvl="1" indent="-285750">
              <a:buFont typeface="Courier New" panose="02070309020205020404" pitchFamily="49" charset="0"/>
              <a:buChar char="o"/>
            </a:pPr>
            <a:r>
              <a:rPr lang="en-US" sz="2400" dirty="0"/>
              <a:t>Active Workers: Line</a:t>
            </a:r>
          </a:p>
          <a:p>
            <a:pPr marL="742950" lvl="1" indent="-285750">
              <a:buFont typeface="Courier New" panose="02070309020205020404" pitchFamily="49" charset="0"/>
              <a:buChar char="o"/>
            </a:pPr>
            <a:r>
              <a:rPr lang="en-US" sz="2400" dirty="0"/>
              <a:t>Total Workers: Bar </a:t>
            </a:r>
          </a:p>
          <a:p>
            <a:pPr marL="285750" indent="-285750">
              <a:buFont typeface="Arial" panose="020B0604020202020204" pitchFamily="34" charset="0"/>
              <a:buChar char="•"/>
            </a:pPr>
            <a:r>
              <a:rPr lang="en-US" sz="2400" b="1" dirty="0"/>
              <a:t>Axis: </a:t>
            </a:r>
          </a:p>
          <a:p>
            <a:pPr marL="742950" lvl="1" indent="-285750">
              <a:buFont typeface="Courier New" panose="02070309020205020404" pitchFamily="49" charset="0"/>
              <a:buChar char="o"/>
            </a:pPr>
            <a:r>
              <a:rPr lang="en-US" sz="2400" dirty="0"/>
              <a:t>X-Axis: States</a:t>
            </a:r>
          </a:p>
          <a:p>
            <a:pPr marL="742950" lvl="1" indent="-285750">
              <a:buFont typeface="Courier New" panose="02070309020205020404" pitchFamily="49" charset="0"/>
              <a:buChar char="o"/>
            </a:pPr>
            <a:r>
              <a:rPr lang="en-US" sz="2400" dirty="0"/>
              <a:t>Y-Axis (Left): Active Workers</a:t>
            </a:r>
          </a:p>
          <a:p>
            <a:pPr marL="742950" lvl="1" indent="-285750">
              <a:buFont typeface="Courier New" panose="02070309020205020404" pitchFamily="49" charset="0"/>
              <a:buChar char="o"/>
            </a:pPr>
            <a:r>
              <a:rPr lang="en-US" sz="2400" dirty="0"/>
              <a:t>Y-Axis (Right): Total Workers</a:t>
            </a:r>
          </a:p>
          <a:p>
            <a:pPr lvl="1"/>
            <a:endParaRPr lang="en-US" sz="2400" dirty="0"/>
          </a:p>
        </p:txBody>
      </p:sp>
    </p:spTree>
    <p:extLst>
      <p:ext uri="{BB962C8B-B14F-4D97-AF65-F5344CB8AC3E}">
        <p14:creationId xmlns:p14="http://schemas.microsoft.com/office/powerpoint/2010/main" val="11295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93FEED35-AE22-F734-3667-68DE254E963D}"/>
              </a:ext>
            </a:extLst>
          </p:cNvPr>
          <p:cNvPicPr>
            <a:picLocks noChangeAspect="1"/>
          </p:cNvPicPr>
          <p:nvPr/>
        </p:nvPicPr>
        <p:blipFill>
          <a:blip r:embed="rId2"/>
          <a:stretch>
            <a:fillRect/>
          </a:stretch>
        </p:blipFill>
        <p:spPr>
          <a:xfrm>
            <a:off x="4090842" y="180521"/>
            <a:ext cx="8002117" cy="6496957"/>
          </a:xfrm>
          <a:prstGeom prst="rect">
            <a:avLst/>
          </a:prstGeom>
        </p:spPr>
      </p:pic>
      <p:sp>
        <p:nvSpPr>
          <p:cNvPr id="80" name="TextBox 79">
            <a:extLst>
              <a:ext uri="{FF2B5EF4-FFF2-40B4-BE49-F238E27FC236}">
                <a16:creationId xmlns:a16="http://schemas.microsoft.com/office/drawing/2014/main" id="{5B6A45CB-DC15-7FBA-5027-90A5BADABBB4}"/>
              </a:ext>
            </a:extLst>
          </p:cNvPr>
          <p:cNvSpPr txBox="1"/>
          <p:nvPr/>
        </p:nvSpPr>
        <p:spPr>
          <a:xfrm>
            <a:off x="225502" y="625753"/>
            <a:ext cx="3587973" cy="5755422"/>
          </a:xfrm>
          <a:prstGeom prst="rect">
            <a:avLst/>
          </a:prstGeom>
          <a:noFill/>
        </p:spPr>
        <p:txBody>
          <a:bodyPr wrap="square" rtlCol="0" anchor="ctr">
            <a:spAutoFit/>
          </a:bodyPr>
          <a:lstStyle/>
          <a:p>
            <a:pPr algn="ctr"/>
            <a:endParaRPr lang="en-US" sz="2800" u="sng" dirty="0">
              <a:latin typeface="Arial Black" panose="020B0A04020102020204" pitchFamily="34" charset="0"/>
            </a:endParaRPr>
          </a:p>
          <a:p>
            <a:pPr algn="ctr"/>
            <a:r>
              <a:rPr lang="en-US" sz="2800" u="sng" dirty="0">
                <a:latin typeface="Arial Black" panose="020B0A04020102020204" pitchFamily="34" charset="0"/>
              </a:rPr>
              <a:t>Dual Axes Chart</a:t>
            </a:r>
            <a:endParaRPr lang="en-US" sz="2400" b="1" dirty="0"/>
          </a:p>
          <a:p>
            <a:pPr marL="285750" indent="-285750">
              <a:buFont typeface="Arial" panose="020B0604020202020204" pitchFamily="34" charset="0"/>
              <a:buChar char="•"/>
            </a:pPr>
            <a:r>
              <a:rPr lang="en-US" sz="2400" b="1" dirty="0"/>
              <a:t>Marks: </a:t>
            </a:r>
            <a:endParaRPr lang="en-US" sz="2400" dirty="0"/>
          </a:p>
          <a:p>
            <a:pPr marL="742950" lvl="1" indent="-285750">
              <a:buFont typeface="Courier New" panose="02070309020205020404" pitchFamily="49" charset="0"/>
              <a:buChar char="o"/>
            </a:pPr>
            <a:r>
              <a:rPr lang="en-US" sz="2400" dirty="0"/>
              <a:t>Bar </a:t>
            </a:r>
          </a:p>
          <a:p>
            <a:pPr marL="742950" lvl="1" indent="-285750">
              <a:buFont typeface="Courier New" panose="02070309020205020404" pitchFamily="49" charset="0"/>
              <a:buChar char="o"/>
            </a:pPr>
            <a:r>
              <a:rPr lang="en-US" sz="2400" dirty="0"/>
              <a:t>Circle </a:t>
            </a:r>
          </a:p>
          <a:p>
            <a:pPr marL="285750" indent="-285750">
              <a:buFont typeface="Arial" panose="020B0604020202020204" pitchFamily="34" charset="0"/>
              <a:buChar char="•"/>
            </a:pPr>
            <a:r>
              <a:rPr lang="en-US" sz="2400" b="1" dirty="0"/>
              <a:t>Legends:</a:t>
            </a:r>
          </a:p>
          <a:p>
            <a:pPr marL="742950" lvl="1" indent="-285750">
              <a:buFont typeface="Courier New" panose="02070309020205020404" pitchFamily="49" charset="0"/>
              <a:buChar char="o"/>
            </a:pPr>
            <a:r>
              <a:rPr lang="en-US" sz="2400" dirty="0"/>
              <a:t>Total Expense: </a:t>
            </a:r>
          </a:p>
          <a:p>
            <a:pPr marL="742950" lvl="1" indent="-285750">
              <a:buFont typeface="Courier New" panose="02070309020205020404" pitchFamily="49" charset="0"/>
              <a:buChar char="o"/>
            </a:pPr>
            <a:r>
              <a:rPr lang="en-US" sz="2400" dirty="0"/>
              <a:t>Approved Budget: </a:t>
            </a:r>
          </a:p>
          <a:p>
            <a:pPr marL="285750" indent="-285750">
              <a:buFont typeface="Arial" panose="020B0604020202020204" pitchFamily="34" charset="0"/>
              <a:buChar char="•"/>
            </a:pPr>
            <a:r>
              <a:rPr lang="en-US" sz="2400" b="1" dirty="0"/>
              <a:t>Axis: </a:t>
            </a:r>
          </a:p>
          <a:p>
            <a:pPr marL="742950" lvl="1" indent="-285750">
              <a:buFont typeface="Courier New" panose="02070309020205020404" pitchFamily="49" charset="0"/>
              <a:buChar char="o"/>
            </a:pPr>
            <a:r>
              <a:rPr lang="en-US" sz="2400" dirty="0"/>
              <a:t>X-Axis: States</a:t>
            </a:r>
          </a:p>
          <a:p>
            <a:pPr marL="742950" lvl="1" indent="-285750">
              <a:buFont typeface="Courier New" panose="02070309020205020404" pitchFamily="49" charset="0"/>
              <a:buChar char="o"/>
            </a:pPr>
            <a:r>
              <a:rPr lang="en-US" sz="2400" dirty="0"/>
              <a:t>Y-Axis (Left): Total Expense</a:t>
            </a:r>
          </a:p>
          <a:p>
            <a:pPr marL="742950" lvl="1" indent="-285750">
              <a:buFont typeface="Courier New" panose="02070309020205020404" pitchFamily="49" charset="0"/>
              <a:buChar char="o"/>
            </a:pPr>
            <a:r>
              <a:rPr lang="en-US" sz="2400" dirty="0"/>
              <a:t>Y-Axis (Right): Approved Budget</a:t>
            </a:r>
          </a:p>
          <a:p>
            <a:pPr lvl="1"/>
            <a:endParaRPr lang="en-US" sz="2400" dirty="0"/>
          </a:p>
        </p:txBody>
      </p:sp>
      <p:sp>
        <p:nvSpPr>
          <p:cNvPr id="2" name="Rectangle 1">
            <a:extLst>
              <a:ext uri="{FF2B5EF4-FFF2-40B4-BE49-F238E27FC236}">
                <a16:creationId xmlns:a16="http://schemas.microsoft.com/office/drawing/2014/main" id="{CB550C72-0937-CB42-CF62-39A3A54CAA44}"/>
              </a:ext>
            </a:extLst>
          </p:cNvPr>
          <p:cNvSpPr/>
          <p:nvPr/>
        </p:nvSpPr>
        <p:spPr>
          <a:xfrm>
            <a:off x="3628417" y="3501957"/>
            <a:ext cx="194554" cy="194553"/>
          </a:xfrm>
          <a:prstGeom prst="rect">
            <a:avLst/>
          </a:prstGeom>
          <a:solidFill>
            <a:srgbClr val="EDC9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3AAD1A0-009D-E6AB-FEEE-61726E28A0A3}"/>
              </a:ext>
            </a:extLst>
          </p:cNvPr>
          <p:cNvSpPr/>
          <p:nvPr/>
        </p:nvSpPr>
        <p:spPr>
          <a:xfrm>
            <a:off x="3167972" y="3129064"/>
            <a:ext cx="194554" cy="194553"/>
          </a:xfrm>
          <a:prstGeom prst="rect">
            <a:avLst/>
          </a:prstGeom>
          <a:solidFill>
            <a:srgbClr val="4E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837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Custom 5">
      <a:dk1>
        <a:sysClr val="windowText" lastClr="000000"/>
      </a:dk1>
      <a:lt1>
        <a:sysClr val="window" lastClr="FFFFFF"/>
      </a:lt1>
      <a:dk2>
        <a:srgbClr val="1E5155"/>
      </a:dk2>
      <a:lt2>
        <a:srgbClr val="EBEBEB"/>
      </a:lt2>
      <a:accent1>
        <a:srgbClr val="1E5155"/>
      </a:accent1>
      <a:accent2>
        <a:srgbClr val="1E5155"/>
      </a:accent2>
      <a:accent3>
        <a:srgbClr val="E6B729"/>
      </a:accent3>
      <a:accent4>
        <a:srgbClr val="6AAC90"/>
      </a:accent4>
      <a:accent5>
        <a:srgbClr val="54849A"/>
      </a:accent5>
      <a:accent6>
        <a:srgbClr val="9E5E9B"/>
      </a:accent6>
      <a:hlink>
        <a:srgbClr val="58C1BA"/>
      </a:hlink>
      <a:folHlink>
        <a:srgbClr val="9DFFCB"/>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CDCD41-C0EE-49F0-80CC-0DC855F8F0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7481B2-61F1-4998-A5FC-37E947E1DE7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11D1A41-01F0-4C5C-80FC-D7734A9F3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531</Words>
  <Application>Microsoft Office PowerPoint</Application>
  <PresentationFormat>Widescreen</PresentationFormat>
  <Paragraphs>108</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Bodoni MT Black</vt:lpstr>
      <vt:lpstr>Bookman Old Style</vt:lpstr>
      <vt:lpstr>Britannic Bold</vt:lpstr>
      <vt:lpstr>Calibri</vt:lpstr>
      <vt:lpstr>Courier New</vt:lpstr>
      <vt:lpstr>Google Sans</vt:lpstr>
      <vt:lpstr>Rockwell</vt:lpstr>
      <vt:lpstr>Wingdings</vt:lpstr>
      <vt:lpstr>Damask</vt:lpstr>
      <vt:lpstr>  NREGA INSIGHT National Rural Employment Guarantee Act  </vt:lpstr>
      <vt:lpstr>AGENDA</vt:lpstr>
      <vt:lpstr>INTRODUCTION</vt:lpstr>
      <vt:lpstr>PRIMARY GOALS</vt:lpstr>
      <vt:lpstr>Dashboard  Use of Tableau to visualize NREGA data, allows for comprehensive analysis of how effectively employment opportunities are being provided to rural households.   The interactive nature of Tableau dashboards enables stakeholders to drill down into specific states or districts, compare various metrics, and gain insights into regional disparities in the implementation and outcomes of the NREGA scheme.</vt:lpstr>
      <vt:lpstr>Indian States  &amp; Districts </vt:lpstr>
      <vt:lpstr>Areas Of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2021-05-30T11:24:56Z</dcterms:created>
  <dcterms:modified xsi:type="dcterms:W3CDTF">2024-06-22T09:50:34Z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