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9"/>
  </p:notesMasterIdLst>
  <p:handoutMasterIdLst>
    <p:handoutMasterId r:id="rId10"/>
  </p:handoutMasterIdLst>
  <p:sldIdLst>
    <p:sldId id="350" r:id="rId5"/>
    <p:sldId id="371" r:id="rId6"/>
    <p:sldId id="366" r:id="rId7"/>
    <p:sldId id="3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80" autoAdjust="0"/>
    <p:restoredTop sz="95196" autoAdjust="0"/>
  </p:normalViewPr>
  <p:slideViewPr>
    <p:cSldViewPr snapToGrid="0">
      <p:cViewPr varScale="1">
        <p:scale>
          <a:sx n="62" d="100"/>
          <a:sy n="62" d="100"/>
        </p:scale>
        <p:origin x="1108"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11,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11,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11,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349376" y="-13151"/>
            <a:ext cx="8362638" cy="1313011"/>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200" b="1" dirty="0"/>
              <a:t>        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4808306" y="986318"/>
            <a:ext cx="6993276" cy="4726113"/>
          </a:xfrm>
        </p:spPr>
        <p:txBody>
          <a:bodyPr numCol="1"/>
          <a:lstStyle/>
          <a:p>
            <a:r>
              <a:rPr lang="en-US" sz="1600" dirty="0">
                <a:latin typeface="+mj-lt"/>
              </a:rPr>
              <a:t>Ministry/Organization Name/Student Innovation: </a:t>
            </a:r>
            <a:r>
              <a:rPr lang="en-US" sz="1600" dirty="0">
                <a:solidFill>
                  <a:schemeClr val="bg1"/>
                </a:solidFill>
                <a:latin typeface="+mj-lt"/>
              </a:rPr>
              <a:t>All India </a:t>
            </a:r>
          </a:p>
          <a:p>
            <a:r>
              <a:rPr lang="en-US" sz="1600" dirty="0">
                <a:solidFill>
                  <a:schemeClr val="bg1"/>
                </a:solidFill>
                <a:latin typeface="+mj-lt"/>
              </a:rPr>
              <a:t>Council for Technical Education(AICTE)</a:t>
            </a:r>
            <a:endParaRPr lang="en-US" sz="1600" dirty="0">
              <a:latin typeface="+mj-lt"/>
            </a:endParaRPr>
          </a:p>
          <a:p>
            <a:r>
              <a:rPr lang="en-US" sz="1600" dirty="0">
                <a:latin typeface="+mj-lt"/>
              </a:rPr>
              <a:t>PS Code: </a:t>
            </a:r>
            <a:r>
              <a:rPr lang="en-US" sz="1600" dirty="0">
                <a:solidFill>
                  <a:schemeClr val="bg1"/>
                </a:solidFill>
                <a:latin typeface="+mj-lt"/>
              </a:rPr>
              <a:t>DR728</a:t>
            </a:r>
          </a:p>
          <a:p>
            <a:r>
              <a:rPr lang="en-US" sz="1600" dirty="0">
                <a:latin typeface="+mj-lt"/>
              </a:rPr>
              <a:t> </a:t>
            </a:r>
            <a:br>
              <a:rPr lang="en-US" sz="1600" dirty="0">
                <a:latin typeface="+mj-lt"/>
              </a:rPr>
            </a:br>
            <a:r>
              <a:rPr lang="en-US" sz="1600" dirty="0">
                <a:latin typeface="+mj-lt"/>
              </a:rPr>
              <a:t>Problem Statement Title: </a:t>
            </a:r>
            <a:r>
              <a:rPr lang="en-US" sz="1600" dirty="0">
                <a:solidFill>
                  <a:schemeClr val="bg1"/>
                </a:solidFill>
                <a:latin typeface="+mj-lt"/>
              </a:rPr>
              <a:t>Prediction of Admission &amp; Jobs in  Engineering &amp; Technology/Management/Pharmacy with respect to demographic locations.</a:t>
            </a:r>
            <a:br>
              <a:rPr lang="en-US" sz="1600" dirty="0">
                <a:solidFill>
                  <a:schemeClr val="bg1"/>
                </a:solidFill>
                <a:latin typeface="+mj-lt"/>
              </a:rPr>
            </a:br>
            <a:endParaRPr lang="en-US" sz="1600" dirty="0">
              <a:solidFill>
                <a:schemeClr val="bg1"/>
              </a:solidFill>
              <a:latin typeface="+mj-lt"/>
            </a:endParaRPr>
          </a:p>
          <a:p>
            <a:r>
              <a:rPr lang="en-US" sz="1600" dirty="0">
                <a:latin typeface="+mj-lt"/>
              </a:rPr>
              <a:t>Team Name: </a:t>
            </a:r>
            <a:r>
              <a:rPr lang="en-US" sz="1600" dirty="0">
                <a:solidFill>
                  <a:schemeClr val="bg1"/>
                </a:solidFill>
                <a:latin typeface="+mj-lt"/>
              </a:rPr>
              <a:t>ZERO+</a:t>
            </a:r>
          </a:p>
          <a:p>
            <a:br>
              <a:rPr lang="en-US" sz="1600" dirty="0">
                <a:latin typeface="+mj-lt"/>
              </a:rPr>
            </a:br>
            <a:r>
              <a:rPr lang="en-US" sz="1600" dirty="0">
                <a:latin typeface="+mj-lt"/>
              </a:rPr>
              <a:t>Team Leader Name: </a:t>
            </a:r>
            <a:r>
              <a:rPr lang="en-US" sz="1600" dirty="0">
                <a:solidFill>
                  <a:schemeClr val="bg1"/>
                </a:solidFill>
                <a:latin typeface="+mj-lt"/>
              </a:rPr>
              <a:t>RITHI NATCHATRA C</a:t>
            </a:r>
          </a:p>
          <a:p>
            <a:br>
              <a:rPr lang="en-US" sz="1600" dirty="0">
                <a:latin typeface="+mj-lt"/>
              </a:rPr>
            </a:br>
            <a:r>
              <a:rPr lang="en-US" sz="1600" dirty="0">
                <a:latin typeface="+mj-lt"/>
              </a:rPr>
              <a:t>Institute Code: </a:t>
            </a:r>
            <a:r>
              <a:rPr lang="en-US" sz="1600" dirty="0">
                <a:solidFill>
                  <a:schemeClr val="bg1"/>
                </a:solidFill>
                <a:latin typeface="+mj-lt"/>
              </a:rPr>
              <a:t>3123</a:t>
            </a:r>
          </a:p>
          <a:p>
            <a:br>
              <a:rPr lang="en-US" sz="1600" dirty="0">
                <a:latin typeface="+mj-lt"/>
              </a:rPr>
            </a:br>
            <a:r>
              <a:rPr lang="en-US" sz="1600" dirty="0">
                <a:latin typeface="+mj-lt"/>
              </a:rPr>
              <a:t>Institute Name: </a:t>
            </a:r>
            <a:r>
              <a:rPr lang="en-US" sz="1600" dirty="0" err="1">
                <a:solidFill>
                  <a:schemeClr val="bg1"/>
                </a:solidFill>
                <a:latin typeface="+mj-lt"/>
              </a:rPr>
              <a:t>St.JOSEPH’S</a:t>
            </a:r>
            <a:r>
              <a:rPr lang="en-US" sz="1600" dirty="0">
                <a:solidFill>
                  <a:schemeClr val="bg1"/>
                </a:solidFill>
                <a:latin typeface="+mj-lt"/>
              </a:rPr>
              <a:t> COLLEGE OF ENGINEERING</a:t>
            </a:r>
          </a:p>
          <a:p>
            <a:endParaRPr lang="en-US" sz="1600" dirty="0">
              <a:latin typeface="+mj-lt"/>
            </a:endParaRPr>
          </a:p>
          <a:p>
            <a:r>
              <a:rPr lang="en-US" sz="1600" dirty="0">
                <a:latin typeface="+mj-lt"/>
              </a:rPr>
              <a:t>Theme Name: </a:t>
            </a:r>
            <a:r>
              <a:rPr lang="en-US" sz="1600" dirty="0">
                <a:solidFill>
                  <a:schemeClr val="bg1"/>
                </a:solidFill>
                <a:latin typeface="+mj-lt"/>
              </a:rPr>
              <a:t>SMART EDUCATION</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3564" y="-13151"/>
            <a:ext cx="3431177" cy="1474334"/>
          </a:xfrm>
          <a:prstGeom prst="rect">
            <a:avLst/>
          </a:prstGeom>
        </p:spPr>
      </p:pic>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5534431" cy="610863"/>
          </a:xfrm>
        </p:spPr>
        <p:txBody>
          <a:bodyPr>
            <a:normAutofit fontScale="90000"/>
          </a:bodyPr>
          <a:lstStyle/>
          <a:p>
            <a:r>
              <a:rPr lang="en-US" dirty="0"/>
              <a:t>Idea/Approach Details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6" name="TextBox 5">
            <a:extLst>
              <a:ext uri="{FF2B5EF4-FFF2-40B4-BE49-F238E27FC236}">
                <a16:creationId xmlns:a16="http://schemas.microsoft.com/office/drawing/2014/main" id="{0062609B-0486-47F6-8F4A-AC78B115FF99}"/>
              </a:ext>
            </a:extLst>
          </p:cNvPr>
          <p:cNvSpPr txBox="1"/>
          <p:nvPr/>
        </p:nvSpPr>
        <p:spPr>
          <a:xfrm>
            <a:off x="964023" y="1839479"/>
            <a:ext cx="6472720" cy="3447098"/>
          </a:xfrm>
          <a:prstGeom prst="rect">
            <a:avLst/>
          </a:prstGeom>
          <a:noFill/>
        </p:spPr>
        <p:txBody>
          <a:bodyPr wrap="square" rtlCol="0">
            <a:spAutoFit/>
          </a:bodyPr>
          <a:lstStyle/>
          <a:p>
            <a:endParaRPr lang="en-US" sz="2000" dirty="0">
              <a:solidFill>
                <a:schemeClr val="bg1"/>
              </a:solidFill>
              <a:latin typeface="+mj-lt"/>
            </a:endParaRPr>
          </a:p>
          <a:p>
            <a:r>
              <a:rPr lang="en-US" dirty="0">
                <a:solidFill>
                  <a:schemeClr val="bg1"/>
                </a:solidFill>
              </a:rPr>
              <a:t>                        Every year more than 6 crores of Indians graduates from diverse backgrounds and with diversity in education . Almost all student who graduates opt for Jobs which has no root to their potential or as they wish which leads to lack of information of employment potential which ends up in unemployment.</a:t>
            </a:r>
          </a:p>
          <a:p>
            <a:r>
              <a:rPr lang="en-US" dirty="0">
                <a:solidFill>
                  <a:schemeClr val="bg1"/>
                </a:solidFill>
              </a:rPr>
              <a:t>Our mission through RECRUIT ME is to get to know the potential of each graduate and help them to define their own Definition to Success.</a:t>
            </a:r>
          </a:p>
          <a:p>
            <a:pPr marL="285750" indent="-285750">
              <a:buFont typeface="Wingdings" panose="05000000000000000000" pitchFamily="2" charset="2"/>
              <a:buChar char="Ø"/>
            </a:pPr>
            <a:endParaRPr lang="en-US" dirty="0">
              <a:solidFill>
                <a:schemeClr val="bg1"/>
              </a:solidFill>
            </a:endParaRPr>
          </a:p>
          <a:p>
            <a:endParaRPr lang="en-IN" dirty="0">
              <a:solidFill>
                <a:schemeClr val="bg1"/>
              </a:solidFill>
            </a:endParaRPr>
          </a:p>
        </p:txBody>
      </p:sp>
      <p:sp>
        <p:nvSpPr>
          <p:cNvPr id="8" name="TextBox 7">
            <a:extLst>
              <a:ext uri="{FF2B5EF4-FFF2-40B4-BE49-F238E27FC236}">
                <a16:creationId xmlns:a16="http://schemas.microsoft.com/office/drawing/2014/main" id="{09597CD7-EB40-4AE2-858E-F107CAE334F3}"/>
              </a:ext>
            </a:extLst>
          </p:cNvPr>
          <p:cNvSpPr txBox="1"/>
          <p:nvPr/>
        </p:nvSpPr>
        <p:spPr>
          <a:xfrm>
            <a:off x="7931650" y="3863085"/>
            <a:ext cx="3976099" cy="3170099"/>
          </a:xfrm>
          <a:prstGeom prst="rect">
            <a:avLst/>
          </a:prstGeom>
          <a:noFill/>
        </p:spPr>
        <p:txBody>
          <a:bodyPr wrap="square" rtlCol="0">
            <a:spAutoFit/>
          </a:bodyPr>
          <a:lstStyle/>
          <a:p>
            <a:r>
              <a:rPr lang="en-US" sz="2000" b="1" dirty="0">
                <a:solidFill>
                  <a:schemeClr val="bg1"/>
                </a:solidFill>
                <a:latin typeface="+mj-lt"/>
              </a:rPr>
              <a:t>TECHNOLOGIES</a:t>
            </a:r>
            <a:r>
              <a:rPr lang="en-US" sz="2000" b="1" dirty="0">
                <a:solidFill>
                  <a:schemeClr val="bg1"/>
                </a:solidFill>
              </a:rPr>
              <a:t> </a:t>
            </a:r>
            <a:r>
              <a:rPr lang="en-US" sz="2000" b="1" dirty="0">
                <a:solidFill>
                  <a:schemeClr val="bg1"/>
                </a:solidFill>
                <a:latin typeface="+mj-lt"/>
              </a:rPr>
              <a:t>USED</a:t>
            </a:r>
          </a:p>
          <a:p>
            <a:pPr marL="285750" indent="-285750">
              <a:buFont typeface="Wingdings" panose="05000000000000000000" pitchFamily="2" charset="2"/>
              <a:buChar char="§"/>
            </a:pPr>
            <a:r>
              <a:rPr lang="en-US" sz="1800" dirty="0">
                <a:solidFill>
                  <a:schemeClr val="bg1"/>
                </a:solidFill>
              </a:rPr>
              <a:t>Android Studio</a:t>
            </a:r>
          </a:p>
          <a:p>
            <a:pPr marL="285750" indent="-285750">
              <a:buFont typeface="Wingdings" panose="05000000000000000000" pitchFamily="2" charset="2"/>
              <a:buChar char="§"/>
            </a:pPr>
            <a:r>
              <a:rPr lang="en-US" sz="1800" dirty="0">
                <a:solidFill>
                  <a:schemeClr val="bg1"/>
                </a:solidFill>
              </a:rPr>
              <a:t>Firebase: - Realtime Database</a:t>
            </a:r>
          </a:p>
          <a:p>
            <a:r>
              <a:rPr lang="en-US" sz="1800" dirty="0">
                <a:solidFill>
                  <a:schemeClr val="bg1"/>
                </a:solidFill>
              </a:rPr>
              <a:t>                      - Authentication.</a:t>
            </a:r>
          </a:p>
          <a:p>
            <a:pPr marL="171450" indent="-171450">
              <a:buFont typeface="Wingdings" panose="05000000000000000000" pitchFamily="2" charset="2"/>
              <a:buChar char="§"/>
            </a:pPr>
            <a:r>
              <a:rPr lang="en-US" sz="1800" dirty="0">
                <a:solidFill>
                  <a:schemeClr val="bg1"/>
                </a:solidFill>
              </a:rPr>
              <a:t>  Swipe cards</a:t>
            </a:r>
          </a:p>
          <a:p>
            <a:pPr marL="285750" indent="-285750">
              <a:buFont typeface="Wingdings" panose="05000000000000000000" pitchFamily="2" charset="2"/>
              <a:buChar char="§"/>
            </a:pPr>
            <a:r>
              <a:rPr lang="en-US" sz="1800" dirty="0">
                <a:solidFill>
                  <a:schemeClr val="bg1"/>
                </a:solidFill>
              </a:rPr>
              <a:t>HTML</a:t>
            </a:r>
          </a:p>
          <a:p>
            <a:pPr marL="285750" indent="-285750">
              <a:buFont typeface="Wingdings" panose="05000000000000000000" pitchFamily="2" charset="2"/>
              <a:buChar char="§"/>
            </a:pPr>
            <a:r>
              <a:rPr lang="en-US" sz="1800" dirty="0">
                <a:solidFill>
                  <a:schemeClr val="bg1"/>
                </a:solidFill>
              </a:rPr>
              <a:t>Map box</a:t>
            </a:r>
          </a:p>
          <a:p>
            <a:pPr marL="285750" indent="-285750">
              <a:buFont typeface="Wingdings" panose="05000000000000000000" pitchFamily="2" charset="2"/>
              <a:buChar char="§"/>
            </a:pPr>
            <a:r>
              <a:rPr lang="en-US" sz="1800" dirty="0">
                <a:solidFill>
                  <a:schemeClr val="bg1"/>
                </a:solidFill>
              </a:rPr>
              <a:t>Bootstrap</a:t>
            </a:r>
          </a:p>
          <a:p>
            <a:pPr marL="285750" indent="-285750">
              <a:buFont typeface="Wingdings" panose="05000000000000000000" pitchFamily="2" charset="2"/>
              <a:buChar char="§"/>
            </a:pPr>
            <a:r>
              <a:rPr lang="en-US" sz="1800" dirty="0">
                <a:solidFill>
                  <a:schemeClr val="bg1"/>
                </a:solidFill>
              </a:rPr>
              <a:t>Flexbox</a:t>
            </a:r>
          </a:p>
          <a:p>
            <a:pPr marL="285750" indent="-285750">
              <a:buFont typeface="Wingdings" panose="05000000000000000000" pitchFamily="2" charset="2"/>
              <a:buChar char="§"/>
            </a:pPr>
            <a:r>
              <a:rPr lang="en-US" sz="1800" dirty="0">
                <a:solidFill>
                  <a:schemeClr val="bg1"/>
                </a:solidFill>
              </a:rPr>
              <a:t>DB MYSQL</a:t>
            </a:r>
          </a:p>
          <a:p>
            <a:endParaRPr lang="en-IN" dirty="0">
              <a:solidFill>
                <a:schemeClr val="bg1"/>
              </a:solidFill>
            </a:endParaRPr>
          </a:p>
        </p:txBody>
      </p:sp>
      <p:pic>
        <p:nvPicPr>
          <p:cNvPr id="12" name="Picture 11">
            <a:extLst>
              <a:ext uri="{FF2B5EF4-FFF2-40B4-BE49-F238E27FC236}">
                <a16:creationId xmlns:a16="http://schemas.microsoft.com/office/drawing/2014/main" id="{EEEC92A5-7DD6-425C-869F-912AB8100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37" y="460817"/>
            <a:ext cx="3560703" cy="3180434"/>
          </a:xfrm>
          <a:prstGeom prst="rect">
            <a:avLst/>
          </a:prstGeom>
        </p:spPr>
      </p:pic>
      <p:pic>
        <p:nvPicPr>
          <p:cNvPr id="13" name="Picture 12">
            <a:extLst>
              <a:ext uri="{FF2B5EF4-FFF2-40B4-BE49-F238E27FC236}">
                <a16:creationId xmlns:a16="http://schemas.microsoft.com/office/drawing/2014/main" id="{88678185-1643-486C-9CC7-0413D1A08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37" y="113853"/>
            <a:ext cx="831313" cy="831313"/>
          </a:xfrm>
          <a:prstGeom prst="rect">
            <a:avLst/>
          </a:prstGeom>
        </p:spPr>
      </p:pic>
    </p:spTree>
    <p:extLst>
      <p:ext uri="{BB962C8B-B14F-4D97-AF65-F5344CB8AC3E}">
        <p14:creationId xmlns:p14="http://schemas.microsoft.com/office/powerpoint/2010/main" val="45111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1096346"/>
            <a:ext cx="5780809" cy="610863"/>
          </a:xfrm>
        </p:spPr>
        <p:txBody>
          <a:bodyPr>
            <a:normAutofit fontScale="90000"/>
          </a:bodyPr>
          <a:lstStyle/>
          <a:p>
            <a:r>
              <a:rPr lang="en-US" dirty="0"/>
              <a:t>Idea/Approach Details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a:t>
            </a:fld>
            <a:endParaRPr lang="en-US" dirty="0"/>
          </a:p>
        </p:txBody>
      </p:sp>
      <p:sp>
        <p:nvSpPr>
          <p:cNvPr id="6" name="Text Placeholder 44">
            <a:extLst>
              <a:ext uri="{FF2B5EF4-FFF2-40B4-BE49-F238E27FC236}">
                <a16:creationId xmlns:a16="http://schemas.microsoft.com/office/drawing/2014/main" id="{3638E76A-FC74-4D31-8D6C-F6F96AADA6BB}"/>
              </a:ext>
            </a:extLst>
          </p:cNvPr>
          <p:cNvSpPr txBox="1">
            <a:spLocks/>
          </p:cNvSpPr>
          <p:nvPr/>
        </p:nvSpPr>
        <p:spPr>
          <a:xfrm>
            <a:off x="6096000" y="2075380"/>
            <a:ext cx="5143500" cy="5815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solidFill>
                  <a:schemeClr val="bg1"/>
                </a:solidFill>
              </a:rPr>
              <a:t>DEPENDENCIES</a:t>
            </a:r>
          </a:p>
        </p:txBody>
      </p:sp>
      <p:sp>
        <p:nvSpPr>
          <p:cNvPr id="4" name="Text Placeholder 3">
            <a:extLst>
              <a:ext uri="{FF2B5EF4-FFF2-40B4-BE49-F238E27FC236}">
                <a16:creationId xmlns:a16="http://schemas.microsoft.com/office/drawing/2014/main" id="{9F303EEA-9758-4513-83CA-8BC9A08027C0}"/>
              </a:ext>
            </a:extLst>
          </p:cNvPr>
          <p:cNvSpPr>
            <a:spLocks noGrp="1"/>
          </p:cNvSpPr>
          <p:nvPr>
            <p:ph type="body" sz="quarter" idx="12"/>
          </p:nvPr>
        </p:nvSpPr>
        <p:spPr>
          <a:xfrm>
            <a:off x="952499" y="2088310"/>
            <a:ext cx="4838700" cy="445893"/>
          </a:xfrm>
        </p:spPr>
        <p:txBody>
          <a:bodyPr/>
          <a:lstStyle/>
          <a:p>
            <a:r>
              <a:rPr lang="en-US" sz="2000" dirty="0">
                <a:solidFill>
                  <a:schemeClr val="bg1"/>
                </a:solidFill>
              </a:rPr>
              <a:t>USE CASE</a:t>
            </a:r>
            <a:endParaRPr lang="en-IN" sz="2000" dirty="0">
              <a:solidFill>
                <a:schemeClr val="bg1"/>
              </a:solidFill>
            </a:endParaRPr>
          </a:p>
        </p:txBody>
      </p:sp>
      <p:sp>
        <p:nvSpPr>
          <p:cNvPr id="9" name="TextBox 8">
            <a:extLst>
              <a:ext uri="{FF2B5EF4-FFF2-40B4-BE49-F238E27FC236}">
                <a16:creationId xmlns:a16="http://schemas.microsoft.com/office/drawing/2014/main" id="{E53CFBB1-5460-4D6A-B722-E5248C664A90}"/>
              </a:ext>
            </a:extLst>
          </p:cNvPr>
          <p:cNvSpPr txBox="1"/>
          <p:nvPr/>
        </p:nvSpPr>
        <p:spPr>
          <a:xfrm>
            <a:off x="863029" y="2351762"/>
            <a:ext cx="5232971" cy="2031325"/>
          </a:xfrm>
          <a:prstGeom prst="rect">
            <a:avLst/>
          </a:prstGeom>
          <a:noFill/>
        </p:spPr>
        <p:txBody>
          <a:bodyPr wrap="square" rtlCol="0">
            <a:spAutoFit/>
          </a:bodyPr>
          <a:lstStyle/>
          <a:p>
            <a:endParaRPr lang="en-US" sz="1800" dirty="0">
              <a:solidFill>
                <a:schemeClr val="bg1"/>
              </a:solidFill>
            </a:endParaRPr>
          </a:p>
          <a:p>
            <a:r>
              <a:rPr lang="en-US" sz="1800" dirty="0">
                <a:solidFill>
                  <a:schemeClr val="bg1"/>
                </a:solidFill>
              </a:rPr>
              <a:t>You can use it to build connection in your Industry and to stay in touch with colleges  .It’s a valuable tool for Job searchers and recruitment, and a great way to stay up to date with industry news , enhance your professional reputation, and increase the visibility of our brand.  </a:t>
            </a:r>
            <a:endParaRPr lang="en-IN" dirty="0">
              <a:solidFill>
                <a:schemeClr val="bg1"/>
              </a:solidFill>
            </a:endParaRPr>
          </a:p>
        </p:txBody>
      </p:sp>
      <p:sp>
        <p:nvSpPr>
          <p:cNvPr id="10" name="TextBox 9">
            <a:extLst>
              <a:ext uri="{FF2B5EF4-FFF2-40B4-BE49-F238E27FC236}">
                <a16:creationId xmlns:a16="http://schemas.microsoft.com/office/drawing/2014/main" id="{35B2299D-CA1E-45D7-BEC6-AAB389E2B7B9}"/>
              </a:ext>
            </a:extLst>
          </p:cNvPr>
          <p:cNvSpPr txBox="1"/>
          <p:nvPr/>
        </p:nvSpPr>
        <p:spPr>
          <a:xfrm>
            <a:off x="6096000" y="2534203"/>
            <a:ext cx="4777482" cy="2308324"/>
          </a:xfrm>
          <a:prstGeom prst="rect">
            <a:avLst/>
          </a:prstGeom>
          <a:noFill/>
        </p:spPr>
        <p:txBody>
          <a:bodyPr wrap="square" rtlCol="0">
            <a:spAutoFit/>
          </a:bodyPr>
          <a:lstStyle/>
          <a:p>
            <a:r>
              <a:rPr lang="en-IN" b="0" i="0" dirty="0">
                <a:solidFill>
                  <a:srgbClr val="202124"/>
                </a:solidFill>
                <a:effectLst/>
                <a:latin typeface="arial" panose="020B0604020202020204" pitchFamily="34" charset="0"/>
              </a:rPr>
              <a:t>External dependencies : Tie up with Universities and companies.</a:t>
            </a:r>
          </a:p>
          <a:p>
            <a:endParaRPr lang="en-IN" b="0" i="0" dirty="0">
              <a:solidFill>
                <a:srgbClr val="202124"/>
              </a:solidFill>
              <a:effectLst/>
              <a:latin typeface="arial" panose="020B0604020202020204" pitchFamily="34" charset="0"/>
            </a:endParaRPr>
          </a:p>
          <a:p>
            <a:r>
              <a:rPr lang="en-IN" sz="1800" dirty="0">
                <a:solidFill>
                  <a:srgbClr val="202124"/>
                </a:solidFill>
                <a:latin typeface="arial" panose="020B0604020202020204" pitchFamily="34" charset="0"/>
              </a:rPr>
              <a:t>Third-</a:t>
            </a:r>
            <a:r>
              <a:rPr lang="en-IN" dirty="0">
                <a:solidFill>
                  <a:srgbClr val="202124"/>
                </a:solidFill>
                <a:latin typeface="arial" panose="020B0604020202020204" pitchFamily="34" charset="0"/>
              </a:rPr>
              <a:t>Party dependencies : </a:t>
            </a:r>
            <a:r>
              <a:rPr lang="en-IN" dirty="0" err="1">
                <a:solidFill>
                  <a:srgbClr val="202124"/>
                </a:solidFill>
                <a:latin typeface="arial" panose="020B0604020202020204" pitchFamily="34" charset="0"/>
              </a:rPr>
              <a:t>Mapbox</a:t>
            </a:r>
            <a:r>
              <a:rPr lang="en-IN" dirty="0">
                <a:solidFill>
                  <a:srgbClr val="202124"/>
                </a:solidFill>
                <a:latin typeface="arial" panose="020B0604020202020204" pitchFamily="34" charset="0"/>
              </a:rPr>
              <a:t> , </a:t>
            </a:r>
            <a:r>
              <a:rPr lang="en-IN" dirty="0" err="1">
                <a:solidFill>
                  <a:srgbClr val="202124"/>
                </a:solidFill>
                <a:latin typeface="arial" panose="020B0604020202020204" pitchFamily="34" charset="0"/>
              </a:rPr>
              <a:t>Tawk</a:t>
            </a:r>
            <a:r>
              <a:rPr lang="en-IN" dirty="0">
                <a:solidFill>
                  <a:srgbClr val="202124"/>
                </a:solidFill>
                <a:latin typeface="arial" panose="020B0604020202020204" pitchFamily="34" charset="0"/>
              </a:rPr>
              <a:t>(Chatbot),Firebase(DB).</a:t>
            </a:r>
          </a:p>
          <a:p>
            <a:endParaRPr lang="en-US" sz="1800" dirty="0">
              <a:solidFill>
                <a:schemeClr val="bg1"/>
              </a:solidFill>
            </a:endParaRPr>
          </a:p>
          <a:p>
            <a:r>
              <a:rPr lang="en-US" sz="1800" dirty="0">
                <a:solidFill>
                  <a:schemeClr val="bg1"/>
                </a:solidFill>
              </a:rPr>
              <a:t>Related Information: </a:t>
            </a:r>
            <a:r>
              <a:rPr lang="en-IN" sz="1800" dirty="0">
                <a:solidFill>
                  <a:schemeClr val="bg1"/>
                </a:solidFill>
                <a:latin typeface="Bahnschrift SemiBold Condensed" panose="020B0502040204020203" pitchFamily="34" charset="0"/>
              </a:rPr>
              <a:t>http://recruit-me.netlify.app/</a:t>
            </a:r>
          </a:p>
          <a:p>
            <a:endParaRPr lang="en-IN" dirty="0">
              <a:solidFill>
                <a:schemeClr val="bg1"/>
              </a:solidFill>
            </a:endParaRPr>
          </a:p>
        </p:txBody>
      </p:sp>
    </p:spTree>
    <p:extLst>
      <p:ext uri="{BB962C8B-B14F-4D97-AF65-F5344CB8AC3E}">
        <p14:creationId xmlns:p14="http://schemas.microsoft.com/office/powerpoint/2010/main" val="32914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6EB5-72D6-425D-9C42-C5AF56F6FCB2}"/>
              </a:ext>
            </a:extLst>
          </p:cNvPr>
          <p:cNvSpPr>
            <a:spLocks noGrp="1"/>
          </p:cNvSpPr>
          <p:nvPr>
            <p:ph type="title"/>
          </p:nvPr>
        </p:nvSpPr>
        <p:spPr>
          <a:xfrm>
            <a:off x="964023" y="879063"/>
            <a:ext cx="6617507" cy="610863"/>
          </a:xfrm>
        </p:spPr>
        <p:txBody>
          <a:bodyPr>
            <a:normAutofit/>
          </a:bodyPr>
          <a:lstStyle/>
          <a:p>
            <a:r>
              <a:rPr lang="en-US" dirty="0"/>
              <a:t>Team Member Details </a:t>
            </a:r>
          </a:p>
        </p:txBody>
      </p:sp>
      <p:sp>
        <p:nvSpPr>
          <p:cNvPr id="3" name="Text Placeholder 2">
            <a:extLst>
              <a:ext uri="{FF2B5EF4-FFF2-40B4-BE49-F238E27FC236}">
                <a16:creationId xmlns:a16="http://schemas.microsoft.com/office/drawing/2014/main" id="{4EDC6A07-D48E-4562-9C15-A12A20E2EC2D}"/>
              </a:ext>
            </a:extLst>
          </p:cNvPr>
          <p:cNvSpPr>
            <a:spLocks noGrp="1"/>
          </p:cNvSpPr>
          <p:nvPr>
            <p:ph type="body" sz="quarter" idx="10"/>
          </p:nvPr>
        </p:nvSpPr>
        <p:spPr>
          <a:xfrm>
            <a:off x="523440" y="2260488"/>
            <a:ext cx="11145119" cy="4150586"/>
          </a:xfrm>
        </p:spPr>
        <p:txBody>
          <a:bodyPr/>
          <a:lstStyle/>
          <a:p>
            <a:r>
              <a:rPr lang="en-US" sz="1200" b="1" dirty="0">
                <a:solidFill>
                  <a:schemeClr val="tx2">
                    <a:lumMod val="75000"/>
                  </a:schemeClr>
                </a:solidFill>
              </a:rPr>
              <a:t>Team Leader Name: </a:t>
            </a:r>
            <a:r>
              <a:rPr lang="en-US" sz="1200" b="1" dirty="0" err="1">
                <a:solidFill>
                  <a:schemeClr val="tx2">
                    <a:lumMod val="75000"/>
                  </a:schemeClr>
                </a:solidFill>
              </a:rPr>
              <a:t>C.Rithi</a:t>
            </a:r>
            <a:r>
              <a:rPr lang="en-US" sz="1200" b="1" dirty="0">
                <a:solidFill>
                  <a:schemeClr val="tx2">
                    <a:lumMod val="75000"/>
                  </a:schemeClr>
                </a:solidFill>
              </a:rPr>
              <a:t> </a:t>
            </a:r>
            <a:r>
              <a:rPr lang="en-US" sz="1200" b="1" dirty="0" err="1">
                <a:solidFill>
                  <a:schemeClr val="tx2">
                    <a:lumMod val="75000"/>
                  </a:schemeClr>
                </a:solidFill>
              </a:rPr>
              <a:t>Natchatra</a:t>
            </a:r>
            <a:endParaRPr lang="en-US" sz="1200" b="1" dirty="0">
              <a:solidFill>
                <a:schemeClr val="tx2">
                  <a:lumMod val="75000"/>
                </a:schemeClr>
              </a:solidFill>
            </a:endParaRP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r>
              <a:rPr lang="en-US" sz="1200" dirty="0"/>
              <a:t>			Stream (ECE, CSE </a:t>
            </a:r>
            <a:r>
              <a:rPr lang="en-US" sz="1200" dirty="0" err="1"/>
              <a:t>etc</a:t>
            </a:r>
            <a:r>
              <a:rPr lang="en-US" sz="1200" dirty="0"/>
              <a:t>): </a:t>
            </a:r>
            <a:r>
              <a:rPr lang="en-US" sz="1200" b="1" dirty="0"/>
              <a:t>IT</a:t>
            </a:r>
            <a:r>
              <a:rPr lang="en-US" sz="1200" dirty="0"/>
              <a:t>		                       Year (I,II,III,IV): </a:t>
            </a:r>
            <a:r>
              <a:rPr lang="en-US" sz="1200" b="1" dirty="0"/>
              <a:t>III</a:t>
            </a:r>
          </a:p>
          <a:p>
            <a:r>
              <a:rPr lang="en-US" sz="1200" b="1" dirty="0">
                <a:solidFill>
                  <a:schemeClr val="tx2">
                    <a:lumMod val="75000"/>
                  </a:schemeClr>
                </a:solidFill>
              </a:rPr>
              <a:t>Team Member 1 Name: </a:t>
            </a:r>
            <a:r>
              <a:rPr lang="en-US" sz="1200" b="1" dirty="0" err="1">
                <a:solidFill>
                  <a:schemeClr val="tx2">
                    <a:lumMod val="75000"/>
                  </a:schemeClr>
                </a:solidFill>
              </a:rPr>
              <a:t>S.Shriram</a:t>
            </a:r>
            <a:endParaRPr lang="en-US" sz="1200" b="1" dirty="0">
              <a:solidFill>
                <a:schemeClr val="tx2">
                  <a:lumMod val="75000"/>
                </a:schemeClr>
              </a:solidFill>
            </a:endParaRP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r>
              <a:rPr lang="en-US" sz="1200" b="1" dirty="0"/>
              <a:t>			</a:t>
            </a:r>
            <a:r>
              <a:rPr lang="en-US" sz="1200" dirty="0"/>
              <a:t>Stream (ECE, CSE </a:t>
            </a:r>
            <a:r>
              <a:rPr lang="en-US" sz="1200" dirty="0" err="1"/>
              <a:t>etc</a:t>
            </a:r>
            <a:r>
              <a:rPr lang="en-US" sz="1200" dirty="0"/>
              <a:t>): </a:t>
            </a:r>
            <a:r>
              <a:rPr lang="en-US" sz="1200" b="1" dirty="0"/>
              <a:t>IT</a:t>
            </a:r>
            <a:r>
              <a:rPr lang="en-US" sz="1200" dirty="0"/>
              <a:t> 			Year (I,II,III,IV): </a:t>
            </a:r>
            <a:r>
              <a:rPr lang="en-US" sz="1200" b="1" dirty="0"/>
              <a:t>II</a:t>
            </a:r>
          </a:p>
          <a:p>
            <a:r>
              <a:rPr lang="en-US" sz="1200" b="1" dirty="0">
                <a:solidFill>
                  <a:schemeClr val="tx2">
                    <a:lumMod val="75000"/>
                  </a:schemeClr>
                </a:solidFill>
              </a:rPr>
              <a:t>Team Member 2 Name: </a:t>
            </a:r>
            <a:r>
              <a:rPr lang="en-US" sz="1200" b="1" dirty="0" err="1">
                <a:solidFill>
                  <a:schemeClr val="tx2">
                    <a:lumMod val="75000"/>
                  </a:schemeClr>
                </a:solidFill>
              </a:rPr>
              <a:t>D.Shriman</a:t>
            </a:r>
            <a:endParaRPr lang="en-US" sz="1200" b="1" dirty="0">
              <a:solidFill>
                <a:schemeClr val="tx2">
                  <a:lumMod val="75000"/>
                </a:schemeClr>
              </a:solidFill>
            </a:endParaRP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r>
              <a:rPr lang="en-US" sz="1200" dirty="0"/>
              <a:t>			Stream (ECE, CSE </a:t>
            </a:r>
            <a:r>
              <a:rPr lang="en-US" sz="1200" dirty="0" err="1"/>
              <a:t>etc</a:t>
            </a:r>
            <a:r>
              <a:rPr lang="en-US" sz="1200" dirty="0"/>
              <a:t>): </a:t>
            </a:r>
            <a:r>
              <a:rPr lang="en-US" sz="1200" b="1" dirty="0"/>
              <a:t>IT</a:t>
            </a:r>
            <a:r>
              <a:rPr lang="en-US" sz="1200" dirty="0"/>
              <a:t> 			Year (I,II,III,IV): </a:t>
            </a:r>
            <a:r>
              <a:rPr lang="en-US" sz="1200" b="1" dirty="0"/>
              <a:t>II</a:t>
            </a:r>
          </a:p>
          <a:p>
            <a:r>
              <a:rPr lang="en-US" sz="1200" b="1" dirty="0">
                <a:solidFill>
                  <a:schemeClr val="tx2">
                    <a:lumMod val="75000"/>
                  </a:schemeClr>
                </a:solidFill>
              </a:rPr>
              <a:t>Team Member 3 Name: </a:t>
            </a:r>
            <a:r>
              <a:rPr lang="en-US" sz="1200" b="1" dirty="0" err="1">
                <a:solidFill>
                  <a:schemeClr val="tx2">
                    <a:lumMod val="75000"/>
                  </a:schemeClr>
                </a:solidFill>
              </a:rPr>
              <a:t>S.Samyuktha</a:t>
            </a:r>
            <a:r>
              <a:rPr lang="en-US" sz="1200" b="1" dirty="0">
                <a:solidFill>
                  <a:schemeClr val="tx2">
                    <a:lumMod val="75000"/>
                  </a:schemeClr>
                </a:solidFill>
              </a:rPr>
              <a:t> Shanmugam</a:t>
            </a: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r>
              <a:rPr lang="en-US" sz="1200" dirty="0"/>
              <a:t>			Stream (ECE, CSE </a:t>
            </a:r>
            <a:r>
              <a:rPr lang="en-US" sz="1200" dirty="0" err="1"/>
              <a:t>etc</a:t>
            </a:r>
            <a:r>
              <a:rPr lang="en-US" sz="1200" dirty="0"/>
              <a:t>): </a:t>
            </a:r>
            <a:r>
              <a:rPr lang="en-US" sz="1200" b="1" dirty="0"/>
              <a:t>IT</a:t>
            </a:r>
            <a:r>
              <a:rPr lang="en-US" sz="1200" dirty="0"/>
              <a:t> 			Year (I,II,III,IV): </a:t>
            </a:r>
            <a:r>
              <a:rPr lang="en-US" sz="1200" b="1" dirty="0"/>
              <a:t>II</a:t>
            </a:r>
          </a:p>
          <a:p>
            <a:r>
              <a:rPr lang="en-US" sz="1200" b="1" dirty="0">
                <a:solidFill>
                  <a:schemeClr val="tx2">
                    <a:lumMod val="75000"/>
                  </a:schemeClr>
                </a:solidFill>
              </a:rPr>
              <a:t>Team Member 4 Name: </a:t>
            </a:r>
            <a:r>
              <a:rPr lang="en-US" sz="1200" b="1" dirty="0" err="1">
                <a:solidFill>
                  <a:schemeClr val="tx2">
                    <a:lumMod val="75000"/>
                  </a:schemeClr>
                </a:solidFill>
              </a:rPr>
              <a:t>S.Sheryl</a:t>
            </a:r>
            <a:r>
              <a:rPr lang="en-US" sz="1200" b="1" dirty="0">
                <a:solidFill>
                  <a:schemeClr val="tx2">
                    <a:lumMod val="75000"/>
                  </a:schemeClr>
                </a:solidFill>
              </a:rPr>
              <a:t> Joanna</a:t>
            </a: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r>
              <a:rPr lang="en-US" sz="1200" dirty="0"/>
              <a:t>			Stream (ECE, CSE </a:t>
            </a:r>
            <a:r>
              <a:rPr lang="en-US" sz="1200" dirty="0" err="1"/>
              <a:t>etc</a:t>
            </a:r>
            <a:r>
              <a:rPr lang="en-US" sz="1200" dirty="0"/>
              <a:t>): </a:t>
            </a:r>
            <a:r>
              <a:rPr lang="en-US" sz="1200" b="1" dirty="0"/>
              <a:t>IT </a:t>
            </a:r>
            <a:r>
              <a:rPr lang="en-US" sz="1200" dirty="0"/>
              <a:t>			Year (I,II,III,IV): </a:t>
            </a:r>
            <a:r>
              <a:rPr lang="en-US" sz="1200" b="1" dirty="0"/>
              <a:t>II</a:t>
            </a:r>
          </a:p>
          <a:p>
            <a:r>
              <a:rPr lang="en-US" sz="1200" b="1" dirty="0">
                <a:solidFill>
                  <a:schemeClr val="tx2">
                    <a:lumMod val="75000"/>
                  </a:schemeClr>
                </a:solidFill>
              </a:rPr>
              <a:t>Team Member 5 Name: T S Varsha</a:t>
            </a: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r>
              <a:rPr lang="en-US" sz="1200" dirty="0"/>
              <a:t>			Stream (ECE, CSE </a:t>
            </a:r>
            <a:r>
              <a:rPr lang="en-US" sz="1200" dirty="0" err="1"/>
              <a:t>etc</a:t>
            </a:r>
            <a:r>
              <a:rPr lang="en-US" sz="1200" dirty="0"/>
              <a:t>):</a:t>
            </a:r>
            <a:r>
              <a:rPr lang="en-US" sz="1200" b="1" dirty="0"/>
              <a:t> IT </a:t>
            </a:r>
            <a:r>
              <a:rPr lang="en-US" sz="1200" dirty="0"/>
              <a:t>			Year (I,II,III,IV): </a:t>
            </a:r>
            <a:r>
              <a:rPr lang="en-US" sz="1200" b="1" dirty="0"/>
              <a:t>III</a:t>
            </a:r>
          </a:p>
          <a:p>
            <a:r>
              <a:rPr lang="en-US" sz="1400" b="1" dirty="0">
                <a:solidFill>
                  <a:schemeClr val="tx2">
                    <a:lumMod val="75000"/>
                  </a:schemeClr>
                </a:solidFill>
              </a:rPr>
              <a:t>Mentor Name: Venkatesan G</a:t>
            </a:r>
          </a:p>
          <a:p>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b="1" dirty="0" err="1"/>
              <a:t>B.Tech</a:t>
            </a:r>
            <a:endParaRPr lang="en-US" sz="1200" b="1" dirty="0">
              <a:solidFill>
                <a:schemeClr val="tx2">
                  <a:lumMod val="75000"/>
                </a:schemeClr>
              </a:solidFill>
            </a:endParaRPr>
          </a:p>
          <a:p>
            <a:endParaRPr lang="en-US" sz="1200" b="1" dirty="0"/>
          </a:p>
        </p:txBody>
      </p:sp>
    </p:spTree>
    <p:extLst>
      <p:ext uri="{BB962C8B-B14F-4D97-AF65-F5344CB8AC3E}">
        <p14:creationId xmlns:p14="http://schemas.microsoft.com/office/powerpoint/2010/main" val="192169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tf78853419_win32 (1)</Template>
  <TotalTime>650</TotalTime>
  <Words>585</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vt:lpstr>
      <vt:lpstr>Bahnschrift SemiBold Condensed</vt:lpstr>
      <vt:lpstr>Calibri</vt:lpstr>
      <vt:lpstr>Franklin Gothic Book</vt:lpstr>
      <vt:lpstr>Franklin Gothic Demi</vt:lpstr>
      <vt:lpstr>Wingdings</vt:lpstr>
      <vt:lpstr>Theme1</vt:lpstr>
      <vt:lpstr>        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shri ram</cp:lastModifiedBy>
  <cp:revision>32</cp:revision>
  <dcterms:created xsi:type="dcterms:W3CDTF">2022-02-11T07:14:46Z</dcterms:created>
  <dcterms:modified xsi:type="dcterms:W3CDTF">2022-03-11T04:56:37Z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