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8" r:id="rId2"/>
    <p:sldId id="259" r:id="rId3"/>
    <p:sldId id="260" r:id="rId4"/>
    <p:sldId id="265" r:id="rId5"/>
    <p:sldId id="266" r:id="rId6"/>
    <p:sldId id="263" r:id="rId7"/>
    <p:sldId id="264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A8AD-0434-4474-9449-4DDB80706614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032D-02D2-451D-9470-A04F1700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54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A8AD-0434-4474-9449-4DDB80706614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032D-02D2-451D-9470-A04F1700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95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A8AD-0434-4474-9449-4DDB80706614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032D-02D2-451D-9470-A04F1700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59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A8AD-0434-4474-9449-4DDB80706614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032D-02D2-451D-9470-A04F1700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1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A8AD-0434-4474-9449-4DDB80706614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032D-02D2-451D-9470-A04F1700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13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A8AD-0434-4474-9449-4DDB80706614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032D-02D2-451D-9470-A04F1700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A8AD-0434-4474-9449-4DDB80706614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032D-02D2-451D-9470-A04F170058D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0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A8AD-0434-4474-9449-4DDB80706614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032D-02D2-451D-9470-A04F1700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1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A8AD-0434-4474-9449-4DDB80706614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032D-02D2-451D-9470-A04F1700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8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A8AD-0434-4474-9449-4DDB80706614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032D-02D2-451D-9470-A04F1700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385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32BA8AD-0434-4474-9449-4DDB80706614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032D-02D2-451D-9470-A04F1700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07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32BA8AD-0434-4474-9449-4DDB80706614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6E032D-02D2-451D-9470-A04F1700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6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lay.google.com/store/apps/details?id=com.microsoft.teams&amp;hl=en_GB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917290"/>
            <a:ext cx="12192000" cy="2393798"/>
          </a:xfrm>
        </p:spPr>
        <p:txBody>
          <a:bodyPr>
            <a:normAutofit/>
          </a:bodyPr>
          <a:lstStyle/>
          <a:p>
            <a:pPr algn="ctr"/>
            <a:r>
              <a:rPr lang="en-US" altLang="en-IN" b="1" dirty="0">
                <a:latin typeface="Cambria" panose="02040503050406030204" pitchFamily="18" charset="0"/>
                <a:ea typeface="Cambria" panose="02040503050406030204" pitchFamily="18" charset="0"/>
              </a:rPr>
              <a:t>Paper ID:</a:t>
            </a:r>
            <a:br>
              <a:rPr lang="en-US" altLang="en-I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IN" b="1" dirty="0">
                <a:latin typeface="Cambria" panose="02040503050406030204" pitchFamily="18" charset="0"/>
                <a:ea typeface="Cambria" panose="02040503050406030204" pitchFamily="18" charset="0"/>
              </a:rPr>
              <a:t>Paper Title:</a:t>
            </a:r>
            <a:br>
              <a:rPr lang="en-US" altLang="en-I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Authors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" y="513516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Authors Affiliations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C325E6-FF74-48EF-B811-C0025E9E5768}"/>
              </a:ext>
            </a:extLst>
          </p:cNvPr>
          <p:cNvGrpSpPr/>
          <p:nvPr/>
        </p:nvGrpSpPr>
        <p:grpSpPr>
          <a:xfrm>
            <a:off x="0" y="-4064"/>
            <a:ext cx="12192000" cy="1234618"/>
            <a:chOff x="0" y="-4064"/>
            <a:chExt cx="12192000" cy="1234618"/>
          </a:xfrm>
        </p:grpSpPr>
        <p:sp>
          <p:nvSpPr>
            <p:cNvPr id="8" name="Text Box 7"/>
            <p:cNvSpPr txBox="1"/>
            <p:nvPr/>
          </p:nvSpPr>
          <p:spPr>
            <a:xfrm>
              <a:off x="0" y="61003"/>
              <a:ext cx="121920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95"/>
                </a:spcBef>
              </a:pPr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b="1" spc="-30" dirty="0">
                  <a:solidFill>
                    <a:schemeClr val="bg1"/>
                  </a:solidFill>
                  <a:latin typeface="+mj-lt"/>
                  <a:cs typeface="Verdana"/>
                </a:rPr>
                <a:t>International</a:t>
              </a:r>
              <a:r>
                <a:rPr lang="en-US" sz="2000" b="1" spc="-105" dirty="0">
                  <a:solidFill>
                    <a:schemeClr val="bg1"/>
                  </a:solidFill>
                  <a:latin typeface="+mj-lt"/>
                  <a:cs typeface="Verdana"/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+mj-lt"/>
                  <a:cs typeface="Verdana"/>
                </a:rPr>
                <a:t>Conference</a:t>
              </a:r>
              <a:r>
                <a:rPr lang="en-US" sz="2000" b="1" spc="-70" dirty="0">
                  <a:solidFill>
                    <a:schemeClr val="bg1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25" dirty="0">
                  <a:solidFill>
                    <a:schemeClr val="bg1"/>
                  </a:solidFill>
                  <a:latin typeface="+mj-lt"/>
                  <a:cs typeface="Verdana"/>
                </a:rPr>
                <a:t>on</a:t>
              </a:r>
              <a:r>
                <a:rPr lang="en-US" sz="2000" b="1" dirty="0">
                  <a:solidFill>
                    <a:schemeClr val="bg1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50" dirty="0">
                  <a:solidFill>
                    <a:schemeClr val="bg1"/>
                  </a:solidFill>
                  <a:latin typeface="+mj-lt"/>
                  <a:cs typeface="Arial Black"/>
                </a:rPr>
                <a:t>Advanced</a:t>
              </a:r>
              <a:r>
                <a:rPr lang="en-US" sz="2000" b="1" spc="-105" dirty="0">
                  <a:solidFill>
                    <a:schemeClr val="bg1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spc="-80" dirty="0">
                  <a:solidFill>
                    <a:schemeClr val="bg1"/>
                  </a:solidFill>
                  <a:latin typeface="+mj-lt"/>
                  <a:cs typeface="Arial Black"/>
                </a:rPr>
                <a:t>Materials</a:t>
              </a:r>
              <a:r>
                <a:rPr lang="en-US" sz="2000" b="1" spc="-235" dirty="0">
                  <a:solidFill>
                    <a:schemeClr val="bg1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+mj-lt"/>
                  <a:cs typeface="Arial Black"/>
                </a:rPr>
                <a:t>and</a:t>
              </a:r>
              <a:r>
                <a:rPr lang="en-US" sz="2000" b="1" spc="-80" dirty="0">
                  <a:solidFill>
                    <a:schemeClr val="bg1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spc="-10" dirty="0">
                  <a:solidFill>
                    <a:schemeClr val="bg1"/>
                  </a:solidFill>
                  <a:latin typeface="+mj-lt"/>
                  <a:cs typeface="Arial Black"/>
                </a:rPr>
                <a:t>Technologies (ICAMT-2025)</a:t>
              </a:r>
              <a:endParaRPr lang="en-US" sz="2000" b="1" dirty="0">
                <a:solidFill>
                  <a:schemeClr val="bg1"/>
                </a:solidFill>
                <a:latin typeface="+mj-lt"/>
                <a:cs typeface="Arial Black"/>
              </a:endParaRPr>
            </a:p>
            <a:p>
              <a:pPr algn="ctr">
                <a:spcBef>
                  <a:spcPts val="595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+mj-lt"/>
                  <a:cs typeface="Verdana"/>
                </a:rPr>
                <a:t>28</a:t>
              </a:r>
              <a:r>
                <a:rPr lang="en-US" sz="2000" b="1" baseline="21604" dirty="0">
                  <a:solidFill>
                    <a:schemeClr val="bg1"/>
                  </a:solidFill>
                  <a:latin typeface="+mj-lt"/>
                  <a:cs typeface="Verdana"/>
                </a:rPr>
                <a:t>th</a:t>
              </a:r>
              <a:r>
                <a:rPr lang="en-US" sz="2000" b="1" spc="165" baseline="21604" dirty="0">
                  <a:solidFill>
                    <a:schemeClr val="bg1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45" dirty="0">
                  <a:solidFill>
                    <a:schemeClr val="bg1"/>
                  </a:solidFill>
                  <a:latin typeface="+mj-lt"/>
                  <a:cs typeface="Verdana"/>
                </a:rPr>
                <a:t>Feb.-</a:t>
              </a:r>
              <a:r>
                <a:rPr lang="en-US" sz="2000" b="1" dirty="0">
                  <a:solidFill>
                    <a:schemeClr val="bg1"/>
                  </a:solidFill>
                  <a:latin typeface="+mj-lt"/>
                  <a:cs typeface="Verdana"/>
                </a:rPr>
                <a:t>02</a:t>
              </a:r>
              <a:r>
                <a:rPr lang="en-US" sz="2000" b="1" baseline="21604" dirty="0">
                  <a:solidFill>
                    <a:schemeClr val="bg1"/>
                  </a:solidFill>
                  <a:latin typeface="+mj-lt"/>
                  <a:cs typeface="Verdana"/>
                </a:rPr>
                <a:t>nd</a:t>
              </a:r>
              <a:r>
                <a:rPr lang="en-US" sz="2000" b="1" spc="292" baseline="21604" dirty="0">
                  <a:solidFill>
                    <a:schemeClr val="bg1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65" dirty="0">
                  <a:solidFill>
                    <a:schemeClr val="bg1"/>
                  </a:solidFill>
                  <a:latin typeface="+mj-lt"/>
                  <a:cs typeface="Verdana"/>
                </a:rPr>
                <a:t>March,</a:t>
              </a:r>
              <a:r>
                <a:rPr lang="en-US" sz="2000" b="1" spc="-204" dirty="0">
                  <a:solidFill>
                    <a:schemeClr val="bg1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20" dirty="0">
                  <a:solidFill>
                    <a:schemeClr val="bg1"/>
                  </a:solidFill>
                  <a:latin typeface="+mj-lt"/>
                  <a:cs typeface="Verdana"/>
                </a:rPr>
                <a:t>2025</a:t>
              </a:r>
            </a:p>
            <a:p>
              <a:pPr algn="ctr">
                <a:spcBef>
                  <a:spcPts val="595"/>
                </a:spcBef>
              </a:pPr>
              <a:r>
                <a:rPr lang="en-US" sz="2000" b="1" spc="-20" dirty="0">
                  <a:solidFill>
                    <a:schemeClr val="bg1"/>
                  </a:solidFill>
                  <a:latin typeface="+mj-lt"/>
                  <a:cs typeface="Verdana"/>
                </a:rPr>
                <a:t>at MME MANIT BHOPAL</a:t>
              </a:r>
              <a:endParaRPr lang="en-US" sz="2000" b="1" dirty="0">
                <a:solidFill>
                  <a:schemeClr val="bg1"/>
                </a:solidFill>
                <a:latin typeface="+mj-lt"/>
                <a:cs typeface="Verdana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1B88D50-D647-46AA-9080-2F3557B34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4720" y="0"/>
              <a:ext cx="1097280" cy="115361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776C17D-5C84-433B-B618-9157C7CB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4064"/>
              <a:ext cx="1097280" cy="1097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25133" y="2189644"/>
            <a:ext cx="9341734" cy="4349268"/>
          </a:xfrm>
          <a:prstGeom prst="rect">
            <a:avLst/>
          </a:prstGeom>
          <a:noFill/>
          <a:effectLst>
            <a:glow>
              <a:schemeClr val="bg1">
                <a:alpha val="36000"/>
              </a:schemeClr>
            </a:glow>
          </a:effectLst>
        </p:spPr>
        <p:txBody>
          <a:bodyPr vert="horz" wrap="square" lIns="0" tIns="12065" rIns="0" bIns="0" rtlCol="0">
            <a:spAutoFit/>
          </a:bodyPr>
          <a:lstStyle/>
          <a:p>
            <a:pPr marL="469900" indent="-457200" algn="just">
              <a:spcBef>
                <a:spcPts val="9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6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sz="2800" spc="17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good </a:t>
            </a:r>
            <a:r>
              <a:rPr sz="2800" spc="16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condition </a:t>
            </a:r>
            <a:r>
              <a:rPr sz="2800" spc="12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Laptop</a:t>
            </a:r>
            <a:r>
              <a:rPr lang="en-IN" sz="2800" spc="12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sz="2800" spc="12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2800" spc="13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Desktop</a:t>
            </a:r>
            <a:r>
              <a:rPr lang="en-US" sz="2800" spc="13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with webcam</a:t>
            </a:r>
            <a:r>
              <a:rPr sz="2800" spc="13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800" spc="135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2700" algn="just">
              <a:spcBef>
                <a:spcPts val="95"/>
              </a:spcBef>
              <a:tabLst>
                <a:tab pos="469265" algn="l"/>
                <a:tab pos="469900" algn="l"/>
              </a:tabLst>
            </a:pPr>
            <a:r>
              <a:rPr lang="en-IN" sz="2800" spc="13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	(</a:t>
            </a:r>
            <a:r>
              <a:rPr sz="2800" spc="18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</a:t>
            </a:r>
            <a:r>
              <a:rPr sz="2800" spc="9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2800" spc="13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Mobile</a:t>
            </a:r>
            <a:r>
              <a:rPr lang="en-US" sz="2800" spc="13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 case of any emergency)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spcBef>
                <a:spcPts val="336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18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Internet/Broadband/Wi-fi</a:t>
            </a:r>
            <a:r>
              <a:rPr sz="2800" spc="16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2800" spc="12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Connection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spcBef>
                <a:spcPts val="336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5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Schedule </a:t>
            </a:r>
            <a:r>
              <a:rPr sz="2800" spc="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</a:t>
            </a:r>
            <a:r>
              <a:rPr sz="2800" spc="14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sz="2800" spc="9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conference </a:t>
            </a:r>
            <a:r>
              <a:rPr sz="2800" spc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 </a:t>
            </a:r>
            <a:r>
              <a:rPr sz="2800" spc="13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 </a:t>
            </a:r>
            <a:r>
              <a:rPr lang="en-IN" sz="2800" spc="10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Indian</a:t>
            </a:r>
            <a:r>
              <a:rPr sz="2800" spc="10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2800" spc="8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Standard </a:t>
            </a:r>
            <a:r>
              <a:rPr sz="2800" spc="24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</a:t>
            </a:r>
            <a:endParaRPr lang="en-IN" sz="2800" spc="24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spcBef>
                <a:spcPts val="336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12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Apologies </a:t>
            </a:r>
            <a:r>
              <a:rPr sz="2800" spc="17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</a:t>
            </a:r>
            <a:r>
              <a:rPr sz="2800" spc="6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advance 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 </a:t>
            </a:r>
            <a:r>
              <a:rPr sz="2800" spc="22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</a:t>
            </a:r>
            <a:r>
              <a:rPr sz="2800" spc="21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might  </a:t>
            </a:r>
            <a:r>
              <a:rPr sz="2800" spc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 </a:t>
            </a:r>
            <a:r>
              <a:rPr sz="2800" spc="13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rather </a:t>
            </a:r>
            <a:r>
              <a:rPr sz="2800" spc="18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difficult </a:t>
            </a:r>
            <a:r>
              <a:rPr sz="2800" spc="204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</a:t>
            </a:r>
            <a:r>
              <a:rPr lang="en-IN" sz="2800" spc="114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foreign</a:t>
            </a:r>
            <a:r>
              <a:rPr sz="2800" spc="-4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2800" spc="9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delegates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F84BD-B5EB-4871-BD3D-FD5E12F6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5364A-C38A-A948-C05A-43A7A531FC78}"/>
              </a:ext>
            </a:extLst>
          </p:cNvPr>
          <p:cNvSpPr txBox="1"/>
          <p:nvPr/>
        </p:nvSpPr>
        <p:spPr>
          <a:xfrm>
            <a:off x="0" y="123760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Things required before joining online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4F9E3C-BC3D-4866-8142-B2CFA8EBD311}"/>
              </a:ext>
            </a:extLst>
          </p:cNvPr>
          <p:cNvGrpSpPr/>
          <p:nvPr/>
        </p:nvGrpSpPr>
        <p:grpSpPr>
          <a:xfrm>
            <a:off x="0" y="-4064"/>
            <a:ext cx="12192000" cy="1234618"/>
            <a:chOff x="0" y="-4064"/>
            <a:chExt cx="12192000" cy="1234618"/>
          </a:xfrm>
        </p:grpSpPr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id="{CAFBEC24-18F5-4B55-893E-907312E22BC8}"/>
                </a:ext>
              </a:extLst>
            </p:cNvPr>
            <p:cNvSpPr txBox="1"/>
            <p:nvPr/>
          </p:nvSpPr>
          <p:spPr>
            <a:xfrm>
              <a:off x="0" y="61003"/>
              <a:ext cx="121920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95"/>
                </a:spcBef>
              </a:pPr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b="1" spc="-30" dirty="0">
                  <a:solidFill>
                    <a:srgbClr val="C00000"/>
                  </a:solidFill>
                  <a:latin typeface="+mj-lt"/>
                  <a:cs typeface="Verdana"/>
                </a:rPr>
                <a:t>International</a:t>
              </a:r>
              <a:r>
                <a:rPr lang="en-US" sz="2000" b="1" spc="-105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Conference</a:t>
              </a:r>
              <a:r>
                <a:rPr lang="en-US" sz="2000" b="1" spc="-70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25" dirty="0">
                  <a:solidFill>
                    <a:srgbClr val="C00000"/>
                  </a:solidFill>
                  <a:latin typeface="+mj-lt"/>
                  <a:cs typeface="Verdana"/>
                </a:rPr>
                <a:t>on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50" dirty="0">
                  <a:solidFill>
                    <a:srgbClr val="C00000"/>
                  </a:solidFill>
                  <a:latin typeface="+mj-lt"/>
                  <a:cs typeface="Arial Black"/>
                </a:rPr>
                <a:t>Advanced</a:t>
              </a:r>
              <a:r>
                <a:rPr lang="en-US" sz="2000" b="1" spc="-105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spc="-80" dirty="0">
                  <a:solidFill>
                    <a:srgbClr val="C00000"/>
                  </a:solidFill>
                  <a:latin typeface="+mj-lt"/>
                  <a:cs typeface="Arial Black"/>
                </a:rPr>
                <a:t>Materials</a:t>
              </a:r>
              <a:r>
                <a:rPr lang="en-US" sz="2000" b="1" spc="-235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Arial Black"/>
                </a:rPr>
                <a:t>and</a:t>
              </a:r>
              <a:r>
                <a:rPr lang="en-US" sz="2000" b="1" spc="-80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spc="-10" dirty="0">
                  <a:solidFill>
                    <a:srgbClr val="C00000"/>
                  </a:solidFill>
                  <a:latin typeface="+mj-lt"/>
                  <a:cs typeface="Arial Black"/>
                </a:rPr>
                <a:t>Technologies (ICAMT-2025)</a:t>
              </a:r>
              <a:endParaRPr lang="en-US" sz="2000" b="1" dirty="0">
                <a:solidFill>
                  <a:srgbClr val="C00000"/>
                </a:solidFill>
                <a:latin typeface="+mj-lt"/>
                <a:cs typeface="Arial Black"/>
              </a:endParaRPr>
            </a:p>
            <a:p>
              <a:pPr algn="ctr">
                <a:spcBef>
                  <a:spcPts val="595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28</a:t>
              </a:r>
              <a:r>
                <a:rPr lang="en-US" sz="2000" b="1" baseline="21604" dirty="0">
                  <a:solidFill>
                    <a:srgbClr val="C00000"/>
                  </a:solidFill>
                  <a:latin typeface="+mj-lt"/>
                  <a:cs typeface="Verdana"/>
                </a:rPr>
                <a:t>th</a:t>
              </a:r>
              <a:r>
                <a:rPr lang="en-US" sz="2000" b="1" spc="165" baseline="216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45" dirty="0">
                  <a:solidFill>
                    <a:srgbClr val="C00000"/>
                  </a:solidFill>
                  <a:latin typeface="+mj-lt"/>
                  <a:cs typeface="Verdana"/>
                </a:rPr>
                <a:t>Feb.-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02</a:t>
              </a:r>
              <a:r>
                <a:rPr lang="en-US" sz="2000" b="1" baseline="21604" dirty="0">
                  <a:solidFill>
                    <a:srgbClr val="C00000"/>
                  </a:solidFill>
                  <a:latin typeface="+mj-lt"/>
                  <a:cs typeface="Verdana"/>
                </a:rPr>
                <a:t>nd</a:t>
              </a:r>
              <a:r>
                <a:rPr lang="en-US" sz="2000" b="1" spc="292" baseline="216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65" dirty="0">
                  <a:solidFill>
                    <a:srgbClr val="C00000"/>
                  </a:solidFill>
                  <a:latin typeface="+mj-lt"/>
                  <a:cs typeface="Verdana"/>
                </a:rPr>
                <a:t>March,</a:t>
              </a:r>
              <a:r>
                <a:rPr lang="en-US" sz="2000" b="1" spc="-2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20" dirty="0">
                  <a:solidFill>
                    <a:srgbClr val="C00000"/>
                  </a:solidFill>
                  <a:latin typeface="+mj-lt"/>
                  <a:cs typeface="Verdana"/>
                </a:rPr>
                <a:t>2025</a:t>
              </a:r>
            </a:p>
            <a:p>
              <a:pPr algn="ctr">
                <a:spcBef>
                  <a:spcPts val="595"/>
                </a:spcBef>
              </a:pPr>
              <a:r>
                <a:rPr lang="en-US" sz="2000" b="1" spc="-20" dirty="0">
                  <a:solidFill>
                    <a:srgbClr val="C00000"/>
                  </a:solidFill>
                  <a:latin typeface="+mj-lt"/>
                  <a:cs typeface="Verdana"/>
                </a:rPr>
                <a:t>at MME MANIT BHOPAL</a:t>
              </a:r>
              <a:endParaRPr lang="en-US" sz="2000" b="1" dirty="0">
                <a:solidFill>
                  <a:srgbClr val="C00000"/>
                </a:solidFill>
                <a:latin typeface="+mj-lt"/>
                <a:cs typeface="Verdana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9613527-62BF-4D0A-8557-AC466DE19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4720" y="0"/>
              <a:ext cx="1097280" cy="115361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0BD7714-4EF5-4401-97C3-251A9E79A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4064"/>
              <a:ext cx="1097280" cy="1097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1819" y="2515915"/>
            <a:ext cx="9303052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 algn="just">
              <a:spcBef>
                <a:spcPts val="100"/>
              </a:spcBef>
              <a:spcAft>
                <a:spcPts val="1800"/>
              </a:spcAft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Join us on Google meet.</a:t>
            </a:r>
          </a:p>
          <a:p>
            <a:pPr marL="355600" indent="-342900" algn="just">
              <a:spcAft>
                <a:spcPts val="1800"/>
              </a:spcAft>
              <a:buFont typeface="Arial" panose="020B0604020202090204" pitchFamily="34" charset="0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Link will be active from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FEB. 28</a:t>
            </a:r>
            <a:r>
              <a:rPr lang="en-US" sz="2400" baseline="30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, 2025 and an e</a:t>
            </a:r>
            <a:r>
              <a:rPr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mail </a:t>
            </a:r>
            <a:r>
              <a:rPr lang="en-IN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invitation</a:t>
            </a:r>
            <a:r>
              <a:rPr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will also be sent soon</a:t>
            </a:r>
            <a:r>
              <a:rPr lang="en-IN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indent="-342900" algn="just">
              <a:spcAft>
                <a:spcPts val="1800"/>
              </a:spcAft>
              <a:buFont typeface="Arial" panose="020B0604020202090204" pitchFamily="34" charset="0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Download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Google Meet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from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Google Play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5A83B-0EEA-4A02-A846-3909596B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7829A-D3D0-9124-70CD-C579AB5ABE74}"/>
              </a:ext>
            </a:extLst>
          </p:cNvPr>
          <p:cNvSpPr txBox="1"/>
          <p:nvPr/>
        </p:nvSpPr>
        <p:spPr>
          <a:xfrm>
            <a:off x="2408548" y="1230554"/>
            <a:ext cx="7620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How to join online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33F5A0-50FF-43E5-88B4-9252C848B116}"/>
              </a:ext>
            </a:extLst>
          </p:cNvPr>
          <p:cNvGrpSpPr/>
          <p:nvPr/>
        </p:nvGrpSpPr>
        <p:grpSpPr>
          <a:xfrm>
            <a:off x="0" y="-4064"/>
            <a:ext cx="12192000" cy="1234618"/>
            <a:chOff x="0" y="-4064"/>
            <a:chExt cx="12192000" cy="1234618"/>
          </a:xfrm>
        </p:grpSpPr>
        <p:sp>
          <p:nvSpPr>
            <p:cNvPr id="18" name="Text Box 7">
              <a:extLst>
                <a:ext uri="{FF2B5EF4-FFF2-40B4-BE49-F238E27FC236}">
                  <a16:creationId xmlns:a16="http://schemas.microsoft.com/office/drawing/2014/main" id="{20EF0B10-46B9-4075-A076-B255D46FBE6F}"/>
                </a:ext>
              </a:extLst>
            </p:cNvPr>
            <p:cNvSpPr txBox="1"/>
            <p:nvPr/>
          </p:nvSpPr>
          <p:spPr>
            <a:xfrm>
              <a:off x="0" y="61003"/>
              <a:ext cx="121920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95"/>
                </a:spcBef>
              </a:pPr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b="1" spc="-30" dirty="0">
                  <a:solidFill>
                    <a:srgbClr val="C00000"/>
                  </a:solidFill>
                  <a:latin typeface="+mj-lt"/>
                  <a:cs typeface="Verdana"/>
                </a:rPr>
                <a:t>International</a:t>
              </a:r>
              <a:r>
                <a:rPr lang="en-US" sz="2000" b="1" spc="-105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Conference</a:t>
              </a:r>
              <a:r>
                <a:rPr lang="en-US" sz="2000" b="1" spc="-70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25" dirty="0">
                  <a:solidFill>
                    <a:srgbClr val="C00000"/>
                  </a:solidFill>
                  <a:latin typeface="+mj-lt"/>
                  <a:cs typeface="Verdana"/>
                </a:rPr>
                <a:t>on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50" dirty="0">
                  <a:solidFill>
                    <a:srgbClr val="C00000"/>
                  </a:solidFill>
                  <a:latin typeface="+mj-lt"/>
                  <a:cs typeface="Arial Black"/>
                </a:rPr>
                <a:t>Advanced</a:t>
              </a:r>
              <a:r>
                <a:rPr lang="en-US" sz="2000" b="1" spc="-105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spc="-80" dirty="0">
                  <a:solidFill>
                    <a:srgbClr val="C00000"/>
                  </a:solidFill>
                  <a:latin typeface="+mj-lt"/>
                  <a:cs typeface="Arial Black"/>
                </a:rPr>
                <a:t>Materials</a:t>
              </a:r>
              <a:r>
                <a:rPr lang="en-US" sz="2000" b="1" spc="-235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Arial Black"/>
                </a:rPr>
                <a:t>and</a:t>
              </a:r>
              <a:r>
                <a:rPr lang="en-US" sz="2000" b="1" spc="-80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spc="-10" dirty="0">
                  <a:solidFill>
                    <a:srgbClr val="C00000"/>
                  </a:solidFill>
                  <a:latin typeface="+mj-lt"/>
                  <a:cs typeface="Arial Black"/>
                </a:rPr>
                <a:t>Technologies (ICAMT-2025)</a:t>
              </a:r>
              <a:endParaRPr lang="en-US" sz="2000" b="1" dirty="0">
                <a:solidFill>
                  <a:srgbClr val="C00000"/>
                </a:solidFill>
                <a:latin typeface="+mj-lt"/>
                <a:cs typeface="Arial Black"/>
              </a:endParaRPr>
            </a:p>
            <a:p>
              <a:pPr algn="ctr">
                <a:spcBef>
                  <a:spcPts val="595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28</a:t>
              </a:r>
              <a:r>
                <a:rPr lang="en-US" sz="2000" b="1" baseline="21604" dirty="0">
                  <a:solidFill>
                    <a:srgbClr val="C00000"/>
                  </a:solidFill>
                  <a:latin typeface="+mj-lt"/>
                  <a:cs typeface="Verdana"/>
                </a:rPr>
                <a:t>th</a:t>
              </a:r>
              <a:r>
                <a:rPr lang="en-US" sz="2000" b="1" spc="165" baseline="216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45" dirty="0">
                  <a:solidFill>
                    <a:srgbClr val="C00000"/>
                  </a:solidFill>
                  <a:latin typeface="+mj-lt"/>
                  <a:cs typeface="Verdana"/>
                </a:rPr>
                <a:t>Feb.-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02</a:t>
              </a:r>
              <a:r>
                <a:rPr lang="en-US" sz="2000" b="1" baseline="21604" dirty="0">
                  <a:solidFill>
                    <a:srgbClr val="C00000"/>
                  </a:solidFill>
                  <a:latin typeface="+mj-lt"/>
                  <a:cs typeface="Verdana"/>
                </a:rPr>
                <a:t>nd</a:t>
              </a:r>
              <a:r>
                <a:rPr lang="en-US" sz="2000" b="1" spc="292" baseline="216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65" dirty="0">
                  <a:solidFill>
                    <a:srgbClr val="C00000"/>
                  </a:solidFill>
                  <a:latin typeface="+mj-lt"/>
                  <a:cs typeface="Verdana"/>
                </a:rPr>
                <a:t>March,</a:t>
              </a:r>
              <a:r>
                <a:rPr lang="en-US" sz="2000" b="1" spc="-2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20" dirty="0">
                  <a:solidFill>
                    <a:srgbClr val="C00000"/>
                  </a:solidFill>
                  <a:latin typeface="+mj-lt"/>
                  <a:cs typeface="Verdana"/>
                </a:rPr>
                <a:t>2025</a:t>
              </a:r>
            </a:p>
            <a:p>
              <a:pPr algn="ctr">
                <a:spcBef>
                  <a:spcPts val="595"/>
                </a:spcBef>
              </a:pPr>
              <a:r>
                <a:rPr lang="en-US" sz="2000" b="1" spc="-20" dirty="0">
                  <a:solidFill>
                    <a:srgbClr val="C00000"/>
                  </a:solidFill>
                  <a:latin typeface="+mj-lt"/>
                  <a:cs typeface="Verdana"/>
                </a:rPr>
                <a:t>at MME MANIT BHOPAL</a:t>
              </a:r>
              <a:endParaRPr lang="en-US" sz="2000" b="1" dirty="0">
                <a:solidFill>
                  <a:srgbClr val="C00000"/>
                </a:solidFill>
                <a:latin typeface="+mj-lt"/>
                <a:cs typeface="Verdana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DF44175-9C94-4165-8964-02C04D5DE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4720" y="0"/>
              <a:ext cx="1097280" cy="115361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34163C7-330A-470C-9CDA-C1134FED8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4064"/>
              <a:ext cx="1097280" cy="1097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97125" y="2430451"/>
            <a:ext cx="7408329" cy="1928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 algn="just">
              <a:spcBef>
                <a:spcPts val="100"/>
              </a:spcBef>
              <a:spcAft>
                <a:spcPts val="1500"/>
              </a:spcAft>
              <a:buChar char="•"/>
              <a:tabLst>
                <a:tab pos="469265" algn="l"/>
                <a:tab pos="4699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 welcome at MANIT BHOPAL campus.</a:t>
            </a:r>
          </a:p>
          <a:p>
            <a:pPr marL="469900" indent="-457200" algn="just">
              <a:spcBef>
                <a:spcPts val="100"/>
              </a:spcBef>
              <a:spcAft>
                <a:spcPts val="1500"/>
              </a:spcAft>
              <a:buChar char="•"/>
              <a:tabLst>
                <a:tab pos="469265" algn="l"/>
                <a:tab pos="4699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</a:t>
            </a:r>
          </a:p>
          <a:p>
            <a:pPr marL="12700" algn="ctr">
              <a:spcBef>
                <a:spcPts val="100"/>
              </a:spcBef>
              <a:spcAft>
                <a:spcPts val="600"/>
              </a:spcAft>
              <a:tabLst>
                <a:tab pos="469265" algn="l"/>
                <a:tab pos="4699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MME Auditorium, </a:t>
            </a:r>
          </a:p>
          <a:p>
            <a:pPr marL="12700" algn="ctr">
              <a:spcBef>
                <a:spcPts val="100"/>
              </a:spcBef>
              <a:spcAft>
                <a:spcPts val="1500"/>
              </a:spcAft>
              <a:tabLst>
                <a:tab pos="469265" algn="l"/>
                <a:tab pos="4699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MANIT BHOPAL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5A83B-0EEA-4A02-A846-3909596B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7829A-D3D0-9124-70CD-C579AB5ABE74}"/>
              </a:ext>
            </a:extLst>
          </p:cNvPr>
          <p:cNvSpPr txBox="1"/>
          <p:nvPr/>
        </p:nvSpPr>
        <p:spPr>
          <a:xfrm>
            <a:off x="2397125" y="1195895"/>
            <a:ext cx="7620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How to reach the venue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EC7E16-628C-46DD-B190-D9DC9DD63AE6}"/>
              </a:ext>
            </a:extLst>
          </p:cNvPr>
          <p:cNvGrpSpPr/>
          <p:nvPr/>
        </p:nvGrpSpPr>
        <p:grpSpPr>
          <a:xfrm>
            <a:off x="0" y="-4064"/>
            <a:ext cx="12192000" cy="1234618"/>
            <a:chOff x="0" y="-4064"/>
            <a:chExt cx="12192000" cy="1234618"/>
          </a:xfrm>
        </p:grpSpPr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8E0DD9DD-AD69-4303-B55D-3634AEA3E2A7}"/>
                </a:ext>
              </a:extLst>
            </p:cNvPr>
            <p:cNvSpPr txBox="1"/>
            <p:nvPr/>
          </p:nvSpPr>
          <p:spPr>
            <a:xfrm>
              <a:off x="0" y="61003"/>
              <a:ext cx="121920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95"/>
                </a:spcBef>
              </a:pPr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b="1" spc="-30" dirty="0">
                  <a:solidFill>
                    <a:srgbClr val="C00000"/>
                  </a:solidFill>
                  <a:latin typeface="+mj-lt"/>
                  <a:cs typeface="Verdana"/>
                </a:rPr>
                <a:t>International</a:t>
              </a:r>
              <a:r>
                <a:rPr lang="en-US" sz="2000" b="1" spc="-105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Conference</a:t>
              </a:r>
              <a:r>
                <a:rPr lang="en-US" sz="2000" b="1" spc="-70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25" dirty="0">
                  <a:solidFill>
                    <a:srgbClr val="C00000"/>
                  </a:solidFill>
                  <a:latin typeface="+mj-lt"/>
                  <a:cs typeface="Verdana"/>
                </a:rPr>
                <a:t>on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50" dirty="0">
                  <a:solidFill>
                    <a:srgbClr val="C00000"/>
                  </a:solidFill>
                  <a:latin typeface="+mj-lt"/>
                  <a:cs typeface="Arial Black"/>
                </a:rPr>
                <a:t>Advanced</a:t>
              </a:r>
              <a:r>
                <a:rPr lang="en-US" sz="2000" b="1" spc="-105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spc="-80" dirty="0">
                  <a:solidFill>
                    <a:srgbClr val="C00000"/>
                  </a:solidFill>
                  <a:latin typeface="+mj-lt"/>
                  <a:cs typeface="Arial Black"/>
                </a:rPr>
                <a:t>Materials</a:t>
              </a:r>
              <a:r>
                <a:rPr lang="en-US" sz="2000" b="1" spc="-235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Arial Black"/>
                </a:rPr>
                <a:t>and</a:t>
              </a:r>
              <a:r>
                <a:rPr lang="en-US" sz="2000" b="1" spc="-80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spc="-10" dirty="0">
                  <a:solidFill>
                    <a:srgbClr val="C00000"/>
                  </a:solidFill>
                  <a:latin typeface="+mj-lt"/>
                  <a:cs typeface="Arial Black"/>
                </a:rPr>
                <a:t>Technologies (ICAMT-2025)</a:t>
              </a:r>
              <a:endParaRPr lang="en-US" sz="2000" b="1" dirty="0">
                <a:solidFill>
                  <a:srgbClr val="C00000"/>
                </a:solidFill>
                <a:latin typeface="+mj-lt"/>
                <a:cs typeface="Arial Black"/>
              </a:endParaRPr>
            </a:p>
            <a:p>
              <a:pPr algn="ctr">
                <a:spcBef>
                  <a:spcPts val="595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28</a:t>
              </a:r>
              <a:r>
                <a:rPr lang="en-US" sz="2000" b="1" baseline="21604" dirty="0">
                  <a:solidFill>
                    <a:srgbClr val="C00000"/>
                  </a:solidFill>
                  <a:latin typeface="+mj-lt"/>
                  <a:cs typeface="Verdana"/>
                </a:rPr>
                <a:t>th</a:t>
              </a:r>
              <a:r>
                <a:rPr lang="en-US" sz="2000" b="1" spc="165" baseline="216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45" dirty="0">
                  <a:solidFill>
                    <a:srgbClr val="C00000"/>
                  </a:solidFill>
                  <a:latin typeface="+mj-lt"/>
                  <a:cs typeface="Verdana"/>
                </a:rPr>
                <a:t>Feb.-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02</a:t>
              </a:r>
              <a:r>
                <a:rPr lang="en-US" sz="2000" b="1" baseline="21604" dirty="0">
                  <a:solidFill>
                    <a:srgbClr val="C00000"/>
                  </a:solidFill>
                  <a:latin typeface="+mj-lt"/>
                  <a:cs typeface="Verdana"/>
                </a:rPr>
                <a:t>nd</a:t>
              </a:r>
              <a:r>
                <a:rPr lang="en-US" sz="2000" b="1" spc="292" baseline="216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65" dirty="0">
                  <a:solidFill>
                    <a:srgbClr val="C00000"/>
                  </a:solidFill>
                  <a:latin typeface="+mj-lt"/>
                  <a:cs typeface="Verdana"/>
                </a:rPr>
                <a:t>March,</a:t>
              </a:r>
              <a:r>
                <a:rPr lang="en-US" sz="2000" b="1" spc="-2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20" dirty="0">
                  <a:solidFill>
                    <a:srgbClr val="C00000"/>
                  </a:solidFill>
                  <a:latin typeface="+mj-lt"/>
                  <a:cs typeface="Verdana"/>
                </a:rPr>
                <a:t>2025</a:t>
              </a:r>
            </a:p>
            <a:p>
              <a:pPr algn="ctr">
                <a:spcBef>
                  <a:spcPts val="595"/>
                </a:spcBef>
              </a:pPr>
              <a:r>
                <a:rPr lang="en-US" sz="2000" b="1" spc="-20" dirty="0">
                  <a:solidFill>
                    <a:srgbClr val="C00000"/>
                  </a:solidFill>
                  <a:latin typeface="+mj-lt"/>
                  <a:cs typeface="Verdana"/>
                </a:rPr>
                <a:t>at MME MANIT BHOPAL</a:t>
              </a:r>
              <a:endParaRPr lang="en-US" sz="2000" b="1" dirty="0">
                <a:solidFill>
                  <a:srgbClr val="C00000"/>
                </a:solidFill>
                <a:latin typeface="+mj-lt"/>
                <a:cs typeface="Verdana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459DD4-40AF-4EA2-8C03-A45B2CC25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4720" y="0"/>
              <a:ext cx="1097280" cy="115361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77904D8-B2EA-4204-AA55-691226BF8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4064"/>
              <a:ext cx="1097280" cy="109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718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19300" y="2114112"/>
            <a:ext cx="8362950" cy="42915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26060" indent="-457200" algn="just">
              <a:spcBef>
                <a:spcPts val="105"/>
              </a:spcBef>
              <a:buChar char="•"/>
              <a:tabLst>
                <a:tab pos="469900" algn="l"/>
              </a:tabLst>
            </a:pPr>
            <a:r>
              <a:rPr sz="2200" spc="-1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Please </a:t>
            </a:r>
            <a:r>
              <a:rPr lang="en-US" sz="2200" spc="7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ensure</a:t>
            </a:r>
            <a:r>
              <a:rPr sz="2200" spc="4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2200" spc="8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all </a:t>
            </a:r>
            <a:r>
              <a:rPr sz="2200" spc="7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attendees </a:t>
            </a:r>
            <a:r>
              <a:rPr lang="en-US" sz="2200" spc="12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should</a:t>
            </a:r>
            <a:r>
              <a:rPr sz="2200" spc="9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remain </a:t>
            </a:r>
            <a:r>
              <a:rPr sz="2200" spc="11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“mute” </a:t>
            </a:r>
            <a:r>
              <a:rPr sz="2200" spc="8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</a:t>
            </a:r>
            <a:r>
              <a:rPr sz="2200" spc="7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videos  </a:t>
            </a:r>
            <a:r>
              <a:rPr sz="2200" spc="12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turned </a:t>
            </a:r>
            <a:r>
              <a:rPr sz="2200" spc="15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off </a:t>
            </a:r>
            <a:r>
              <a:rPr sz="2200" spc="13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during </a:t>
            </a:r>
            <a:r>
              <a:rPr lang="en-US" sz="2200" spc="13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other </a:t>
            </a:r>
            <a:r>
              <a:rPr sz="2200" spc="9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presentation</a:t>
            </a:r>
            <a:r>
              <a:rPr lang="en-US" sz="2200" spc="9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s,</a:t>
            </a:r>
            <a:r>
              <a:rPr sz="2200" spc="9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 </a:t>
            </a:r>
            <a:r>
              <a:rPr sz="2200" spc="114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</a:t>
            </a:r>
            <a:r>
              <a:rPr sz="2200" spc="12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will </a:t>
            </a:r>
            <a:r>
              <a:rPr sz="2200" spc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help </a:t>
            </a:r>
            <a:r>
              <a:rPr sz="2200" spc="15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</a:t>
            </a:r>
            <a:r>
              <a:rPr sz="2200" spc="12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mitigate </a:t>
            </a:r>
            <a:r>
              <a:rPr sz="2200" spc="7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echo </a:t>
            </a:r>
            <a:r>
              <a:rPr sz="2200" spc="13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  </a:t>
            </a:r>
            <a:r>
              <a:rPr sz="2200" spc="8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interference</a:t>
            </a:r>
            <a:r>
              <a:rPr sz="2200" spc="9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spcBef>
                <a:spcPts val="2400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US" sz="2200" spc="7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Presenters</a:t>
            </a:r>
            <a:r>
              <a:rPr lang="en-US" sz="2200" spc="8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2200" spc="7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need </a:t>
            </a:r>
            <a:r>
              <a:rPr sz="2200" spc="15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</a:t>
            </a:r>
            <a:r>
              <a:rPr sz="2200" spc="15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put</a:t>
            </a:r>
            <a:r>
              <a:rPr sz="2200" spc="12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spc="12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</a:t>
            </a:r>
            <a:r>
              <a:rPr lang="en-IN" sz="2200" spc="12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2200" spc="12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their mic </a:t>
            </a:r>
            <a:r>
              <a:rPr lang="en-IN" sz="2200" spc="8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&amp;</a:t>
            </a:r>
            <a:r>
              <a:rPr sz="2200" spc="8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2200" spc="8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video</a:t>
            </a:r>
            <a:r>
              <a:rPr lang="en-IN" sz="2200" spc="8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2200" spc="8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</a:t>
            </a:r>
            <a:r>
              <a:rPr sz="2200" spc="6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share </a:t>
            </a:r>
            <a:r>
              <a:rPr lang="en-IN" sz="2200" spc="10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their</a:t>
            </a:r>
            <a:r>
              <a:rPr sz="2200" spc="10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2200" spc="6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screen.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spcBef>
                <a:spcPts val="2405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6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</a:t>
            </a:r>
            <a:r>
              <a:rPr sz="2200" spc="12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will </a:t>
            </a:r>
            <a:r>
              <a:rPr sz="2200" spc="7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IN" sz="2200" spc="7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</a:t>
            </a:r>
            <a:r>
              <a:rPr sz="2200" spc="7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2200" spc="13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opportunity </a:t>
            </a:r>
            <a:r>
              <a:rPr sz="2200" spc="15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</a:t>
            </a:r>
            <a:r>
              <a:rPr sz="2200" spc="5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ask</a:t>
            </a:r>
            <a:r>
              <a:rPr lang="en-US" sz="2200" spc="5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/message</a:t>
            </a:r>
            <a:r>
              <a:rPr sz="2200" spc="5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2200" spc="10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question </a:t>
            </a:r>
            <a:r>
              <a:rPr sz="2200" spc="9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 </a:t>
            </a:r>
            <a:r>
              <a:rPr sz="2200" spc="10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sz="2200" spc="9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end </a:t>
            </a:r>
            <a:r>
              <a:rPr sz="2200" spc="14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</a:t>
            </a:r>
            <a:r>
              <a:rPr sz="2200" spc="3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each</a:t>
            </a:r>
            <a:r>
              <a:rPr lang="en-US" sz="2200" spc="-32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sz="2200" spc="6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sessio</a:t>
            </a:r>
            <a:r>
              <a:rPr lang="en-US" sz="2200" spc="6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n.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69900" marR="443230" indent="-457200" algn="just">
              <a:spcBef>
                <a:spcPts val="240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9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 you </a:t>
            </a:r>
            <a:r>
              <a:rPr lang="en-IN" sz="2200" spc="9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have </a:t>
            </a:r>
            <a:r>
              <a:rPr lang="en-US" sz="2200" spc="3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any difficulty, please message in the chat box</a:t>
            </a:r>
          </a:p>
          <a:p>
            <a:pPr marL="469900" marR="443230" indent="-457200" algn="just">
              <a:spcBef>
                <a:spcPts val="2400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US" sz="2200" spc="3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Presenting author must be registered for the conference. 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2ADE5-0F6A-4F72-A1A3-DE20F93A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0172A-0D86-84E9-6FC0-110DF91E2661}"/>
              </a:ext>
            </a:extLst>
          </p:cNvPr>
          <p:cNvSpPr txBox="1"/>
          <p:nvPr/>
        </p:nvSpPr>
        <p:spPr>
          <a:xfrm>
            <a:off x="0" y="1190782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Conference Protocols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874BCE-4BD7-4A70-AC27-D013868CA29C}"/>
              </a:ext>
            </a:extLst>
          </p:cNvPr>
          <p:cNvGrpSpPr/>
          <p:nvPr/>
        </p:nvGrpSpPr>
        <p:grpSpPr>
          <a:xfrm>
            <a:off x="0" y="-4064"/>
            <a:ext cx="12192000" cy="1234618"/>
            <a:chOff x="0" y="-4064"/>
            <a:chExt cx="12192000" cy="1234618"/>
          </a:xfrm>
        </p:grpSpPr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29080B71-BB3B-4528-ADA3-03D41FD5E1DD}"/>
                </a:ext>
              </a:extLst>
            </p:cNvPr>
            <p:cNvSpPr txBox="1"/>
            <p:nvPr/>
          </p:nvSpPr>
          <p:spPr>
            <a:xfrm>
              <a:off x="0" y="61003"/>
              <a:ext cx="121920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95"/>
                </a:spcBef>
              </a:pPr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b="1" spc="-30" dirty="0">
                  <a:solidFill>
                    <a:srgbClr val="C00000"/>
                  </a:solidFill>
                  <a:latin typeface="+mj-lt"/>
                  <a:cs typeface="Verdana"/>
                </a:rPr>
                <a:t>International</a:t>
              </a:r>
              <a:r>
                <a:rPr lang="en-US" sz="2000" b="1" spc="-105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Conference</a:t>
              </a:r>
              <a:r>
                <a:rPr lang="en-US" sz="2000" b="1" spc="-70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25" dirty="0">
                  <a:solidFill>
                    <a:srgbClr val="C00000"/>
                  </a:solidFill>
                  <a:latin typeface="+mj-lt"/>
                  <a:cs typeface="Verdana"/>
                </a:rPr>
                <a:t>on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50" dirty="0">
                  <a:solidFill>
                    <a:srgbClr val="C00000"/>
                  </a:solidFill>
                  <a:latin typeface="+mj-lt"/>
                  <a:cs typeface="Arial Black"/>
                </a:rPr>
                <a:t>Advanced</a:t>
              </a:r>
              <a:r>
                <a:rPr lang="en-US" sz="2000" b="1" spc="-105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spc="-80" dirty="0">
                  <a:solidFill>
                    <a:srgbClr val="C00000"/>
                  </a:solidFill>
                  <a:latin typeface="+mj-lt"/>
                  <a:cs typeface="Arial Black"/>
                </a:rPr>
                <a:t>Materials</a:t>
              </a:r>
              <a:r>
                <a:rPr lang="en-US" sz="2000" b="1" spc="-235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Arial Black"/>
                </a:rPr>
                <a:t>and</a:t>
              </a:r>
              <a:r>
                <a:rPr lang="en-US" sz="2000" b="1" spc="-80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spc="-10" dirty="0">
                  <a:solidFill>
                    <a:srgbClr val="C00000"/>
                  </a:solidFill>
                  <a:latin typeface="+mj-lt"/>
                  <a:cs typeface="Arial Black"/>
                </a:rPr>
                <a:t>Technologies (ICAMT-2025)</a:t>
              </a:r>
              <a:endParaRPr lang="en-US" sz="2000" b="1" dirty="0">
                <a:solidFill>
                  <a:srgbClr val="C00000"/>
                </a:solidFill>
                <a:latin typeface="+mj-lt"/>
                <a:cs typeface="Arial Black"/>
              </a:endParaRPr>
            </a:p>
            <a:p>
              <a:pPr algn="ctr">
                <a:spcBef>
                  <a:spcPts val="595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28</a:t>
              </a:r>
              <a:r>
                <a:rPr lang="en-US" sz="2000" b="1" baseline="21604" dirty="0">
                  <a:solidFill>
                    <a:srgbClr val="C00000"/>
                  </a:solidFill>
                  <a:latin typeface="+mj-lt"/>
                  <a:cs typeface="Verdana"/>
                </a:rPr>
                <a:t>th</a:t>
              </a:r>
              <a:r>
                <a:rPr lang="en-US" sz="2000" b="1" spc="165" baseline="216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45" dirty="0">
                  <a:solidFill>
                    <a:srgbClr val="C00000"/>
                  </a:solidFill>
                  <a:latin typeface="+mj-lt"/>
                  <a:cs typeface="Verdana"/>
                </a:rPr>
                <a:t>Feb.-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02</a:t>
              </a:r>
              <a:r>
                <a:rPr lang="en-US" sz="2000" b="1" baseline="21604" dirty="0">
                  <a:solidFill>
                    <a:srgbClr val="C00000"/>
                  </a:solidFill>
                  <a:latin typeface="+mj-lt"/>
                  <a:cs typeface="Verdana"/>
                </a:rPr>
                <a:t>nd</a:t>
              </a:r>
              <a:r>
                <a:rPr lang="en-US" sz="2000" b="1" spc="292" baseline="216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65" dirty="0">
                  <a:solidFill>
                    <a:srgbClr val="C00000"/>
                  </a:solidFill>
                  <a:latin typeface="+mj-lt"/>
                  <a:cs typeface="Verdana"/>
                </a:rPr>
                <a:t>March,</a:t>
              </a:r>
              <a:r>
                <a:rPr lang="en-US" sz="2000" b="1" spc="-2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20" dirty="0">
                  <a:solidFill>
                    <a:srgbClr val="C00000"/>
                  </a:solidFill>
                  <a:latin typeface="+mj-lt"/>
                  <a:cs typeface="Verdana"/>
                </a:rPr>
                <a:t>2025</a:t>
              </a:r>
            </a:p>
            <a:p>
              <a:pPr algn="ctr">
                <a:spcBef>
                  <a:spcPts val="595"/>
                </a:spcBef>
              </a:pPr>
              <a:r>
                <a:rPr lang="en-US" sz="2000" b="1" spc="-20" dirty="0">
                  <a:solidFill>
                    <a:srgbClr val="C00000"/>
                  </a:solidFill>
                  <a:latin typeface="+mj-lt"/>
                  <a:cs typeface="Verdana"/>
                </a:rPr>
                <a:t>at MME MANIT BHOPAL</a:t>
              </a:r>
              <a:endParaRPr lang="en-US" sz="2000" b="1" dirty="0">
                <a:solidFill>
                  <a:srgbClr val="C00000"/>
                </a:solidFill>
                <a:latin typeface="+mj-lt"/>
                <a:cs typeface="Verdana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AE24500-B336-4DCC-909E-9A2D90844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4720" y="0"/>
              <a:ext cx="1097280" cy="115361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BB97805-F42B-4ED5-BA1E-DA198F798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4064"/>
              <a:ext cx="1097280" cy="1097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4677" y="2423180"/>
            <a:ext cx="10309123" cy="271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26060" indent="-457200" algn="just">
              <a:spcBef>
                <a:spcPts val="105"/>
              </a:spcBef>
              <a:spcAft>
                <a:spcPts val="1800"/>
              </a:spcAft>
              <a:buChar char="•"/>
              <a:tabLst>
                <a:tab pos="46990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ppt in this (ppt) format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consisting of max. 10-12 slides.</a:t>
            </a:r>
          </a:p>
          <a:p>
            <a:pPr algn="ctr"/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your ppt (pdf file) in this format on or before </a:t>
            </a:r>
            <a:r>
              <a:rPr lang="en-US" sz="2400" spc="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feb.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27</a:t>
            </a:r>
            <a:r>
              <a:rPr lang="en-US" sz="2400" spc="9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2025 at </a:t>
            </a:r>
            <a:r>
              <a:rPr lang="en-IN" sz="2400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icamtmanit2025@gmail.com</a:t>
            </a:r>
          </a:p>
          <a:p>
            <a:pPr marL="12700" marR="226060" algn="just">
              <a:spcBef>
                <a:spcPts val="105"/>
              </a:spcBef>
              <a:spcAft>
                <a:spcPts val="1800"/>
              </a:spcAft>
              <a:tabLst>
                <a:tab pos="469900" algn="l"/>
              </a:tabLst>
            </a:pPr>
            <a:endParaRPr lang="en-US" sz="2400" spc="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26060" indent="-457200" algn="just">
              <a:spcBef>
                <a:spcPts val="105"/>
              </a:spcBef>
              <a:spcAft>
                <a:spcPts val="1800"/>
              </a:spcAft>
              <a:buChar char="•"/>
              <a:tabLst>
                <a:tab pos="469900" algn="l"/>
              </a:tabLst>
            </a:pP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shall be allotted a time of 7-8 minutes followed by question-answer for 2-3 minutes.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2ADE5-0F6A-4F72-A1A3-DE20F93A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241F7-72FC-46D5-4347-A54AAE43284E}"/>
              </a:ext>
            </a:extLst>
          </p:cNvPr>
          <p:cNvSpPr txBox="1"/>
          <p:nvPr/>
        </p:nvSpPr>
        <p:spPr>
          <a:xfrm>
            <a:off x="0" y="1296548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Conference Protocols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6BC496-B637-4185-825A-C500567F3CD9}"/>
              </a:ext>
            </a:extLst>
          </p:cNvPr>
          <p:cNvGrpSpPr/>
          <p:nvPr/>
        </p:nvGrpSpPr>
        <p:grpSpPr>
          <a:xfrm>
            <a:off x="0" y="-4064"/>
            <a:ext cx="12192000" cy="1234618"/>
            <a:chOff x="0" y="-4064"/>
            <a:chExt cx="12192000" cy="1234618"/>
          </a:xfrm>
        </p:grpSpPr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7F7A09CD-BBBB-4BDC-A3A5-6A3471CA4FBF}"/>
                </a:ext>
              </a:extLst>
            </p:cNvPr>
            <p:cNvSpPr txBox="1"/>
            <p:nvPr/>
          </p:nvSpPr>
          <p:spPr>
            <a:xfrm>
              <a:off x="0" y="61003"/>
              <a:ext cx="121920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95"/>
                </a:spcBef>
              </a:pPr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b="1" spc="-30" dirty="0">
                  <a:solidFill>
                    <a:srgbClr val="C00000"/>
                  </a:solidFill>
                  <a:latin typeface="+mj-lt"/>
                  <a:cs typeface="Verdana"/>
                </a:rPr>
                <a:t>International</a:t>
              </a:r>
              <a:r>
                <a:rPr lang="en-US" sz="2000" b="1" spc="-105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Conference</a:t>
              </a:r>
              <a:r>
                <a:rPr lang="en-US" sz="2000" b="1" spc="-70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25" dirty="0">
                  <a:solidFill>
                    <a:srgbClr val="C00000"/>
                  </a:solidFill>
                  <a:latin typeface="+mj-lt"/>
                  <a:cs typeface="Verdana"/>
                </a:rPr>
                <a:t>on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50" dirty="0">
                  <a:solidFill>
                    <a:srgbClr val="C00000"/>
                  </a:solidFill>
                  <a:latin typeface="+mj-lt"/>
                  <a:cs typeface="Arial Black"/>
                </a:rPr>
                <a:t>Advanced</a:t>
              </a:r>
              <a:r>
                <a:rPr lang="en-US" sz="2000" b="1" spc="-105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spc="-80" dirty="0">
                  <a:solidFill>
                    <a:srgbClr val="C00000"/>
                  </a:solidFill>
                  <a:latin typeface="+mj-lt"/>
                  <a:cs typeface="Arial Black"/>
                </a:rPr>
                <a:t>Materials</a:t>
              </a:r>
              <a:r>
                <a:rPr lang="en-US" sz="2000" b="1" spc="-235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Arial Black"/>
                </a:rPr>
                <a:t>and</a:t>
              </a:r>
              <a:r>
                <a:rPr lang="en-US" sz="2000" b="1" spc="-80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spc="-10" dirty="0">
                  <a:solidFill>
                    <a:srgbClr val="C00000"/>
                  </a:solidFill>
                  <a:latin typeface="+mj-lt"/>
                  <a:cs typeface="Arial Black"/>
                </a:rPr>
                <a:t>Technologies (ICAMT-2025)</a:t>
              </a:r>
              <a:endParaRPr lang="en-US" sz="2000" b="1" dirty="0">
                <a:solidFill>
                  <a:srgbClr val="C00000"/>
                </a:solidFill>
                <a:latin typeface="+mj-lt"/>
                <a:cs typeface="Arial Black"/>
              </a:endParaRPr>
            </a:p>
            <a:p>
              <a:pPr algn="ctr">
                <a:spcBef>
                  <a:spcPts val="595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28</a:t>
              </a:r>
              <a:r>
                <a:rPr lang="en-US" sz="2000" b="1" baseline="21604" dirty="0">
                  <a:solidFill>
                    <a:srgbClr val="C00000"/>
                  </a:solidFill>
                  <a:latin typeface="+mj-lt"/>
                  <a:cs typeface="Verdana"/>
                </a:rPr>
                <a:t>th</a:t>
              </a:r>
              <a:r>
                <a:rPr lang="en-US" sz="2000" b="1" spc="165" baseline="216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45" dirty="0">
                  <a:solidFill>
                    <a:srgbClr val="C00000"/>
                  </a:solidFill>
                  <a:latin typeface="+mj-lt"/>
                  <a:cs typeface="Verdana"/>
                </a:rPr>
                <a:t>Feb.-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02</a:t>
              </a:r>
              <a:r>
                <a:rPr lang="en-US" sz="2000" b="1" baseline="21604" dirty="0">
                  <a:solidFill>
                    <a:srgbClr val="C00000"/>
                  </a:solidFill>
                  <a:latin typeface="+mj-lt"/>
                  <a:cs typeface="Verdana"/>
                </a:rPr>
                <a:t>nd</a:t>
              </a:r>
              <a:r>
                <a:rPr lang="en-US" sz="2000" b="1" spc="292" baseline="216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65" dirty="0">
                  <a:solidFill>
                    <a:srgbClr val="C00000"/>
                  </a:solidFill>
                  <a:latin typeface="+mj-lt"/>
                  <a:cs typeface="Verdana"/>
                </a:rPr>
                <a:t>March,</a:t>
              </a:r>
              <a:r>
                <a:rPr lang="en-US" sz="2000" b="1" spc="-2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20" dirty="0">
                  <a:solidFill>
                    <a:srgbClr val="C00000"/>
                  </a:solidFill>
                  <a:latin typeface="+mj-lt"/>
                  <a:cs typeface="Verdana"/>
                </a:rPr>
                <a:t>2025</a:t>
              </a:r>
            </a:p>
            <a:p>
              <a:pPr algn="ctr">
                <a:spcBef>
                  <a:spcPts val="595"/>
                </a:spcBef>
              </a:pPr>
              <a:r>
                <a:rPr lang="en-US" sz="2000" b="1" spc="-20" dirty="0">
                  <a:solidFill>
                    <a:srgbClr val="C00000"/>
                  </a:solidFill>
                  <a:latin typeface="+mj-lt"/>
                  <a:cs typeface="Verdana"/>
                </a:rPr>
                <a:t>at MME MANIT BHOPAL</a:t>
              </a:r>
              <a:endParaRPr lang="en-US" sz="2000" b="1" dirty="0">
                <a:solidFill>
                  <a:srgbClr val="C00000"/>
                </a:solidFill>
                <a:latin typeface="+mj-lt"/>
                <a:cs typeface="Verdana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CCE3909-D31E-4DC8-852E-280D13776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4720" y="0"/>
              <a:ext cx="1097280" cy="115361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120DB38-EE49-4670-87A0-722E919CB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4064"/>
              <a:ext cx="1097280" cy="109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322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5004" y="2158071"/>
            <a:ext cx="9888796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 algn="just">
              <a:spcBef>
                <a:spcPts val="1200"/>
              </a:spcBef>
              <a:spcAft>
                <a:spcPts val="600"/>
              </a:spcAft>
              <a:buFont typeface="Arial" panose="020B060402020209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400" spc="13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ppt format must include:</a:t>
            </a:r>
          </a:p>
          <a:p>
            <a:pPr marL="900113" lvl="1" indent="-342900" algn="just">
              <a:spcAft>
                <a:spcPts val="600"/>
              </a:spcAft>
              <a:buFont typeface="Arial" panose="020B060402020209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200" b="1" spc="13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Introduction/Literature review (2-3 slides), </a:t>
            </a:r>
          </a:p>
          <a:p>
            <a:pPr marL="900113" lvl="1" indent="-342900" algn="just">
              <a:spcAft>
                <a:spcPts val="600"/>
              </a:spcAft>
              <a:buFont typeface="Arial" panose="020B060402020209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200" b="1" spc="13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Research methodology/Materials/Method (2-3 slides),</a:t>
            </a:r>
          </a:p>
          <a:p>
            <a:pPr marL="900113" lvl="1" indent="-342900" algn="just">
              <a:spcAft>
                <a:spcPts val="600"/>
              </a:spcAft>
              <a:buFont typeface="Arial" panose="020B060402020209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200" b="1" spc="13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Results and Discussion (3-4 slides), </a:t>
            </a:r>
          </a:p>
          <a:p>
            <a:pPr marL="900113" lvl="1" indent="-342900" algn="just">
              <a:spcAft>
                <a:spcPts val="600"/>
              </a:spcAft>
              <a:buFont typeface="Arial" panose="020B060402020209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200" b="1" spc="13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 (1-2 slides), and</a:t>
            </a:r>
          </a:p>
          <a:p>
            <a:pPr marL="900113" lvl="1" indent="-342900" algn="just">
              <a:spcAft>
                <a:spcPts val="600"/>
              </a:spcAft>
              <a:buFont typeface="Arial" panose="020B060402020209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200" b="1" spc="13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(1-2 slides).</a:t>
            </a:r>
          </a:p>
          <a:p>
            <a:pPr marL="354965" indent="-342900" algn="just">
              <a:spcBef>
                <a:spcPts val="1200"/>
              </a:spcBef>
              <a:spcAft>
                <a:spcPts val="600"/>
              </a:spcAft>
              <a:buFont typeface="Arial" panose="020B060402020209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400" b="1" spc="13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Overall Best presentation award </a:t>
            </a:r>
            <a:r>
              <a:rPr lang="en-IN" sz="2400" spc="13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will also be awarded.</a:t>
            </a:r>
            <a:endParaRPr lang="en-US" sz="2400" spc="13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80530-1277-4D1B-8EAC-D1DD2595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0266E-1F75-1776-AFBF-54C04B6219D7}"/>
              </a:ext>
            </a:extLst>
          </p:cNvPr>
          <p:cNvSpPr txBox="1"/>
          <p:nvPr/>
        </p:nvSpPr>
        <p:spPr>
          <a:xfrm>
            <a:off x="0" y="1159439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Presentation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3DEC8B-FADB-48CC-9E68-1C4628085D07}"/>
              </a:ext>
            </a:extLst>
          </p:cNvPr>
          <p:cNvGrpSpPr/>
          <p:nvPr/>
        </p:nvGrpSpPr>
        <p:grpSpPr>
          <a:xfrm>
            <a:off x="0" y="-4064"/>
            <a:ext cx="12192000" cy="1234618"/>
            <a:chOff x="0" y="-4064"/>
            <a:chExt cx="12192000" cy="1234618"/>
          </a:xfrm>
        </p:grpSpPr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58167D84-9EF6-42AF-9F1F-CFCE7D76F491}"/>
                </a:ext>
              </a:extLst>
            </p:cNvPr>
            <p:cNvSpPr txBox="1"/>
            <p:nvPr/>
          </p:nvSpPr>
          <p:spPr>
            <a:xfrm>
              <a:off x="0" y="61003"/>
              <a:ext cx="121920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95"/>
                </a:spcBef>
              </a:pPr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b="1" spc="-30" dirty="0">
                  <a:solidFill>
                    <a:srgbClr val="C00000"/>
                  </a:solidFill>
                  <a:latin typeface="+mj-lt"/>
                  <a:cs typeface="Verdana"/>
                </a:rPr>
                <a:t>International</a:t>
              </a:r>
              <a:r>
                <a:rPr lang="en-US" sz="2000" b="1" spc="-105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Conference</a:t>
              </a:r>
              <a:r>
                <a:rPr lang="en-US" sz="2000" b="1" spc="-70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25" dirty="0">
                  <a:solidFill>
                    <a:srgbClr val="C00000"/>
                  </a:solidFill>
                  <a:latin typeface="+mj-lt"/>
                  <a:cs typeface="Verdana"/>
                </a:rPr>
                <a:t>on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50" dirty="0">
                  <a:solidFill>
                    <a:srgbClr val="C00000"/>
                  </a:solidFill>
                  <a:latin typeface="+mj-lt"/>
                  <a:cs typeface="Arial Black"/>
                </a:rPr>
                <a:t>Advanced</a:t>
              </a:r>
              <a:r>
                <a:rPr lang="en-US" sz="2000" b="1" spc="-105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spc="-80" dirty="0">
                  <a:solidFill>
                    <a:srgbClr val="C00000"/>
                  </a:solidFill>
                  <a:latin typeface="+mj-lt"/>
                  <a:cs typeface="Arial Black"/>
                </a:rPr>
                <a:t>Materials</a:t>
              </a:r>
              <a:r>
                <a:rPr lang="en-US" sz="2000" b="1" spc="-235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Arial Black"/>
                </a:rPr>
                <a:t>and</a:t>
              </a:r>
              <a:r>
                <a:rPr lang="en-US" sz="2000" b="1" spc="-80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spc="-10" dirty="0">
                  <a:solidFill>
                    <a:srgbClr val="C00000"/>
                  </a:solidFill>
                  <a:latin typeface="+mj-lt"/>
                  <a:cs typeface="Arial Black"/>
                </a:rPr>
                <a:t>Technologies (ICAMT-2025)</a:t>
              </a:r>
              <a:endParaRPr lang="en-US" sz="2000" b="1" dirty="0">
                <a:solidFill>
                  <a:srgbClr val="C00000"/>
                </a:solidFill>
                <a:latin typeface="+mj-lt"/>
                <a:cs typeface="Arial Black"/>
              </a:endParaRPr>
            </a:p>
            <a:p>
              <a:pPr algn="ctr">
                <a:spcBef>
                  <a:spcPts val="595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28</a:t>
              </a:r>
              <a:r>
                <a:rPr lang="en-US" sz="2000" b="1" baseline="21604" dirty="0">
                  <a:solidFill>
                    <a:srgbClr val="C00000"/>
                  </a:solidFill>
                  <a:latin typeface="+mj-lt"/>
                  <a:cs typeface="Verdana"/>
                </a:rPr>
                <a:t>th</a:t>
              </a:r>
              <a:r>
                <a:rPr lang="en-US" sz="2000" b="1" spc="165" baseline="216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45" dirty="0">
                  <a:solidFill>
                    <a:srgbClr val="C00000"/>
                  </a:solidFill>
                  <a:latin typeface="+mj-lt"/>
                  <a:cs typeface="Verdana"/>
                </a:rPr>
                <a:t>Feb.-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02</a:t>
              </a:r>
              <a:r>
                <a:rPr lang="en-US" sz="2000" b="1" baseline="21604" dirty="0">
                  <a:solidFill>
                    <a:srgbClr val="C00000"/>
                  </a:solidFill>
                  <a:latin typeface="+mj-lt"/>
                  <a:cs typeface="Verdana"/>
                </a:rPr>
                <a:t>nd</a:t>
              </a:r>
              <a:r>
                <a:rPr lang="en-US" sz="2000" b="1" spc="292" baseline="216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65" dirty="0">
                  <a:solidFill>
                    <a:srgbClr val="C00000"/>
                  </a:solidFill>
                  <a:latin typeface="+mj-lt"/>
                  <a:cs typeface="Verdana"/>
                </a:rPr>
                <a:t>March,</a:t>
              </a:r>
              <a:r>
                <a:rPr lang="en-US" sz="2000" b="1" spc="-2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20" dirty="0">
                  <a:solidFill>
                    <a:srgbClr val="C00000"/>
                  </a:solidFill>
                  <a:latin typeface="+mj-lt"/>
                  <a:cs typeface="Verdana"/>
                </a:rPr>
                <a:t>2025</a:t>
              </a:r>
            </a:p>
            <a:p>
              <a:pPr algn="ctr">
                <a:spcBef>
                  <a:spcPts val="595"/>
                </a:spcBef>
              </a:pPr>
              <a:r>
                <a:rPr lang="en-US" sz="2000" b="1" spc="-20" dirty="0">
                  <a:solidFill>
                    <a:srgbClr val="C00000"/>
                  </a:solidFill>
                  <a:latin typeface="+mj-lt"/>
                  <a:cs typeface="Verdana"/>
                </a:rPr>
                <a:t>at MME MANIT BHOPAL</a:t>
              </a:r>
              <a:endParaRPr lang="en-US" sz="2000" b="1" dirty="0">
                <a:solidFill>
                  <a:srgbClr val="C00000"/>
                </a:solidFill>
                <a:latin typeface="+mj-lt"/>
                <a:cs typeface="Verdana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C7C3D57-944A-4CF5-B62D-630931B0A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4720" y="0"/>
              <a:ext cx="1097280" cy="115361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04CF261-290B-40D1-85B0-24A245DB1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4064"/>
              <a:ext cx="1097280" cy="109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422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submit the ppt max 10 slides to sessions coordinator mentioned in the conference schedule latest by 27</a:t>
            </a:r>
            <a:r>
              <a:rPr lang="en-US" baseline="30000" dirty="0"/>
              <a:t>th</a:t>
            </a:r>
            <a:r>
              <a:rPr lang="en-US" dirty="0"/>
              <a:t> FEB. 2025 </a:t>
            </a:r>
          </a:p>
          <a:p>
            <a:r>
              <a:rPr lang="en-US" dirty="0"/>
              <a:t>writing paper no. in subject line and save file with paper no and session such as ICAMT2025ppt-paper no-session no (icamt2025ppt-123-D2)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80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24E85-F101-47CB-8515-7C039DBDF407}"/>
              </a:ext>
            </a:extLst>
          </p:cNvPr>
          <p:cNvSpPr txBox="1"/>
          <p:nvPr/>
        </p:nvSpPr>
        <p:spPr>
          <a:xfrm>
            <a:off x="1291820" y="1294810"/>
            <a:ext cx="960835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detailed information please visit</a:t>
            </a:r>
          </a:p>
          <a:p>
            <a:pPr algn="ctr"/>
            <a:endParaRPr lang="en-IN" sz="4000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IN" sz="3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Let us reserve our meeting on Google Meet</a:t>
            </a:r>
          </a:p>
          <a:p>
            <a:pPr algn="ctr"/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Any query please email </a:t>
            </a:r>
          </a:p>
          <a:p>
            <a:pPr algn="ctr"/>
            <a:r>
              <a:rPr lang="en-IN" sz="4000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icamtmanit2025@gmail.com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75292-E63B-49AA-9D06-910AD323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pic>
        <p:nvPicPr>
          <p:cNvPr id="17" name="object 19">
            <a:extLst>
              <a:ext uri="{FF2B5EF4-FFF2-40B4-BE49-F238E27FC236}">
                <a16:creationId xmlns:a16="http://schemas.microsoft.com/office/drawing/2014/main" id="{639F2A8E-0D1B-4926-97AF-02979E093B6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1737" y="2153999"/>
            <a:ext cx="109646" cy="1097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375FC-5AB5-46CF-AF94-CEE9ABEDE213}"/>
              </a:ext>
            </a:extLst>
          </p:cNvPr>
          <p:cNvGrpSpPr/>
          <p:nvPr/>
        </p:nvGrpSpPr>
        <p:grpSpPr>
          <a:xfrm>
            <a:off x="4270194" y="1526353"/>
            <a:ext cx="4209215" cy="3789299"/>
            <a:chOff x="4270194" y="1526353"/>
            <a:chExt cx="4209215" cy="378929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4771705-FC44-402A-B0F5-5FCEFF32F82E}"/>
                </a:ext>
              </a:extLst>
            </p:cNvPr>
            <p:cNvGrpSpPr/>
            <p:nvPr/>
          </p:nvGrpSpPr>
          <p:grpSpPr>
            <a:xfrm>
              <a:off x="4270194" y="1526353"/>
              <a:ext cx="4209215" cy="3789299"/>
              <a:chOff x="4270194" y="1526353"/>
              <a:chExt cx="4209215" cy="3789299"/>
            </a:xfrm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C9631F8-3812-4476-9887-876EE6A97DEC}"/>
                  </a:ext>
                </a:extLst>
              </p:cNvPr>
              <p:cNvSpPr/>
              <p:nvPr/>
            </p:nvSpPr>
            <p:spPr>
              <a:xfrm>
                <a:off x="6026084" y="3189507"/>
                <a:ext cx="1925878" cy="1771661"/>
              </a:xfrm>
              <a:custGeom>
                <a:avLst/>
                <a:gdLst>
                  <a:gd name="connsiteX0" fmla="*/ 1375085 w 1925878"/>
                  <a:gd name="connsiteY0" fmla="*/ 282471 h 1771661"/>
                  <a:gd name="connsiteX1" fmla="*/ 1506901 w 1925878"/>
                  <a:gd name="connsiteY1" fmla="*/ 160046 h 1771661"/>
                  <a:gd name="connsiteX2" fmla="*/ 1632220 w 1925878"/>
                  <a:gd name="connsiteY2" fmla="*/ 254882 h 1771661"/>
                  <a:gd name="connsiteX3" fmla="*/ 1550217 w 1925878"/>
                  <a:gd name="connsiteY3" fmla="*/ 415003 h 1771661"/>
                  <a:gd name="connsiteX4" fmla="*/ 1708693 w 1925878"/>
                  <a:gd name="connsiteY4" fmla="*/ 662555 h 1771661"/>
                  <a:gd name="connsiteX5" fmla="*/ 1888560 w 1925878"/>
                  <a:gd name="connsiteY5" fmla="*/ 659215 h 1771661"/>
                  <a:gd name="connsiteX6" fmla="*/ 1916273 w 1925878"/>
                  <a:gd name="connsiteY6" fmla="*/ 800958 h 1771661"/>
                  <a:gd name="connsiteX7" fmla="*/ 1748392 w 1925878"/>
                  <a:gd name="connsiteY7" fmla="*/ 865607 h 1771661"/>
                  <a:gd name="connsiteX8" fmla="*/ 1693354 w 1925878"/>
                  <a:gd name="connsiteY8" fmla="*/ 1147113 h 1771661"/>
                  <a:gd name="connsiteX9" fmla="*/ 1825724 w 1925878"/>
                  <a:gd name="connsiteY9" fmla="*/ 1268939 h 1771661"/>
                  <a:gd name="connsiteX10" fmla="*/ 1745095 w 1925878"/>
                  <a:gd name="connsiteY10" fmla="*/ 1394888 h 1771661"/>
                  <a:gd name="connsiteX11" fmla="*/ 1579045 w 1925878"/>
                  <a:gd name="connsiteY11" fmla="*/ 1325673 h 1771661"/>
                  <a:gd name="connsiteX12" fmla="*/ 1336246 w 1925878"/>
                  <a:gd name="connsiteY12" fmla="*/ 1509413 h 1771661"/>
                  <a:gd name="connsiteX13" fmla="*/ 1361824 w 1925878"/>
                  <a:gd name="connsiteY13" fmla="*/ 1687484 h 1771661"/>
                  <a:gd name="connsiteX14" fmla="*/ 1206346 w 1925878"/>
                  <a:gd name="connsiteY14" fmla="*/ 1738521 h 1771661"/>
                  <a:gd name="connsiteX15" fmla="*/ 1121415 w 1925878"/>
                  <a:gd name="connsiteY15" fmla="*/ 1579933 h 1771661"/>
                  <a:gd name="connsiteX16" fmla="*/ 804463 w 1925878"/>
                  <a:gd name="connsiteY16" fmla="*/ 1579933 h 1771661"/>
                  <a:gd name="connsiteX17" fmla="*/ 719532 w 1925878"/>
                  <a:gd name="connsiteY17" fmla="*/ 1738521 h 1771661"/>
                  <a:gd name="connsiteX18" fmla="*/ 564054 w 1925878"/>
                  <a:gd name="connsiteY18" fmla="*/ 1687484 h 1771661"/>
                  <a:gd name="connsiteX19" fmla="*/ 589632 w 1925878"/>
                  <a:gd name="connsiteY19" fmla="*/ 1509414 h 1771661"/>
                  <a:gd name="connsiteX20" fmla="*/ 346833 w 1925878"/>
                  <a:gd name="connsiteY20" fmla="*/ 1325674 h 1771661"/>
                  <a:gd name="connsiteX21" fmla="*/ 180783 w 1925878"/>
                  <a:gd name="connsiteY21" fmla="*/ 1394888 h 1771661"/>
                  <a:gd name="connsiteX22" fmla="*/ 100154 w 1925878"/>
                  <a:gd name="connsiteY22" fmla="*/ 1268939 h 1771661"/>
                  <a:gd name="connsiteX23" fmla="*/ 232524 w 1925878"/>
                  <a:gd name="connsiteY23" fmla="*/ 1147113 h 1771661"/>
                  <a:gd name="connsiteX24" fmla="*/ 177486 w 1925878"/>
                  <a:gd name="connsiteY24" fmla="*/ 865607 h 1771661"/>
                  <a:gd name="connsiteX25" fmla="*/ 9605 w 1925878"/>
                  <a:gd name="connsiteY25" fmla="*/ 800958 h 1771661"/>
                  <a:gd name="connsiteX26" fmla="*/ 37318 w 1925878"/>
                  <a:gd name="connsiteY26" fmla="*/ 659215 h 1771661"/>
                  <a:gd name="connsiteX27" fmla="*/ 217185 w 1925878"/>
                  <a:gd name="connsiteY27" fmla="*/ 662556 h 1771661"/>
                  <a:gd name="connsiteX28" fmla="*/ 375661 w 1925878"/>
                  <a:gd name="connsiteY28" fmla="*/ 415004 h 1771661"/>
                  <a:gd name="connsiteX29" fmla="*/ 293658 w 1925878"/>
                  <a:gd name="connsiteY29" fmla="*/ 254882 h 1771661"/>
                  <a:gd name="connsiteX30" fmla="*/ 418977 w 1925878"/>
                  <a:gd name="connsiteY30" fmla="*/ 160046 h 1771661"/>
                  <a:gd name="connsiteX31" fmla="*/ 550793 w 1925878"/>
                  <a:gd name="connsiteY31" fmla="*/ 282471 h 1771661"/>
                  <a:gd name="connsiteX32" fmla="*/ 848630 w 1925878"/>
                  <a:gd name="connsiteY32" fmla="*/ 184705 h 1771661"/>
                  <a:gd name="connsiteX33" fmla="*/ 879864 w 1925878"/>
                  <a:gd name="connsiteY33" fmla="*/ 7539 h 1771661"/>
                  <a:gd name="connsiteX34" fmla="*/ 1046014 w 1925878"/>
                  <a:gd name="connsiteY34" fmla="*/ 7539 h 1771661"/>
                  <a:gd name="connsiteX35" fmla="*/ 1077248 w 1925878"/>
                  <a:gd name="connsiteY35" fmla="*/ 184705 h 1771661"/>
                  <a:gd name="connsiteX36" fmla="*/ 1375085 w 1925878"/>
                  <a:gd name="connsiteY36" fmla="*/ 282471 h 177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925878" h="1771661">
                    <a:moveTo>
                      <a:pt x="1375085" y="282471"/>
                    </a:moveTo>
                    <a:lnTo>
                      <a:pt x="1506901" y="160046"/>
                    </a:lnTo>
                    <a:lnTo>
                      <a:pt x="1632220" y="254882"/>
                    </a:lnTo>
                    <a:lnTo>
                      <a:pt x="1550217" y="415003"/>
                    </a:lnTo>
                    <a:cubicBezTo>
                      <a:pt x="1621139" y="486956"/>
                      <a:pt x="1675061" y="571186"/>
                      <a:pt x="1708693" y="662555"/>
                    </a:cubicBezTo>
                    <a:lnTo>
                      <a:pt x="1888560" y="659215"/>
                    </a:lnTo>
                    <a:lnTo>
                      <a:pt x="1916273" y="800958"/>
                    </a:lnTo>
                    <a:lnTo>
                      <a:pt x="1748392" y="865607"/>
                    </a:lnTo>
                    <a:cubicBezTo>
                      <a:pt x="1751438" y="961840"/>
                      <a:pt x="1732711" y="1057624"/>
                      <a:pt x="1693354" y="1147113"/>
                    </a:cubicBezTo>
                    <a:lnTo>
                      <a:pt x="1825724" y="1268939"/>
                    </a:lnTo>
                    <a:lnTo>
                      <a:pt x="1745095" y="1394888"/>
                    </a:lnTo>
                    <a:lnTo>
                      <a:pt x="1579045" y="1325673"/>
                    </a:lnTo>
                    <a:cubicBezTo>
                      <a:pt x="1512791" y="1401158"/>
                      <a:pt x="1430177" y="1463676"/>
                      <a:pt x="1336246" y="1509413"/>
                    </a:cubicBezTo>
                    <a:lnTo>
                      <a:pt x="1361824" y="1687484"/>
                    </a:lnTo>
                    <a:lnTo>
                      <a:pt x="1206346" y="1738521"/>
                    </a:lnTo>
                    <a:lnTo>
                      <a:pt x="1121415" y="1579933"/>
                    </a:lnTo>
                    <a:cubicBezTo>
                      <a:pt x="1016861" y="1599349"/>
                      <a:pt x="909017" y="1599349"/>
                      <a:pt x="804463" y="1579933"/>
                    </a:cubicBezTo>
                    <a:lnTo>
                      <a:pt x="719532" y="1738521"/>
                    </a:lnTo>
                    <a:lnTo>
                      <a:pt x="564054" y="1687484"/>
                    </a:lnTo>
                    <a:lnTo>
                      <a:pt x="589632" y="1509414"/>
                    </a:lnTo>
                    <a:cubicBezTo>
                      <a:pt x="495701" y="1463677"/>
                      <a:pt x="413087" y="1401159"/>
                      <a:pt x="346833" y="1325674"/>
                    </a:cubicBezTo>
                    <a:lnTo>
                      <a:pt x="180783" y="1394888"/>
                    </a:lnTo>
                    <a:lnTo>
                      <a:pt x="100154" y="1268939"/>
                    </a:lnTo>
                    <a:lnTo>
                      <a:pt x="232524" y="1147113"/>
                    </a:lnTo>
                    <a:cubicBezTo>
                      <a:pt x="193166" y="1057623"/>
                      <a:pt x="174439" y="961840"/>
                      <a:pt x="177486" y="865607"/>
                    </a:cubicBezTo>
                    <a:lnTo>
                      <a:pt x="9605" y="800958"/>
                    </a:lnTo>
                    <a:lnTo>
                      <a:pt x="37318" y="659215"/>
                    </a:lnTo>
                    <a:lnTo>
                      <a:pt x="217185" y="662556"/>
                    </a:lnTo>
                    <a:cubicBezTo>
                      <a:pt x="250817" y="571187"/>
                      <a:pt x="304739" y="486956"/>
                      <a:pt x="375661" y="415004"/>
                    </a:cubicBezTo>
                    <a:lnTo>
                      <a:pt x="293658" y="254882"/>
                    </a:lnTo>
                    <a:lnTo>
                      <a:pt x="418977" y="160046"/>
                    </a:lnTo>
                    <a:lnTo>
                      <a:pt x="550793" y="282471"/>
                    </a:lnTo>
                    <a:cubicBezTo>
                      <a:pt x="641678" y="231975"/>
                      <a:pt x="743018" y="198710"/>
                      <a:pt x="848630" y="184705"/>
                    </a:cubicBezTo>
                    <a:lnTo>
                      <a:pt x="879864" y="7539"/>
                    </a:lnTo>
                    <a:lnTo>
                      <a:pt x="1046014" y="7539"/>
                    </a:lnTo>
                    <a:lnTo>
                      <a:pt x="1077248" y="184705"/>
                    </a:lnTo>
                    <a:cubicBezTo>
                      <a:pt x="1182860" y="198710"/>
                      <a:pt x="1284200" y="231975"/>
                      <a:pt x="1375085" y="282471"/>
                    </a:cubicBezTo>
                    <a:close/>
                  </a:path>
                </a:pathLst>
              </a:custGeom>
              <a:sp3d extrusionH="152250" prstMaterial="matte"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1061" tIns="440403" rIns="401061" bIns="471388" numCol="1" spcCol="1270" anchor="ctr" anchorCtr="0">
                <a:noAutofit/>
                <a:sp3d extrusionH="28000" prstMaterial="matte"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b="1" kern="1200" dirty="0"/>
                  <a:t>Google Meet</a:t>
                </a:r>
                <a:endParaRPr lang="en-IN" sz="2000" b="1" kern="12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9B5CC21-8A0F-446A-A06B-7BFC4ACA93DE}"/>
                  </a:ext>
                </a:extLst>
              </p:cNvPr>
              <p:cNvSpPr/>
              <p:nvPr/>
            </p:nvSpPr>
            <p:spPr>
              <a:xfrm>
                <a:off x="4572004" y="2561903"/>
                <a:ext cx="1840700" cy="1886593"/>
              </a:xfrm>
              <a:custGeom>
                <a:avLst/>
                <a:gdLst>
                  <a:gd name="connsiteX0" fmla="*/ 1377298 w 1840700"/>
                  <a:gd name="connsiteY0" fmla="*/ 472973 h 1886593"/>
                  <a:gd name="connsiteX1" fmla="*/ 1650062 w 1840700"/>
                  <a:gd name="connsiteY1" fmla="*/ 395217 h 1886593"/>
                  <a:gd name="connsiteX2" fmla="*/ 1751684 w 1840700"/>
                  <a:gd name="connsiteY2" fmla="*/ 577500 h 1886593"/>
                  <a:gd name="connsiteX3" fmla="*/ 1542127 w 1840700"/>
                  <a:gd name="connsiteY3" fmla="*/ 768634 h 1886593"/>
                  <a:gd name="connsiteX4" fmla="*/ 1542127 w 1840700"/>
                  <a:gd name="connsiteY4" fmla="*/ 1117958 h 1886593"/>
                  <a:gd name="connsiteX5" fmla="*/ 1751684 w 1840700"/>
                  <a:gd name="connsiteY5" fmla="*/ 1309093 h 1886593"/>
                  <a:gd name="connsiteX6" fmla="*/ 1650062 w 1840700"/>
                  <a:gd name="connsiteY6" fmla="*/ 1491376 h 1886593"/>
                  <a:gd name="connsiteX7" fmla="*/ 1377298 w 1840700"/>
                  <a:gd name="connsiteY7" fmla="*/ 1413620 h 1886593"/>
                  <a:gd name="connsiteX8" fmla="*/ 1085179 w 1840700"/>
                  <a:gd name="connsiteY8" fmla="*/ 1588282 h 1886593"/>
                  <a:gd name="connsiteX9" fmla="*/ 1020276 w 1840700"/>
                  <a:gd name="connsiteY9" fmla="*/ 1864387 h 1886593"/>
                  <a:gd name="connsiteX10" fmla="*/ 820424 w 1840700"/>
                  <a:gd name="connsiteY10" fmla="*/ 1864387 h 1886593"/>
                  <a:gd name="connsiteX11" fmla="*/ 755521 w 1840700"/>
                  <a:gd name="connsiteY11" fmla="*/ 1588282 h 1886593"/>
                  <a:gd name="connsiteX12" fmla="*/ 463402 w 1840700"/>
                  <a:gd name="connsiteY12" fmla="*/ 1413620 h 1886593"/>
                  <a:gd name="connsiteX13" fmla="*/ 190638 w 1840700"/>
                  <a:gd name="connsiteY13" fmla="*/ 1491376 h 1886593"/>
                  <a:gd name="connsiteX14" fmla="*/ 89016 w 1840700"/>
                  <a:gd name="connsiteY14" fmla="*/ 1309093 h 1886593"/>
                  <a:gd name="connsiteX15" fmla="*/ 298573 w 1840700"/>
                  <a:gd name="connsiteY15" fmla="*/ 1117959 h 1886593"/>
                  <a:gd name="connsiteX16" fmla="*/ 298573 w 1840700"/>
                  <a:gd name="connsiteY16" fmla="*/ 768635 h 1886593"/>
                  <a:gd name="connsiteX17" fmla="*/ 89016 w 1840700"/>
                  <a:gd name="connsiteY17" fmla="*/ 577500 h 1886593"/>
                  <a:gd name="connsiteX18" fmla="*/ 190638 w 1840700"/>
                  <a:gd name="connsiteY18" fmla="*/ 395217 h 1886593"/>
                  <a:gd name="connsiteX19" fmla="*/ 463402 w 1840700"/>
                  <a:gd name="connsiteY19" fmla="*/ 472973 h 1886593"/>
                  <a:gd name="connsiteX20" fmla="*/ 755521 w 1840700"/>
                  <a:gd name="connsiteY20" fmla="*/ 298311 h 1886593"/>
                  <a:gd name="connsiteX21" fmla="*/ 820424 w 1840700"/>
                  <a:gd name="connsiteY21" fmla="*/ 22206 h 1886593"/>
                  <a:gd name="connsiteX22" fmla="*/ 1020276 w 1840700"/>
                  <a:gd name="connsiteY22" fmla="*/ 22206 h 1886593"/>
                  <a:gd name="connsiteX23" fmla="*/ 1085179 w 1840700"/>
                  <a:gd name="connsiteY23" fmla="*/ 298311 h 1886593"/>
                  <a:gd name="connsiteX24" fmla="*/ 1377298 w 1840700"/>
                  <a:gd name="connsiteY24" fmla="*/ 472973 h 1886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40700" h="1886593">
                    <a:moveTo>
                      <a:pt x="1377298" y="472973"/>
                    </a:moveTo>
                    <a:lnTo>
                      <a:pt x="1650062" y="395217"/>
                    </a:lnTo>
                    <a:lnTo>
                      <a:pt x="1751684" y="577500"/>
                    </a:lnTo>
                    <a:lnTo>
                      <a:pt x="1542127" y="768634"/>
                    </a:lnTo>
                    <a:cubicBezTo>
                      <a:pt x="1572084" y="883009"/>
                      <a:pt x="1572084" y="1003583"/>
                      <a:pt x="1542127" y="1117958"/>
                    </a:cubicBezTo>
                    <a:lnTo>
                      <a:pt x="1751684" y="1309093"/>
                    </a:lnTo>
                    <a:lnTo>
                      <a:pt x="1650062" y="1491376"/>
                    </a:lnTo>
                    <a:lnTo>
                      <a:pt x="1377298" y="1413620"/>
                    </a:lnTo>
                    <a:cubicBezTo>
                      <a:pt x="1296631" y="1497675"/>
                      <a:pt x="1195802" y="1557962"/>
                      <a:pt x="1085179" y="1588282"/>
                    </a:cubicBezTo>
                    <a:lnTo>
                      <a:pt x="1020276" y="1864387"/>
                    </a:lnTo>
                    <a:lnTo>
                      <a:pt x="820424" y="1864387"/>
                    </a:lnTo>
                    <a:lnTo>
                      <a:pt x="755521" y="1588282"/>
                    </a:lnTo>
                    <a:cubicBezTo>
                      <a:pt x="644898" y="1557962"/>
                      <a:pt x="544068" y="1497675"/>
                      <a:pt x="463402" y="1413620"/>
                    </a:cubicBezTo>
                    <a:lnTo>
                      <a:pt x="190638" y="1491376"/>
                    </a:lnTo>
                    <a:lnTo>
                      <a:pt x="89016" y="1309093"/>
                    </a:lnTo>
                    <a:lnTo>
                      <a:pt x="298573" y="1117959"/>
                    </a:lnTo>
                    <a:cubicBezTo>
                      <a:pt x="268616" y="1003584"/>
                      <a:pt x="268616" y="883010"/>
                      <a:pt x="298573" y="768635"/>
                    </a:cubicBezTo>
                    <a:lnTo>
                      <a:pt x="89016" y="577500"/>
                    </a:lnTo>
                    <a:lnTo>
                      <a:pt x="190638" y="395217"/>
                    </a:lnTo>
                    <a:lnTo>
                      <a:pt x="463402" y="472973"/>
                    </a:lnTo>
                    <a:cubicBezTo>
                      <a:pt x="544069" y="388918"/>
                      <a:pt x="644898" y="328631"/>
                      <a:pt x="755521" y="298311"/>
                    </a:cubicBezTo>
                    <a:lnTo>
                      <a:pt x="820424" y="22206"/>
                    </a:lnTo>
                    <a:lnTo>
                      <a:pt x="1020276" y="22206"/>
                    </a:lnTo>
                    <a:lnTo>
                      <a:pt x="1085179" y="298311"/>
                    </a:lnTo>
                    <a:cubicBezTo>
                      <a:pt x="1195802" y="328631"/>
                      <a:pt x="1296632" y="388918"/>
                      <a:pt x="1377298" y="472973"/>
                    </a:cubicBezTo>
                    <a:close/>
                  </a:path>
                </a:pathLst>
              </a:custGeom>
              <a:sp3d extrusionH="152250" prstMaterial="matte"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1554279"/>
                  <a:satOff val="-22994"/>
                  <a:lumOff val="4314"/>
                  <a:alphaOff val="0"/>
                </a:schemeClr>
              </a:fillRef>
              <a:effectRef idx="2">
                <a:schemeClr val="accent3">
                  <a:hueOff val="1554279"/>
                  <a:satOff val="-2299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86262" tIns="495833" rIns="486262" bIns="495833" numCol="1" spcCol="1270" anchor="ctr" anchorCtr="0">
                <a:noAutofit/>
                <a:sp3d extrusionH="28000" prstMaterial="matte"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/>
                  <a:t>AT </a:t>
                </a:r>
                <a:r>
                  <a:rPr lang="en-US" dirty="0"/>
                  <a:t>MANIT</a:t>
                </a:r>
                <a:endParaRPr lang="en-US" sz="1800" kern="1200" dirty="0"/>
              </a:p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/>
                  <a:t>or</a:t>
                </a:r>
                <a:endParaRPr lang="en-IN" sz="1800" kern="1200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037D1C2-5ACC-4CF4-A671-255330EDEF4E}"/>
                  </a:ext>
                </a:extLst>
              </p:cNvPr>
              <p:cNvSpPr/>
              <p:nvPr/>
            </p:nvSpPr>
            <p:spPr>
              <a:xfrm>
                <a:off x="5362507" y="1649341"/>
                <a:ext cx="2315089" cy="2094754"/>
              </a:xfrm>
              <a:custGeom>
                <a:avLst/>
                <a:gdLst>
                  <a:gd name="connsiteX0" fmla="*/ 1496806 w 1956111"/>
                  <a:gd name="connsiteY0" fmla="*/ 416513 h 1644510"/>
                  <a:gd name="connsiteX1" fmla="*/ 1729998 w 1956111"/>
                  <a:gd name="connsiteY1" fmla="*/ 317352 h 1644510"/>
                  <a:gd name="connsiteX2" fmla="*/ 1848522 w 1956111"/>
                  <a:gd name="connsiteY2" fmla="*/ 478909 h 1644510"/>
                  <a:gd name="connsiteX3" fmla="*/ 1683928 w 1956111"/>
                  <a:gd name="connsiteY3" fmla="*/ 671576 h 1644510"/>
                  <a:gd name="connsiteX4" fmla="*/ 1683928 w 1956111"/>
                  <a:gd name="connsiteY4" fmla="*/ 972934 h 1644510"/>
                  <a:gd name="connsiteX5" fmla="*/ 1848522 w 1956111"/>
                  <a:gd name="connsiteY5" fmla="*/ 1165601 h 1644510"/>
                  <a:gd name="connsiteX6" fmla="*/ 1729998 w 1956111"/>
                  <a:gd name="connsiteY6" fmla="*/ 1327158 h 1644510"/>
                  <a:gd name="connsiteX7" fmla="*/ 1496806 w 1956111"/>
                  <a:gd name="connsiteY7" fmla="*/ 1227997 h 1644510"/>
                  <a:gd name="connsiteX8" fmla="*/ 1165178 w 1956111"/>
                  <a:gd name="connsiteY8" fmla="*/ 1378676 h 1644510"/>
                  <a:gd name="connsiteX9" fmla="*/ 1107192 w 1956111"/>
                  <a:gd name="connsiteY9" fmla="*/ 1625353 h 1644510"/>
                  <a:gd name="connsiteX10" fmla="*/ 848919 w 1956111"/>
                  <a:gd name="connsiteY10" fmla="*/ 1625353 h 1644510"/>
                  <a:gd name="connsiteX11" fmla="*/ 790933 w 1956111"/>
                  <a:gd name="connsiteY11" fmla="*/ 1378676 h 1644510"/>
                  <a:gd name="connsiteX12" fmla="*/ 459305 w 1956111"/>
                  <a:gd name="connsiteY12" fmla="*/ 1227997 h 1644510"/>
                  <a:gd name="connsiteX13" fmla="*/ 226113 w 1956111"/>
                  <a:gd name="connsiteY13" fmla="*/ 1327158 h 1644510"/>
                  <a:gd name="connsiteX14" fmla="*/ 107589 w 1956111"/>
                  <a:gd name="connsiteY14" fmla="*/ 1165601 h 1644510"/>
                  <a:gd name="connsiteX15" fmla="*/ 272183 w 1956111"/>
                  <a:gd name="connsiteY15" fmla="*/ 972934 h 1644510"/>
                  <a:gd name="connsiteX16" fmla="*/ 272183 w 1956111"/>
                  <a:gd name="connsiteY16" fmla="*/ 671576 h 1644510"/>
                  <a:gd name="connsiteX17" fmla="*/ 107589 w 1956111"/>
                  <a:gd name="connsiteY17" fmla="*/ 478909 h 1644510"/>
                  <a:gd name="connsiteX18" fmla="*/ 226113 w 1956111"/>
                  <a:gd name="connsiteY18" fmla="*/ 317352 h 1644510"/>
                  <a:gd name="connsiteX19" fmla="*/ 459305 w 1956111"/>
                  <a:gd name="connsiteY19" fmla="*/ 416513 h 1644510"/>
                  <a:gd name="connsiteX20" fmla="*/ 790933 w 1956111"/>
                  <a:gd name="connsiteY20" fmla="*/ 265834 h 1644510"/>
                  <a:gd name="connsiteX21" fmla="*/ 848919 w 1956111"/>
                  <a:gd name="connsiteY21" fmla="*/ 19157 h 1644510"/>
                  <a:gd name="connsiteX22" fmla="*/ 1107192 w 1956111"/>
                  <a:gd name="connsiteY22" fmla="*/ 19157 h 1644510"/>
                  <a:gd name="connsiteX23" fmla="*/ 1165178 w 1956111"/>
                  <a:gd name="connsiteY23" fmla="*/ 265834 h 1644510"/>
                  <a:gd name="connsiteX24" fmla="*/ 1496806 w 1956111"/>
                  <a:gd name="connsiteY24" fmla="*/ 416513 h 164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56111" h="1644510">
                    <a:moveTo>
                      <a:pt x="1312703" y="409172"/>
                    </a:moveTo>
                    <a:lnTo>
                      <a:pt x="1481337" y="286595"/>
                    </a:lnTo>
                    <a:lnTo>
                      <a:pt x="1613401" y="385023"/>
                    </a:lnTo>
                    <a:lnTo>
                      <a:pt x="1521201" y="564568"/>
                    </a:lnTo>
                    <a:cubicBezTo>
                      <a:pt x="1570535" y="632481"/>
                      <a:pt x="1593282" y="711359"/>
                      <a:pt x="1587104" y="793091"/>
                    </a:cubicBezTo>
                    <a:lnTo>
                      <a:pt x="1763571" y="905749"/>
                    </a:lnTo>
                    <a:lnTo>
                      <a:pt x="1702168" y="1052342"/>
                    </a:lnTo>
                    <a:lnTo>
                      <a:pt x="1490164" y="1024529"/>
                    </a:lnTo>
                    <a:cubicBezTo>
                      <a:pt x="1431281" y="1098124"/>
                      <a:pt x="1349233" y="1160821"/>
                      <a:pt x="1252457" y="1206174"/>
                    </a:cubicBezTo>
                    <a:lnTo>
                      <a:pt x="1259077" y="1405014"/>
                    </a:lnTo>
                    <a:lnTo>
                      <a:pt x="1048288" y="1457492"/>
                    </a:lnTo>
                    <a:lnTo>
                      <a:pt x="947017" y="1282216"/>
                    </a:lnTo>
                    <a:cubicBezTo>
                      <a:pt x="838801" y="1287899"/>
                      <a:pt x="734006" y="1271718"/>
                      <a:pt x="643408" y="1235338"/>
                    </a:cubicBezTo>
                    <a:lnTo>
                      <a:pt x="474774" y="1357915"/>
                    </a:lnTo>
                    <a:lnTo>
                      <a:pt x="342710" y="1259487"/>
                    </a:lnTo>
                    <a:lnTo>
                      <a:pt x="434910" y="1079942"/>
                    </a:lnTo>
                    <a:cubicBezTo>
                      <a:pt x="385576" y="1012029"/>
                      <a:pt x="362829" y="933151"/>
                      <a:pt x="369007" y="851419"/>
                    </a:cubicBezTo>
                    <a:lnTo>
                      <a:pt x="192540" y="738761"/>
                    </a:lnTo>
                    <a:lnTo>
                      <a:pt x="253943" y="592168"/>
                    </a:lnTo>
                    <a:lnTo>
                      <a:pt x="465947" y="619981"/>
                    </a:lnTo>
                    <a:cubicBezTo>
                      <a:pt x="524830" y="546386"/>
                      <a:pt x="606878" y="483689"/>
                      <a:pt x="703654" y="438336"/>
                    </a:cubicBezTo>
                    <a:lnTo>
                      <a:pt x="697034" y="239496"/>
                    </a:lnTo>
                    <a:lnTo>
                      <a:pt x="907823" y="187018"/>
                    </a:lnTo>
                    <a:lnTo>
                      <a:pt x="1009094" y="362294"/>
                    </a:lnTo>
                    <a:cubicBezTo>
                      <a:pt x="1117310" y="356611"/>
                      <a:pt x="1222105" y="372792"/>
                      <a:pt x="1312703" y="409172"/>
                    </a:cubicBezTo>
                    <a:close/>
                  </a:path>
                </a:pathLst>
              </a:custGeom>
              <a:sp3d extrusionH="152250" prstMaterial="matte"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3108557"/>
                  <a:satOff val="-45988"/>
                  <a:lumOff val="8628"/>
                  <a:alphaOff val="0"/>
                </a:schemeClr>
              </a:fillRef>
              <a:effectRef idx="2">
                <a:schemeClr val="accent3">
                  <a:hueOff val="3108557"/>
                  <a:satOff val="-4598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44783" tIns="585110" rIns="644784" bIns="585109" numCol="1" spcCol="1270" anchor="ctr" anchorCtr="0">
                <a:noAutofit/>
                <a:sp3d extrusionH="28000" prstMaterial="matte"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 dirty="0"/>
                  <a:t>Your </a:t>
                </a:r>
                <a:r>
                  <a:rPr lang="en-US" sz="1200" b="1" kern="1200" dirty="0"/>
                  <a:t>Presentation Your Choice</a:t>
                </a:r>
                <a:endParaRPr lang="en-IN" sz="1200" b="1" kern="1200" dirty="0"/>
              </a:p>
            </p:txBody>
          </p:sp>
          <p:sp>
            <p:nvSpPr>
              <p:cNvPr id="20" name="Arrow: Circular 19">
                <a:extLst>
                  <a:ext uri="{FF2B5EF4-FFF2-40B4-BE49-F238E27FC236}">
                    <a16:creationId xmlns:a16="http://schemas.microsoft.com/office/drawing/2014/main" id="{72DE62A1-A05A-4D4C-AAA3-F105BC68AE0B}"/>
                  </a:ext>
                </a:extLst>
              </p:cNvPr>
              <p:cNvSpPr/>
              <p:nvPr/>
            </p:nvSpPr>
            <p:spPr>
              <a:xfrm rot="403958">
                <a:off x="5573297" y="2950325"/>
                <a:ext cx="2906112" cy="2365327"/>
              </a:xfrm>
              <a:prstGeom prst="circularArrow">
                <a:avLst>
                  <a:gd name="adj1" fmla="val 4687"/>
                  <a:gd name="adj2" fmla="val 299029"/>
                  <a:gd name="adj3" fmla="val 2492166"/>
                  <a:gd name="adj4" fmla="val 15913979"/>
                  <a:gd name="adj5" fmla="val 5469"/>
                </a:avLst>
              </a:prstGeom>
              <a:sp3d z="-227350" prstMaterial="matte"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Shape 20">
                <a:extLst>
                  <a:ext uri="{FF2B5EF4-FFF2-40B4-BE49-F238E27FC236}">
                    <a16:creationId xmlns:a16="http://schemas.microsoft.com/office/drawing/2014/main" id="{24F8675C-70BF-4202-BD7B-630BC8107652}"/>
                  </a:ext>
                </a:extLst>
              </p:cNvPr>
              <p:cNvSpPr/>
              <p:nvPr/>
            </p:nvSpPr>
            <p:spPr>
              <a:xfrm>
                <a:off x="4270194" y="2686941"/>
                <a:ext cx="2111661" cy="1714957"/>
              </a:xfrm>
              <a:prstGeom prst="leftCircularArrow">
                <a:avLst>
                  <a:gd name="adj1" fmla="val 6452"/>
                  <a:gd name="adj2" fmla="val 429999"/>
                  <a:gd name="adj3" fmla="val 10489124"/>
                  <a:gd name="adj4" fmla="val 14837806"/>
                  <a:gd name="adj5" fmla="val 7527"/>
                </a:avLst>
              </a:prstGeom>
              <a:sp3d z="-227350" prstMaterial="matte"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1554279"/>
                  <a:satOff val="-22994"/>
                  <a:lumOff val="4314"/>
                  <a:alphaOff val="0"/>
                </a:schemeClr>
              </a:fillRef>
              <a:effectRef idx="0">
                <a:schemeClr val="accent3">
                  <a:hueOff val="1554279"/>
                  <a:satOff val="-2299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Arrow: Circular 21">
                <a:extLst>
                  <a:ext uri="{FF2B5EF4-FFF2-40B4-BE49-F238E27FC236}">
                    <a16:creationId xmlns:a16="http://schemas.microsoft.com/office/drawing/2014/main" id="{6AD81A80-3B7E-4314-8567-D267ECBC05A4}"/>
                  </a:ext>
                </a:extLst>
              </p:cNvPr>
              <p:cNvSpPr/>
              <p:nvPr/>
            </p:nvSpPr>
            <p:spPr>
              <a:xfrm>
                <a:off x="4914959" y="1526353"/>
                <a:ext cx="2583593" cy="2307361"/>
              </a:xfrm>
              <a:prstGeom prst="circularArrow">
                <a:avLst>
                  <a:gd name="adj1" fmla="val 5984"/>
                  <a:gd name="adj2" fmla="val 394124"/>
                  <a:gd name="adj3" fmla="val 13313824"/>
                  <a:gd name="adj4" fmla="val 10508221"/>
                  <a:gd name="adj5" fmla="val 6981"/>
                </a:avLst>
              </a:prstGeom>
              <a:sp3d z="-227350" prstMaterial="matte"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3108557"/>
                  <a:satOff val="-45988"/>
                  <a:lumOff val="8628"/>
                  <a:alphaOff val="0"/>
                </a:schemeClr>
              </a:fillRef>
              <a:effectRef idx="0">
                <a:schemeClr val="accent3">
                  <a:hueOff val="3108557"/>
                  <a:satOff val="-4598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18" name="object 25">
              <a:extLst>
                <a:ext uri="{FF2B5EF4-FFF2-40B4-BE49-F238E27FC236}">
                  <a16:creationId xmlns:a16="http://schemas.microsoft.com/office/drawing/2014/main" id="{B533DE55-D959-42B3-BE04-84819BE6DD4E}"/>
                </a:ext>
              </a:extLst>
            </p:cNvPr>
            <p:cNvSpPr txBox="1"/>
            <p:nvPr/>
          </p:nvSpPr>
          <p:spPr>
            <a:xfrm>
              <a:off x="4679576" y="1965166"/>
              <a:ext cx="2818976" cy="377667"/>
            </a:xfrm>
            <a:prstGeom prst="rect">
              <a:avLst/>
            </a:prstGeom>
          </p:spPr>
          <p:txBody>
            <a:bodyPr vert="horz" wrap="square" lIns="0" tIns="825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65"/>
                </a:spcBef>
              </a:pPr>
              <a:r>
                <a:rPr sz="2400" u="sng" spc="5" dirty="0">
                  <a:solidFill>
                    <a:srgbClr val="0070C0"/>
                  </a:solidFill>
                  <a:uFill>
                    <a:solidFill>
                      <a:srgbClr val="3A4152"/>
                    </a:solidFill>
                  </a:uFill>
                  <a:latin typeface="+mj-lt"/>
                  <a:cs typeface="Proxima Nova Rg"/>
                </a:rPr>
                <a:t>icamt</a:t>
              </a:r>
              <a:r>
                <a:rPr lang="en-US" sz="2400" u="sng" spc="5" dirty="0">
                  <a:solidFill>
                    <a:srgbClr val="0070C0"/>
                  </a:solidFill>
                  <a:uFill>
                    <a:solidFill>
                      <a:srgbClr val="3A4152"/>
                    </a:solidFill>
                  </a:uFill>
                  <a:latin typeface="+mj-lt"/>
                  <a:cs typeface="Proxima Nova Rg"/>
                </a:rPr>
                <a:t>2024</a:t>
              </a:r>
              <a:r>
                <a:rPr sz="2400" u="sng" spc="5" dirty="0">
                  <a:solidFill>
                    <a:srgbClr val="0070C0"/>
                  </a:solidFill>
                  <a:uFill>
                    <a:solidFill>
                      <a:srgbClr val="3A4152"/>
                    </a:solidFill>
                  </a:uFill>
                  <a:latin typeface="+mj-lt"/>
                  <a:cs typeface="Proxima Nova Rg"/>
                </a:rPr>
                <a:t>.</a:t>
              </a:r>
              <a:r>
                <a:rPr lang="en-US" sz="2400" u="sng" spc="5" dirty="0">
                  <a:solidFill>
                    <a:srgbClr val="0070C0"/>
                  </a:solidFill>
                  <a:uFill>
                    <a:solidFill>
                      <a:srgbClr val="3A4152"/>
                    </a:solidFill>
                  </a:uFill>
                  <a:latin typeface="+mj-lt"/>
                  <a:cs typeface="Proxima Nova Rg"/>
                </a:rPr>
                <a:t>com</a:t>
              </a:r>
              <a:endParaRPr sz="2400" u="sng" dirty="0">
                <a:solidFill>
                  <a:srgbClr val="0070C0"/>
                </a:solidFill>
                <a:latin typeface="+mj-lt"/>
                <a:cs typeface="Proxima Nova Rg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3D64F06-872D-41B3-97BB-1C5D87969983}"/>
              </a:ext>
            </a:extLst>
          </p:cNvPr>
          <p:cNvGrpSpPr/>
          <p:nvPr/>
        </p:nvGrpSpPr>
        <p:grpSpPr>
          <a:xfrm>
            <a:off x="0" y="-4064"/>
            <a:ext cx="12192000" cy="1234618"/>
            <a:chOff x="0" y="-4064"/>
            <a:chExt cx="12192000" cy="1234618"/>
          </a:xfrm>
        </p:grpSpPr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CA596732-877B-457E-909E-A092535809F5}"/>
                </a:ext>
              </a:extLst>
            </p:cNvPr>
            <p:cNvSpPr txBox="1"/>
            <p:nvPr/>
          </p:nvSpPr>
          <p:spPr>
            <a:xfrm>
              <a:off x="0" y="61003"/>
              <a:ext cx="121920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95"/>
                </a:spcBef>
              </a:pPr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b="1" spc="-30" dirty="0">
                  <a:solidFill>
                    <a:srgbClr val="C00000"/>
                  </a:solidFill>
                  <a:latin typeface="+mj-lt"/>
                  <a:cs typeface="Verdana"/>
                </a:rPr>
                <a:t>International</a:t>
              </a:r>
              <a:r>
                <a:rPr lang="en-US" sz="2000" b="1" spc="-105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Conference</a:t>
              </a:r>
              <a:r>
                <a:rPr lang="en-US" sz="2000" b="1" spc="-70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25" dirty="0">
                  <a:solidFill>
                    <a:srgbClr val="C00000"/>
                  </a:solidFill>
                  <a:latin typeface="+mj-lt"/>
                  <a:cs typeface="Verdana"/>
                </a:rPr>
                <a:t>on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50" dirty="0">
                  <a:solidFill>
                    <a:srgbClr val="C00000"/>
                  </a:solidFill>
                  <a:latin typeface="+mj-lt"/>
                  <a:cs typeface="Arial Black"/>
                </a:rPr>
                <a:t>Advanced</a:t>
              </a:r>
              <a:r>
                <a:rPr lang="en-US" sz="2000" b="1" spc="-105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spc="-80" dirty="0">
                  <a:solidFill>
                    <a:srgbClr val="C00000"/>
                  </a:solidFill>
                  <a:latin typeface="+mj-lt"/>
                  <a:cs typeface="Arial Black"/>
                </a:rPr>
                <a:t>Materials</a:t>
              </a:r>
              <a:r>
                <a:rPr lang="en-US" sz="2000" b="1" spc="-235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Arial Black"/>
                </a:rPr>
                <a:t>and</a:t>
              </a:r>
              <a:r>
                <a:rPr lang="en-US" sz="2000" b="1" spc="-80" dirty="0">
                  <a:solidFill>
                    <a:srgbClr val="C00000"/>
                  </a:solidFill>
                  <a:latin typeface="+mj-lt"/>
                  <a:cs typeface="Arial Black"/>
                </a:rPr>
                <a:t> </a:t>
              </a:r>
              <a:r>
                <a:rPr lang="en-US" sz="2000" b="1" spc="-10" dirty="0">
                  <a:solidFill>
                    <a:srgbClr val="C00000"/>
                  </a:solidFill>
                  <a:latin typeface="+mj-lt"/>
                  <a:cs typeface="Arial Black"/>
                </a:rPr>
                <a:t>Technologies (ICAMT-2025)</a:t>
              </a:r>
              <a:endParaRPr lang="en-US" sz="2000" b="1" dirty="0">
                <a:solidFill>
                  <a:srgbClr val="C00000"/>
                </a:solidFill>
                <a:latin typeface="+mj-lt"/>
                <a:cs typeface="Arial Black"/>
              </a:endParaRPr>
            </a:p>
            <a:p>
              <a:pPr algn="ctr">
                <a:spcBef>
                  <a:spcPts val="595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28</a:t>
              </a:r>
              <a:r>
                <a:rPr lang="en-US" sz="2000" b="1" baseline="21604" dirty="0">
                  <a:solidFill>
                    <a:srgbClr val="C00000"/>
                  </a:solidFill>
                  <a:latin typeface="+mj-lt"/>
                  <a:cs typeface="Verdana"/>
                </a:rPr>
                <a:t>th</a:t>
              </a:r>
              <a:r>
                <a:rPr lang="en-US" sz="2000" b="1" spc="165" baseline="216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45" dirty="0">
                  <a:solidFill>
                    <a:srgbClr val="C00000"/>
                  </a:solidFill>
                  <a:latin typeface="+mj-lt"/>
                  <a:cs typeface="Verdana"/>
                </a:rPr>
                <a:t>Feb.-</a:t>
              </a:r>
              <a:r>
                <a:rPr lang="en-US" sz="2000" b="1" dirty="0">
                  <a:solidFill>
                    <a:srgbClr val="C00000"/>
                  </a:solidFill>
                  <a:latin typeface="+mj-lt"/>
                  <a:cs typeface="Verdana"/>
                </a:rPr>
                <a:t>02</a:t>
              </a:r>
              <a:r>
                <a:rPr lang="en-US" sz="2000" b="1" baseline="21604" dirty="0">
                  <a:solidFill>
                    <a:srgbClr val="C00000"/>
                  </a:solidFill>
                  <a:latin typeface="+mj-lt"/>
                  <a:cs typeface="Verdana"/>
                </a:rPr>
                <a:t>nd</a:t>
              </a:r>
              <a:r>
                <a:rPr lang="en-US" sz="2000" b="1" spc="292" baseline="216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65" dirty="0">
                  <a:solidFill>
                    <a:srgbClr val="C00000"/>
                  </a:solidFill>
                  <a:latin typeface="+mj-lt"/>
                  <a:cs typeface="Verdana"/>
                </a:rPr>
                <a:t>March,</a:t>
              </a:r>
              <a:r>
                <a:rPr lang="en-US" sz="2000" b="1" spc="-204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lang="en-US" sz="2000" b="1" spc="-20" dirty="0">
                  <a:solidFill>
                    <a:srgbClr val="C00000"/>
                  </a:solidFill>
                  <a:latin typeface="+mj-lt"/>
                  <a:cs typeface="Verdana"/>
                </a:rPr>
                <a:t>2025</a:t>
              </a:r>
            </a:p>
            <a:p>
              <a:pPr algn="ctr">
                <a:spcBef>
                  <a:spcPts val="595"/>
                </a:spcBef>
              </a:pPr>
              <a:r>
                <a:rPr lang="en-US" sz="2000" b="1" spc="-20" dirty="0">
                  <a:solidFill>
                    <a:srgbClr val="C00000"/>
                  </a:solidFill>
                  <a:latin typeface="+mj-lt"/>
                  <a:cs typeface="Verdana"/>
                </a:rPr>
                <a:t>at MME MANIT BHOPAL</a:t>
              </a:r>
              <a:endParaRPr lang="en-US" sz="2000" b="1" dirty="0">
                <a:solidFill>
                  <a:srgbClr val="C00000"/>
                </a:solidFill>
                <a:latin typeface="+mj-lt"/>
                <a:cs typeface="Verdana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0EF8CDD-A736-4DA0-ABAF-03C7DCFA9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4720" y="0"/>
              <a:ext cx="1097280" cy="115361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A7E3CD3-10A3-40D6-A3A2-076C9877A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4064"/>
              <a:ext cx="1097280" cy="1097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68</TotalTime>
  <Words>532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Cambria</vt:lpstr>
      <vt:lpstr>Gill Sans MT</vt:lpstr>
      <vt:lpstr>Proxima Nova Rg</vt:lpstr>
      <vt:lpstr>Times New Roman</vt:lpstr>
      <vt:lpstr>Verdana</vt:lpstr>
      <vt:lpstr>Parcel</vt:lpstr>
      <vt:lpstr>Paper ID: Paper Title: Authors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ID: Paper Title: Authors</dc:title>
  <dc:creator>Neeraj</dc:creator>
  <cp:lastModifiedBy>COMP</cp:lastModifiedBy>
  <cp:revision>36</cp:revision>
  <dcterms:created xsi:type="dcterms:W3CDTF">2024-06-30T07:55:05Z</dcterms:created>
  <dcterms:modified xsi:type="dcterms:W3CDTF">2025-02-26T06:58:31Z</dcterms:modified>
</cp:coreProperties>
</file>