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a7b45157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a7b45157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a817368b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9a817368b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a817368b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9a817368b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9a817368b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9a817368b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9a7b45157d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9a7b45157d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9a7b45157d_5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9a7b45157d_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a7b45157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a7b45157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a7b45157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a7b45157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a7b45157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a7b45157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a7b45157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a7b45157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a7b45157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a7b45157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a7b45157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9a7b45157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a7b45157d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9a7b45157d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9a817368b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9a817368b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0" y="744575"/>
            <a:ext cx="8520600" cy="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                   </a:t>
            </a:r>
            <a:r>
              <a:rPr lang="en" sz="3000"/>
              <a:t>MTH 442: Time Series Analysis </a:t>
            </a:r>
            <a:endParaRPr sz="3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1380575"/>
            <a:ext cx="8520600" cy="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 u="sng"/>
              <a:t>Forex Exchange Analysis</a:t>
            </a:r>
            <a:endParaRPr b="1" i="1" sz="3200" u="sng"/>
          </a:p>
        </p:txBody>
      </p:sp>
      <p:sp>
        <p:nvSpPr>
          <p:cNvPr id="88" name="Google Shape;88;p13"/>
          <p:cNvSpPr txBox="1"/>
          <p:nvPr/>
        </p:nvSpPr>
        <p:spPr>
          <a:xfrm>
            <a:off x="954175" y="2249900"/>
            <a:ext cx="72858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Instructor : </a:t>
            </a:r>
            <a:r>
              <a:rPr b="1" lang="en" sz="1500">
                <a:solidFill>
                  <a:schemeClr val="dk2"/>
                </a:solidFill>
              </a:rPr>
              <a:t>Prof. Amit Mitra</a:t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Submitted by: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Lakshika (210554)</a:t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Om Shivam Verma (210684)</a:t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2"/>
                </a:solidFill>
              </a:rPr>
              <a:t>Pankajh Jhamtani (210695)</a:t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Sanat Goel (210918) </a:t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Shrish Shete (211013)</a:t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975" y="3163625"/>
            <a:ext cx="1356900" cy="13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676975" y="657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Visualisations</a:t>
            </a:r>
            <a:r>
              <a:rPr lang="en"/>
              <a:t> &amp; </a:t>
            </a:r>
            <a:r>
              <a:rPr lang="en"/>
              <a:t>Tests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1536250"/>
            <a:ext cx="7688700" cy="28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Decompose the time series using </a:t>
            </a:r>
            <a:r>
              <a:rPr b="1" lang="en" sz="1400"/>
              <a:t>additive model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863" y="1870875"/>
            <a:ext cx="5140925" cy="29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676975" y="657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Visualisations &amp; Tests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727650" y="1441775"/>
            <a:ext cx="7688700" cy="28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2. Relative Ordering Test: To test for </a:t>
            </a:r>
            <a:r>
              <a:rPr lang="en" sz="1400"/>
              <a:t>existence</a:t>
            </a:r>
            <a:r>
              <a:rPr lang="en" sz="1400"/>
              <a:t> of trend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3. Augmented Dickey Fuller (ADF) Test: Used to test for Stationarity.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p-value greater than 0.05 to reject </a:t>
            </a:r>
            <a:r>
              <a:rPr lang="en" sz="1400"/>
              <a:t>alternative</a:t>
            </a:r>
            <a:r>
              <a:rPr lang="en" sz="1400"/>
              <a:t> </a:t>
            </a:r>
            <a:r>
              <a:rPr lang="en" sz="1400"/>
              <a:t>hypothesis</a:t>
            </a:r>
            <a:r>
              <a:rPr lang="en" sz="1400"/>
              <a:t> i.e Stationarity.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4. </a:t>
            </a:r>
            <a:r>
              <a:rPr lang="en" sz="1400"/>
              <a:t>Autocovariance</a:t>
            </a:r>
            <a:r>
              <a:rPr lang="en" sz="1400"/>
              <a:t> function (ACF) and Partial autocovariance function (PACF):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To get a rough estimate of </a:t>
            </a:r>
            <a:r>
              <a:rPr lang="en" sz="1400"/>
              <a:t>parameters</a:t>
            </a:r>
            <a:r>
              <a:rPr lang="en" sz="1400"/>
              <a:t> of ARIMA Model.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50" y="3206210"/>
            <a:ext cx="9144001" cy="1877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676975" y="657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Visualisations &amp; Tests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729450" y="1536250"/>
            <a:ext cx="7688700" cy="28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5. </a:t>
            </a:r>
            <a:r>
              <a:rPr lang="en" sz="1400"/>
              <a:t>Differencing</a:t>
            </a:r>
            <a:r>
              <a:rPr lang="en" sz="1400"/>
              <a:t> the time series: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1503" y="1930825"/>
            <a:ext cx="4535572" cy="294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676975" y="657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Visualisations &amp; Tests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729450" y="1536250"/>
            <a:ext cx="7688700" cy="28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6</a:t>
            </a:r>
            <a:r>
              <a:rPr lang="en" sz="1400"/>
              <a:t>. </a:t>
            </a:r>
            <a:r>
              <a:rPr lang="en" sz="1400"/>
              <a:t>Akaike information criterion (AIC) values: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Evaluates the goodness-of-fit of a model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Lower AIC indicates better fit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7. Residuals Q-Q plot: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5025" y="1536250"/>
            <a:ext cx="2476800" cy="12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7168" y="2809499"/>
            <a:ext cx="3399126" cy="220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727650" y="678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Interpretation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592975" y="1431275"/>
            <a:ext cx="7688700" cy="3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 USD (United States Dollar) time series was non stationary by ADF test.  The p-value for the same is </a:t>
            </a:r>
            <a:r>
              <a:rPr b="1" lang="en" sz="1400"/>
              <a:t>0.6219</a:t>
            </a:r>
            <a:r>
              <a:rPr lang="en" sz="1400"/>
              <a:t>. Hence, we accept the null hypothesis 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We apply first order differencing and then visualise that the time series now becomes stationary. The p-value for the same is</a:t>
            </a:r>
            <a:r>
              <a:rPr b="1" lang="en" sz="1400"/>
              <a:t> 0.01</a:t>
            </a:r>
            <a:r>
              <a:rPr lang="en" sz="1400"/>
              <a:t>. Hence, we reject the null hypothesis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Price of USD clearly follows </a:t>
            </a:r>
            <a:r>
              <a:rPr b="1" lang="en" sz="1400"/>
              <a:t>ARIMA(1,1,0)</a:t>
            </a:r>
            <a:r>
              <a:rPr lang="en" sz="1400"/>
              <a:t> i.e non stationary ARMA(2,0)  as the ACF tails off and PACF has 2 spikes.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differenced time series follows stationary ARMA(2,0) or AR(2) process as the PACF has only 1 spike.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Goodness of fit was evaluated by using AIC: Best Parameters - (1,1,0) , min AIC : -</a:t>
            </a:r>
            <a:r>
              <a:rPr b="1" lang="en" sz="1400"/>
              <a:t>10509.2178833479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Residuals calculated using predicted values and test data followed somewhat normal distribution as observed from quantile-quantile plot.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Forecasted the USD exchange of November 2024: </a:t>
            </a:r>
            <a:r>
              <a:rPr b="1" lang="en" sz="1400"/>
              <a:t>0.7583252</a:t>
            </a:r>
            <a:endParaRPr b="1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727650" y="678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727650" y="2007550"/>
            <a:ext cx="7688700" cy="20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Extracted and preprocessed the USD foreign exchange time series data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Used various steps for model </a:t>
            </a:r>
            <a:r>
              <a:rPr lang="en" sz="1400"/>
              <a:t>building</a:t>
            </a:r>
            <a:r>
              <a:rPr lang="en" sz="1400"/>
              <a:t> and tests to determine the best fit time series model for the data.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Evaluated our fitted model using residual Q-Q plot.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Forecasted the USD foreign exchange rate 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675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Overview</a:t>
            </a:r>
            <a:endParaRPr b="1"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1534600"/>
            <a:ext cx="76887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Introduction 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Motivation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Methodology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Visualisations &amp; Tests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Results &amp; Interpretation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Conclusion</a:t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7650" y="658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514600" y="1275450"/>
            <a:ext cx="76887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700"/>
              <a:buChar char="❖"/>
            </a:pPr>
            <a:r>
              <a:rPr lang="en" sz="1700">
                <a:solidFill>
                  <a:srgbClr val="111111"/>
                </a:solidFill>
                <a:highlight>
                  <a:srgbClr val="FFFFFF"/>
                </a:highlight>
              </a:rPr>
              <a:t>Forex (FX) refers to the global electronic marketplace for trading international currencies and currency derivatives. </a:t>
            </a:r>
            <a:endParaRPr sz="17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700"/>
              <a:buChar char="❖"/>
            </a:pPr>
            <a:r>
              <a:rPr lang="en" sz="1700">
                <a:solidFill>
                  <a:srgbClr val="111111"/>
                </a:solidFill>
                <a:highlight>
                  <a:srgbClr val="FFFFFF"/>
                </a:highlight>
              </a:rPr>
              <a:t>It has no central physical location, yet the forex market is the largest, most liquid market in the world by trading volume, with trillions of dollars changing hands every day. </a:t>
            </a:r>
            <a:endParaRPr sz="1700">
              <a:solidFill>
                <a:srgbClr val="131314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31314"/>
              </a:buClr>
              <a:buSzPts val="1700"/>
              <a:buChar char="❖"/>
            </a:pPr>
            <a:r>
              <a:rPr lang="en" sz="1700">
                <a:solidFill>
                  <a:srgbClr val="131314"/>
                </a:solidFill>
                <a:highlight>
                  <a:srgbClr val="FFFFFF"/>
                </a:highlight>
              </a:rPr>
              <a:t>IMF exchange rates, often referred to as "International Monetary Fund exchange rates," are foreign exchange rates used by the International Monetary Fund (IMF) for its financial and economic activities. </a:t>
            </a:r>
            <a:endParaRPr sz="1700">
              <a:solidFill>
                <a:srgbClr val="131314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31314"/>
              </a:buClr>
              <a:buSzPts val="1700"/>
              <a:buChar char="❖"/>
            </a:pPr>
            <a:r>
              <a:rPr lang="en" sz="1700">
                <a:solidFill>
                  <a:srgbClr val="131314"/>
                </a:solidFill>
                <a:highlight>
                  <a:srgbClr val="FFFFFF"/>
                </a:highlight>
              </a:rPr>
              <a:t>SDR "Special Drawing Rights," is an international reserve asset created and maintained by the International Monetary Fund (IMF). </a:t>
            </a:r>
            <a:r>
              <a:rPr lang="en" sz="1700">
                <a:solidFill>
                  <a:srgbClr val="131314"/>
                </a:solidFill>
                <a:highlight>
                  <a:schemeClr val="lt1"/>
                </a:highlight>
              </a:rPr>
              <a:t>The prices used here are relative to SDR.</a:t>
            </a:r>
            <a:endParaRPr sz="1700">
              <a:solidFill>
                <a:srgbClr val="131314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13131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7650" y="675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Motivation</a:t>
            </a:r>
            <a:endParaRPr b="1"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7650" y="1410275"/>
            <a:ext cx="7688700" cy="3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❖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The purpose of this study is to make foreign exchange predictions using time series analysis called Auto Regressive Integrated Moving Average (ARIMA) and Long Short term memory methods.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❖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Time series has </a:t>
            </a: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</a:rPr>
              <a:t> great significance in the field of finance, economics and trade.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❖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Weather forecasting is one of the major applications of time series.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07550" y="663000"/>
            <a:ext cx="8520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&amp; Working Strategy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60400" y="1239200"/>
            <a:ext cx="7848900" cy="33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Step 1:</a:t>
            </a:r>
            <a:r>
              <a:rPr lang="en" sz="1800"/>
              <a:t> Import Data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Step 2:</a:t>
            </a:r>
            <a:r>
              <a:rPr lang="en" sz="1800"/>
              <a:t> Data preprocessing, cleaning and separating data into train and test data.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Step 3:</a:t>
            </a:r>
            <a:r>
              <a:rPr lang="en" sz="1800"/>
              <a:t> Plots of time series to visualise the data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Step 4:</a:t>
            </a:r>
            <a:r>
              <a:rPr lang="en" sz="1800"/>
              <a:t> Rough plots of the trend, seasonal and random component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Step 5:</a:t>
            </a:r>
            <a:r>
              <a:rPr lang="en" sz="1800"/>
              <a:t> Applying ADF test for testing stationarity in time series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Step 6:</a:t>
            </a:r>
            <a:r>
              <a:rPr lang="en" sz="1800"/>
              <a:t> If stationary, then finding the ACF and PACF plot and estimating the parameters of model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7650" y="663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"/>
              <a:t>Methodology &amp; Working Strategy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7650" y="1389000"/>
            <a:ext cx="7688700" cy="3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Step 7:  </a:t>
            </a:r>
            <a:r>
              <a:rPr lang="en" sz="1800"/>
              <a:t>If not stationary, apply differencing till the time series becomes stationary, then estimate the parameters using ACF and PACF(in case of USD)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Step 8:</a:t>
            </a:r>
            <a:r>
              <a:rPr lang="en" sz="1800"/>
              <a:t> After estimating the model parameters, we do cross validation. For cross validation, we use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         </a:t>
            </a:r>
            <a:r>
              <a:rPr b="1" lang="en" sz="1800"/>
              <a:t> i) </a:t>
            </a:r>
            <a:r>
              <a:rPr lang="en" sz="1800"/>
              <a:t>AIC to predict p, d and q from training data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         </a:t>
            </a:r>
            <a:r>
              <a:rPr b="1" lang="en" sz="1800"/>
              <a:t> ii) </a:t>
            </a:r>
            <a:r>
              <a:rPr lang="en" sz="1800"/>
              <a:t>Using the forecast function to test the parameters on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                testing data </a:t>
            </a:r>
            <a:r>
              <a:rPr lang="en" sz="2000"/>
              <a:t>         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7650" y="663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"/>
              <a:t>Methodology &amp; Working Strategy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7650" y="1557250"/>
            <a:ext cx="7688700" cy="29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Step 9:</a:t>
            </a:r>
            <a:r>
              <a:rPr lang="en" sz="1800"/>
              <a:t> Finally, we do the residual analysis to check if the residuals are stationary and white noise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Step 10:</a:t>
            </a:r>
            <a:r>
              <a:rPr lang="en" sz="1800"/>
              <a:t>  If our residuals are white noise processes , we have correctly estimated the parameters  of the model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7650" y="657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Foreign Exchange Data as time series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525" y="1287163"/>
            <a:ext cx="7169399" cy="38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676975" y="657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Visualisations &amp; Tests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1536250"/>
            <a:ext cx="7688700" cy="28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We are working on USD time series</a:t>
            </a:r>
            <a:r>
              <a:rPr lang="en"/>
              <a:t>:</a:t>
            </a:r>
            <a:endParaRPr b="1"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288" y="1808274"/>
            <a:ext cx="4855025" cy="314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/>
        </p:nvSpPr>
        <p:spPr>
          <a:xfrm>
            <a:off x="3036175" y="2438775"/>
            <a:ext cx="37317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 Dollar Time Series</a:t>
            </a:r>
            <a:endParaRPr b="1"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