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7" r:id="rId3"/>
    <p:sldId id="265" r:id="rId4"/>
    <p:sldId id="266" r:id="rId5"/>
    <p:sldId id="279" r:id="rId6"/>
    <p:sldId id="261" r:id="rId7"/>
    <p:sldId id="278" r:id="rId8"/>
    <p:sldId id="257" r:id="rId9"/>
    <p:sldId id="276" r:id="rId10"/>
    <p:sldId id="277" r:id="rId11"/>
    <p:sldId id="280" r:id="rId12"/>
    <p:sldId id="263" r:id="rId13"/>
    <p:sldId id="275" r:id="rId14"/>
    <p:sldId id="262" r:id="rId15"/>
    <p:sldId id="268" r:id="rId16"/>
    <p:sldId id="273" r:id="rId17"/>
    <p:sldId id="27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AD5"/>
    <a:srgbClr val="B4D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1"/>
    <p:restoredTop sz="94632"/>
  </p:normalViewPr>
  <p:slideViewPr>
    <p:cSldViewPr snapToGrid="0">
      <p:cViewPr varScale="1">
        <p:scale>
          <a:sx n="105" d="100"/>
          <a:sy n="105" d="100"/>
        </p:scale>
        <p:origin x="2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hivaprasadgarlapati\Desktop\Upgrad\Lending%20Case%20Study\loan.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[loan.xls]Sheet3!PivotTable1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Loans by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Sheet3!$B$3:$B$4</c:f>
              <c:strCache>
                <c:ptCount val="1"/>
                <c:pt idx="0">
                  <c:v>Charged Off</c:v>
                </c:pt>
              </c:strCache>
            </c:strRef>
          </c:tx>
          <c:spPr>
            <a:solidFill>
              <a:schemeClr val="accent1"/>
            </a:solidFill>
            <a:ln>
              <a:noFill/>
            </a:ln>
            <a:effectLst/>
          </c:spPr>
          <c:invertIfNegative val="0"/>
          <c:cat>
            <c:strRef>
              <c:f>Sheet3!$A$5:$A$56</c:f>
              <c:strCache>
                <c:ptCount val="51"/>
                <c:pt idx="0">
                  <c:v>CA</c:v>
                </c:pt>
                <c:pt idx="1">
                  <c:v>NY</c:v>
                </c:pt>
                <c:pt idx="2">
                  <c:v>FL</c:v>
                </c:pt>
                <c:pt idx="3">
                  <c:v>TX</c:v>
                </c:pt>
                <c:pt idx="4">
                  <c:v>NJ</c:v>
                </c:pt>
                <c:pt idx="5">
                  <c:v>IL</c:v>
                </c:pt>
                <c:pt idx="6">
                  <c:v>PA</c:v>
                </c:pt>
                <c:pt idx="7">
                  <c:v>VA</c:v>
                </c:pt>
                <c:pt idx="8">
                  <c:v>GA</c:v>
                </c:pt>
                <c:pt idx="9">
                  <c:v>MA</c:v>
                </c:pt>
                <c:pt idx="10">
                  <c:v>OH</c:v>
                </c:pt>
                <c:pt idx="11">
                  <c:v>MD</c:v>
                </c:pt>
                <c:pt idx="12">
                  <c:v>AZ</c:v>
                </c:pt>
                <c:pt idx="13">
                  <c:v>WA</c:v>
                </c:pt>
                <c:pt idx="14">
                  <c:v>CO</c:v>
                </c:pt>
                <c:pt idx="15">
                  <c:v>NC</c:v>
                </c:pt>
                <c:pt idx="16">
                  <c:v>CT</c:v>
                </c:pt>
                <c:pt idx="17">
                  <c:v>MI</c:v>
                </c:pt>
                <c:pt idx="18">
                  <c:v>MO</c:v>
                </c:pt>
                <c:pt idx="19">
                  <c:v>MN</c:v>
                </c:pt>
                <c:pt idx="20">
                  <c:v>NV</c:v>
                </c:pt>
                <c:pt idx="21">
                  <c:v>SC</c:v>
                </c:pt>
                <c:pt idx="22">
                  <c:v>WI</c:v>
                </c:pt>
                <c:pt idx="23">
                  <c:v>AL</c:v>
                </c:pt>
                <c:pt idx="24">
                  <c:v>OR</c:v>
                </c:pt>
                <c:pt idx="25">
                  <c:v>LA</c:v>
                </c:pt>
                <c:pt idx="26">
                  <c:v>KY</c:v>
                </c:pt>
                <c:pt idx="27">
                  <c:v>OK</c:v>
                </c:pt>
                <c:pt idx="28">
                  <c:v>KS</c:v>
                </c:pt>
                <c:pt idx="29">
                  <c:v>UT</c:v>
                </c:pt>
                <c:pt idx="30">
                  <c:v>AR</c:v>
                </c:pt>
                <c:pt idx="31">
                  <c:v>DC</c:v>
                </c:pt>
                <c:pt idx="32">
                  <c:v>RI</c:v>
                </c:pt>
                <c:pt idx="33">
                  <c:v>NM</c:v>
                </c:pt>
                <c:pt idx="34">
                  <c:v>WV</c:v>
                </c:pt>
                <c:pt idx="35">
                  <c:v>HI</c:v>
                </c:pt>
                <c:pt idx="36">
                  <c:v>NH</c:v>
                </c:pt>
                <c:pt idx="37">
                  <c:v>DE</c:v>
                </c:pt>
                <c:pt idx="38">
                  <c:v>MT</c:v>
                </c:pt>
                <c:pt idx="39">
                  <c:v>WY</c:v>
                </c:pt>
                <c:pt idx="40">
                  <c:v>AK</c:v>
                </c:pt>
                <c:pt idx="41">
                  <c:v>SD</c:v>
                </c:pt>
                <c:pt idx="42">
                  <c:v>VT</c:v>
                </c:pt>
                <c:pt idx="43">
                  <c:v>MS</c:v>
                </c:pt>
                <c:pt idx="44">
                  <c:v>TN</c:v>
                </c:pt>
                <c:pt idx="45">
                  <c:v>IN</c:v>
                </c:pt>
                <c:pt idx="46">
                  <c:v>ID</c:v>
                </c:pt>
                <c:pt idx="47">
                  <c:v>IA</c:v>
                </c:pt>
                <c:pt idx="48">
                  <c:v>NE</c:v>
                </c:pt>
                <c:pt idx="49">
                  <c:v>ME</c:v>
                </c:pt>
                <c:pt idx="50">
                  <c:v>(blank)</c:v>
                </c:pt>
              </c:strCache>
            </c:strRef>
          </c:cat>
          <c:val>
            <c:numRef>
              <c:f>Sheet3!$B$5:$B$56</c:f>
              <c:numCache>
                <c:formatCode>General</c:formatCode>
                <c:ptCount val="51"/>
                <c:pt idx="0">
                  <c:v>1125</c:v>
                </c:pt>
                <c:pt idx="1">
                  <c:v>495</c:v>
                </c:pt>
                <c:pt idx="2">
                  <c:v>504</c:v>
                </c:pt>
                <c:pt idx="3">
                  <c:v>316</c:v>
                </c:pt>
                <c:pt idx="4">
                  <c:v>278</c:v>
                </c:pt>
                <c:pt idx="5">
                  <c:v>197</c:v>
                </c:pt>
                <c:pt idx="6">
                  <c:v>180</c:v>
                </c:pt>
                <c:pt idx="7">
                  <c:v>177</c:v>
                </c:pt>
                <c:pt idx="8">
                  <c:v>215</c:v>
                </c:pt>
                <c:pt idx="9">
                  <c:v>159</c:v>
                </c:pt>
                <c:pt idx="10">
                  <c:v>155</c:v>
                </c:pt>
                <c:pt idx="11">
                  <c:v>162</c:v>
                </c:pt>
                <c:pt idx="12">
                  <c:v>123</c:v>
                </c:pt>
                <c:pt idx="13">
                  <c:v>127</c:v>
                </c:pt>
                <c:pt idx="14">
                  <c:v>98</c:v>
                </c:pt>
                <c:pt idx="15">
                  <c:v>114</c:v>
                </c:pt>
                <c:pt idx="16">
                  <c:v>94</c:v>
                </c:pt>
                <c:pt idx="17">
                  <c:v>103</c:v>
                </c:pt>
                <c:pt idx="18">
                  <c:v>114</c:v>
                </c:pt>
                <c:pt idx="19">
                  <c:v>81</c:v>
                </c:pt>
                <c:pt idx="20">
                  <c:v>108</c:v>
                </c:pt>
                <c:pt idx="21">
                  <c:v>66</c:v>
                </c:pt>
                <c:pt idx="22">
                  <c:v>63</c:v>
                </c:pt>
                <c:pt idx="23">
                  <c:v>54</c:v>
                </c:pt>
                <c:pt idx="24">
                  <c:v>71</c:v>
                </c:pt>
                <c:pt idx="25">
                  <c:v>53</c:v>
                </c:pt>
                <c:pt idx="26">
                  <c:v>45</c:v>
                </c:pt>
                <c:pt idx="27">
                  <c:v>40</c:v>
                </c:pt>
                <c:pt idx="28">
                  <c:v>31</c:v>
                </c:pt>
                <c:pt idx="29">
                  <c:v>40</c:v>
                </c:pt>
                <c:pt idx="30">
                  <c:v>27</c:v>
                </c:pt>
                <c:pt idx="31">
                  <c:v>15</c:v>
                </c:pt>
                <c:pt idx="32">
                  <c:v>25</c:v>
                </c:pt>
                <c:pt idx="33">
                  <c:v>30</c:v>
                </c:pt>
                <c:pt idx="34">
                  <c:v>21</c:v>
                </c:pt>
                <c:pt idx="35">
                  <c:v>28</c:v>
                </c:pt>
                <c:pt idx="36">
                  <c:v>25</c:v>
                </c:pt>
                <c:pt idx="37">
                  <c:v>12</c:v>
                </c:pt>
                <c:pt idx="38">
                  <c:v>11</c:v>
                </c:pt>
                <c:pt idx="39">
                  <c:v>4</c:v>
                </c:pt>
                <c:pt idx="40">
                  <c:v>15</c:v>
                </c:pt>
                <c:pt idx="41">
                  <c:v>12</c:v>
                </c:pt>
                <c:pt idx="42">
                  <c:v>6</c:v>
                </c:pt>
                <c:pt idx="43">
                  <c:v>2</c:v>
                </c:pt>
                <c:pt idx="44">
                  <c:v>2</c:v>
                </c:pt>
                <c:pt idx="46">
                  <c:v>1</c:v>
                </c:pt>
                <c:pt idx="48">
                  <c:v>3</c:v>
                </c:pt>
              </c:numCache>
            </c:numRef>
          </c:val>
          <c:extLst>
            <c:ext xmlns:c16="http://schemas.microsoft.com/office/drawing/2014/chart" uri="{C3380CC4-5D6E-409C-BE32-E72D297353CC}">
              <c16:uniqueId val="{00000000-C50F-874D-9253-7D2517304B24}"/>
            </c:ext>
          </c:extLst>
        </c:ser>
        <c:ser>
          <c:idx val="1"/>
          <c:order val="1"/>
          <c:tx>
            <c:strRef>
              <c:f>Sheet3!$C$3:$C$4</c:f>
              <c:strCache>
                <c:ptCount val="1"/>
                <c:pt idx="0">
                  <c:v>Current</c:v>
                </c:pt>
              </c:strCache>
            </c:strRef>
          </c:tx>
          <c:spPr>
            <a:solidFill>
              <a:schemeClr val="accent2"/>
            </a:solidFill>
            <a:ln>
              <a:noFill/>
            </a:ln>
            <a:effectLst/>
          </c:spPr>
          <c:invertIfNegative val="0"/>
          <c:cat>
            <c:strRef>
              <c:f>Sheet3!$A$5:$A$56</c:f>
              <c:strCache>
                <c:ptCount val="51"/>
                <c:pt idx="0">
                  <c:v>CA</c:v>
                </c:pt>
                <c:pt idx="1">
                  <c:v>NY</c:v>
                </c:pt>
                <c:pt idx="2">
                  <c:v>FL</c:v>
                </c:pt>
                <c:pt idx="3">
                  <c:v>TX</c:v>
                </c:pt>
                <c:pt idx="4">
                  <c:v>NJ</c:v>
                </c:pt>
                <c:pt idx="5">
                  <c:v>IL</c:v>
                </c:pt>
                <c:pt idx="6">
                  <c:v>PA</c:v>
                </c:pt>
                <c:pt idx="7">
                  <c:v>VA</c:v>
                </c:pt>
                <c:pt idx="8">
                  <c:v>GA</c:v>
                </c:pt>
                <c:pt idx="9">
                  <c:v>MA</c:v>
                </c:pt>
                <c:pt idx="10">
                  <c:v>OH</c:v>
                </c:pt>
                <c:pt idx="11">
                  <c:v>MD</c:v>
                </c:pt>
                <c:pt idx="12">
                  <c:v>AZ</c:v>
                </c:pt>
                <c:pt idx="13">
                  <c:v>WA</c:v>
                </c:pt>
                <c:pt idx="14">
                  <c:v>CO</c:v>
                </c:pt>
                <c:pt idx="15">
                  <c:v>NC</c:v>
                </c:pt>
                <c:pt idx="16">
                  <c:v>CT</c:v>
                </c:pt>
                <c:pt idx="17">
                  <c:v>MI</c:v>
                </c:pt>
                <c:pt idx="18">
                  <c:v>MO</c:v>
                </c:pt>
                <c:pt idx="19">
                  <c:v>MN</c:v>
                </c:pt>
                <c:pt idx="20">
                  <c:v>NV</c:v>
                </c:pt>
                <c:pt idx="21">
                  <c:v>SC</c:v>
                </c:pt>
                <c:pt idx="22">
                  <c:v>WI</c:v>
                </c:pt>
                <c:pt idx="23">
                  <c:v>AL</c:v>
                </c:pt>
                <c:pt idx="24">
                  <c:v>OR</c:v>
                </c:pt>
                <c:pt idx="25">
                  <c:v>LA</c:v>
                </c:pt>
                <c:pt idx="26">
                  <c:v>KY</c:v>
                </c:pt>
                <c:pt idx="27">
                  <c:v>OK</c:v>
                </c:pt>
                <c:pt idx="28">
                  <c:v>KS</c:v>
                </c:pt>
                <c:pt idx="29">
                  <c:v>UT</c:v>
                </c:pt>
                <c:pt idx="30">
                  <c:v>AR</c:v>
                </c:pt>
                <c:pt idx="31">
                  <c:v>DC</c:v>
                </c:pt>
                <c:pt idx="32">
                  <c:v>RI</c:v>
                </c:pt>
                <c:pt idx="33">
                  <c:v>NM</c:v>
                </c:pt>
                <c:pt idx="34">
                  <c:v>WV</c:v>
                </c:pt>
                <c:pt idx="35">
                  <c:v>HI</c:v>
                </c:pt>
                <c:pt idx="36">
                  <c:v>NH</c:v>
                </c:pt>
                <c:pt idx="37">
                  <c:v>DE</c:v>
                </c:pt>
                <c:pt idx="38">
                  <c:v>MT</c:v>
                </c:pt>
                <c:pt idx="39">
                  <c:v>WY</c:v>
                </c:pt>
                <c:pt idx="40">
                  <c:v>AK</c:v>
                </c:pt>
                <c:pt idx="41">
                  <c:v>SD</c:v>
                </c:pt>
                <c:pt idx="42">
                  <c:v>VT</c:v>
                </c:pt>
                <c:pt idx="43">
                  <c:v>MS</c:v>
                </c:pt>
                <c:pt idx="44">
                  <c:v>TN</c:v>
                </c:pt>
                <c:pt idx="45">
                  <c:v>IN</c:v>
                </c:pt>
                <c:pt idx="46">
                  <c:v>ID</c:v>
                </c:pt>
                <c:pt idx="47">
                  <c:v>IA</c:v>
                </c:pt>
                <c:pt idx="48">
                  <c:v>NE</c:v>
                </c:pt>
                <c:pt idx="49">
                  <c:v>ME</c:v>
                </c:pt>
                <c:pt idx="50">
                  <c:v>(blank)</c:v>
                </c:pt>
              </c:strCache>
            </c:strRef>
          </c:cat>
          <c:val>
            <c:numRef>
              <c:f>Sheet3!$C$5:$C$56</c:f>
              <c:numCache>
                <c:formatCode>General</c:formatCode>
                <c:ptCount val="51"/>
                <c:pt idx="0">
                  <c:v>150</c:v>
                </c:pt>
                <c:pt idx="1">
                  <c:v>114</c:v>
                </c:pt>
                <c:pt idx="2">
                  <c:v>85</c:v>
                </c:pt>
                <c:pt idx="3">
                  <c:v>68</c:v>
                </c:pt>
                <c:pt idx="4">
                  <c:v>60</c:v>
                </c:pt>
                <c:pt idx="5">
                  <c:v>47</c:v>
                </c:pt>
                <c:pt idx="6">
                  <c:v>49</c:v>
                </c:pt>
                <c:pt idx="7">
                  <c:v>38</c:v>
                </c:pt>
                <c:pt idx="8">
                  <c:v>39</c:v>
                </c:pt>
                <c:pt idx="9">
                  <c:v>43</c:v>
                </c:pt>
                <c:pt idx="10">
                  <c:v>45</c:v>
                </c:pt>
                <c:pt idx="11">
                  <c:v>26</c:v>
                </c:pt>
                <c:pt idx="12">
                  <c:v>30</c:v>
                </c:pt>
                <c:pt idx="13">
                  <c:v>22</c:v>
                </c:pt>
                <c:pt idx="14">
                  <c:v>26</c:v>
                </c:pt>
                <c:pt idx="15">
                  <c:v>38</c:v>
                </c:pt>
                <c:pt idx="16">
                  <c:v>25</c:v>
                </c:pt>
                <c:pt idx="17">
                  <c:v>16</c:v>
                </c:pt>
                <c:pt idx="18">
                  <c:v>16</c:v>
                </c:pt>
                <c:pt idx="19">
                  <c:v>10</c:v>
                </c:pt>
                <c:pt idx="20">
                  <c:v>18</c:v>
                </c:pt>
                <c:pt idx="21">
                  <c:v>13</c:v>
                </c:pt>
                <c:pt idx="22">
                  <c:v>20</c:v>
                </c:pt>
                <c:pt idx="23">
                  <c:v>17</c:v>
                </c:pt>
                <c:pt idx="24">
                  <c:v>16</c:v>
                </c:pt>
                <c:pt idx="25">
                  <c:v>9</c:v>
                </c:pt>
                <c:pt idx="26">
                  <c:v>14</c:v>
                </c:pt>
                <c:pt idx="27">
                  <c:v>12</c:v>
                </c:pt>
                <c:pt idx="28">
                  <c:v>16</c:v>
                </c:pt>
                <c:pt idx="29">
                  <c:v>6</c:v>
                </c:pt>
                <c:pt idx="30">
                  <c:v>10</c:v>
                </c:pt>
                <c:pt idx="31">
                  <c:v>3</c:v>
                </c:pt>
                <c:pt idx="32">
                  <c:v>4</c:v>
                </c:pt>
                <c:pt idx="33">
                  <c:v>6</c:v>
                </c:pt>
                <c:pt idx="34">
                  <c:v>5</c:v>
                </c:pt>
                <c:pt idx="35">
                  <c:v>8</c:v>
                </c:pt>
                <c:pt idx="36">
                  <c:v>5</c:v>
                </c:pt>
                <c:pt idx="37">
                  <c:v>1</c:v>
                </c:pt>
                <c:pt idx="38">
                  <c:v>2</c:v>
                </c:pt>
                <c:pt idx="39">
                  <c:v>3</c:v>
                </c:pt>
                <c:pt idx="40">
                  <c:v>2</c:v>
                </c:pt>
                <c:pt idx="41">
                  <c:v>2</c:v>
                </c:pt>
                <c:pt idx="42">
                  <c:v>1</c:v>
                </c:pt>
              </c:numCache>
            </c:numRef>
          </c:val>
          <c:extLst>
            <c:ext xmlns:c16="http://schemas.microsoft.com/office/drawing/2014/chart" uri="{C3380CC4-5D6E-409C-BE32-E72D297353CC}">
              <c16:uniqueId val="{00000001-C50F-874D-9253-7D2517304B24}"/>
            </c:ext>
          </c:extLst>
        </c:ser>
        <c:ser>
          <c:idx val="2"/>
          <c:order val="2"/>
          <c:tx>
            <c:strRef>
              <c:f>Sheet3!$D$3:$D$4</c:f>
              <c:strCache>
                <c:ptCount val="1"/>
                <c:pt idx="0">
                  <c:v>Fully Paid</c:v>
                </c:pt>
              </c:strCache>
            </c:strRef>
          </c:tx>
          <c:spPr>
            <a:solidFill>
              <a:schemeClr val="accent3"/>
            </a:solidFill>
            <a:ln>
              <a:noFill/>
            </a:ln>
            <a:effectLst/>
          </c:spPr>
          <c:invertIfNegative val="0"/>
          <c:cat>
            <c:strRef>
              <c:f>Sheet3!$A$5:$A$56</c:f>
              <c:strCache>
                <c:ptCount val="51"/>
                <c:pt idx="0">
                  <c:v>CA</c:v>
                </c:pt>
                <c:pt idx="1">
                  <c:v>NY</c:v>
                </c:pt>
                <c:pt idx="2">
                  <c:v>FL</c:v>
                </c:pt>
                <c:pt idx="3">
                  <c:v>TX</c:v>
                </c:pt>
                <c:pt idx="4">
                  <c:v>NJ</c:v>
                </c:pt>
                <c:pt idx="5">
                  <c:v>IL</c:v>
                </c:pt>
                <c:pt idx="6">
                  <c:v>PA</c:v>
                </c:pt>
                <c:pt idx="7">
                  <c:v>VA</c:v>
                </c:pt>
                <c:pt idx="8">
                  <c:v>GA</c:v>
                </c:pt>
                <c:pt idx="9">
                  <c:v>MA</c:v>
                </c:pt>
                <c:pt idx="10">
                  <c:v>OH</c:v>
                </c:pt>
                <c:pt idx="11">
                  <c:v>MD</c:v>
                </c:pt>
                <c:pt idx="12">
                  <c:v>AZ</c:v>
                </c:pt>
                <c:pt idx="13">
                  <c:v>WA</c:v>
                </c:pt>
                <c:pt idx="14">
                  <c:v>CO</c:v>
                </c:pt>
                <c:pt idx="15">
                  <c:v>NC</c:v>
                </c:pt>
                <c:pt idx="16">
                  <c:v>CT</c:v>
                </c:pt>
                <c:pt idx="17">
                  <c:v>MI</c:v>
                </c:pt>
                <c:pt idx="18">
                  <c:v>MO</c:v>
                </c:pt>
                <c:pt idx="19">
                  <c:v>MN</c:v>
                </c:pt>
                <c:pt idx="20">
                  <c:v>NV</c:v>
                </c:pt>
                <c:pt idx="21">
                  <c:v>SC</c:v>
                </c:pt>
                <c:pt idx="22">
                  <c:v>WI</c:v>
                </c:pt>
                <c:pt idx="23">
                  <c:v>AL</c:v>
                </c:pt>
                <c:pt idx="24">
                  <c:v>OR</c:v>
                </c:pt>
                <c:pt idx="25">
                  <c:v>LA</c:v>
                </c:pt>
                <c:pt idx="26">
                  <c:v>KY</c:v>
                </c:pt>
                <c:pt idx="27">
                  <c:v>OK</c:v>
                </c:pt>
                <c:pt idx="28">
                  <c:v>KS</c:v>
                </c:pt>
                <c:pt idx="29">
                  <c:v>UT</c:v>
                </c:pt>
                <c:pt idx="30">
                  <c:v>AR</c:v>
                </c:pt>
                <c:pt idx="31">
                  <c:v>DC</c:v>
                </c:pt>
                <c:pt idx="32">
                  <c:v>RI</c:v>
                </c:pt>
                <c:pt idx="33">
                  <c:v>NM</c:v>
                </c:pt>
                <c:pt idx="34">
                  <c:v>WV</c:v>
                </c:pt>
                <c:pt idx="35">
                  <c:v>HI</c:v>
                </c:pt>
                <c:pt idx="36">
                  <c:v>NH</c:v>
                </c:pt>
                <c:pt idx="37">
                  <c:v>DE</c:v>
                </c:pt>
                <c:pt idx="38">
                  <c:v>MT</c:v>
                </c:pt>
                <c:pt idx="39">
                  <c:v>WY</c:v>
                </c:pt>
                <c:pt idx="40">
                  <c:v>AK</c:v>
                </c:pt>
                <c:pt idx="41">
                  <c:v>SD</c:v>
                </c:pt>
                <c:pt idx="42">
                  <c:v>VT</c:v>
                </c:pt>
                <c:pt idx="43">
                  <c:v>MS</c:v>
                </c:pt>
                <c:pt idx="44">
                  <c:v>TN</c:v>
                </c:pt>
                <c:pt idx="45">
                  <c:v>IN</c:v>
                </c:pt>
                <c:pt idx="46">
                  <c:v>ID</c:v>
                </c:pt>
                <c:pt idx="47">
                  <c:v>IA</c:v>
                </c:pt>
                <c:pt idx="48">
                  <c:v>NE</c:v>
                </c:pt>
                <c:pt idx="49">
                  <c:v>ME</c:v>
                </c:pt>
                <c:pt idx="50">
                  <c:v>(blank)</c:v>
                </c:pt>
              </c:strCache>
            </c:strRef>
          </c:cat>
          <c:val>
            <c:numRef>
              <c:f>Sheet3!$D$5:$D$56</c:f>
              <c:numCache>
                <c:formatCode>General</c:formatCode>
                <c:ptCount val="51"/>
                <c:pt idx="0">
                  <c:v>5824</c:v>
                </c:pt>
                <c:pt idx="1">
                  <c:v>3203</c:v>
                </c:pt>
                <c:pt idx="2">
                  <c:v>2277</c:v>
                </c:pt>
                <c:pt idx="3">
                  <c:v>2343</c:v>
                </c:pt>
                <c:pt idx="4">
                  <c:v>1512</c:v>
                </c:pt>
                <c:pt idx="5">
                  <c:v>1281</c:v>
                </c:pt>
                <c:pt idx="6">
                  <c:v>1288</c:v>
                </c:pt>
                <c:pt idx="7">
                  <c:v>1192</c:v>
                </c:pt>
                <c:pt idx="8">
                  <c:v>1144</c:v>
                </c:pt>
                <c:pt idx="9">
                  <c:v>1138</c:v>
                </c:pt>
                <c:pt idx="10">
                  <c:v>1023</c:v>
                </c:pt>
                <c:pt idx="11">
                  <c:v>861</c:v>
                </c:pt>
                <c:pt idx="12">
                  <c:v>726</c:v>
                </c:pt>
                <c:pt idx="13">
                  <c:v>691</c:v>
                </c:pt>
                <c:pt idx="14">
                  <c:v>668</c:v>
                </c:pt>
                <c:pt idx="15">
                  <c:v>636</c:v>
                </c:pt>
                <c:pt idx="16">
                  <c:v>632</c:v>
                </c:pt>
                <c:pt idx="17">
                  <c:v>601</c:v>
                </c:pt>
                <c:pt idx="18">
                  <c:v>556</c:v>
                </c:pt>
                <c:pt idx="19">
                  <c:v>524</c:v>
                </c:pt>
                <c:pt idx="20">
                  <c:v>371</c:v>
                </c:pt>
                <c:pt idx="21">
                  <c:v>393</c:v>
                </c:pt>
                <c:pt idx="22">
                  <c:v>377</c:v>
                </c:pt>
                <c:pt idx="23">
                  <c:v>381</c:v>
                </c:pt>
                <c:pt idx="24">
                  <c:v>364</c:v>
                </c:pt>
                <c:pt idx="25">
                  <c:v>374</c:v>
                </c:pt>
                <c:pt idx="26">
                  <c:v>266</c:v>
                </c:pt>
                <c:pt idx="27">
                  <c:v>247</c:v>
                </c:pt>
                <c:pt idx="28">
                  <c:v>224</c:v>
                </c:pt>
                <c:pt idx="29">
                  <c:v>212</c:v>
                </c:pt>
                <c:pt idx="30">
                  <c:v>208</c:v>
                </c:pt>
                <c:pt idx="31">
                  <c:v>196</c:v>
                </c:pt>
                <c:pt idx="32">
                  <c:v>169</c:v>
                </c:pt>
                <c:pt idx="33">
                  <c:v>153</c:v>
                </c:pt>
                <c:pt idx="34">
                  <c:v>151</c:v>
                </c:pt>
                <c:pt idx="35">
                  <c:v>138</c:v>
                </c:pt>
                <c:pt idx="36">
                  <c:v>141</c:v>
                </c:pt>
                <c:pt idx="37">
                  <c:v>101</c:v>
                </c:pt>
                <c:pt idx="38">
                  <c:v>72</c:v>
                </c:pt>
                <c:pt idx="39">
                  <c:v>76</c:v>
                </c:pt>
                <c:pt idx="40">
                  <c:v>63</c:v>
                </c:pt>
                <c:pt idx="41">
                  <c:v>50</c:v>
                </c:pt>
                <c:pt idx="42">
                  <c:v>47</c:v>
                </c:pt>
                <c:pt idx="43">
                  <c:v>17</c:v>
                </c:pt>
                <c:pt idx="44">
                  <c:v>15</c:v>
                </c:pt>
                <c:pt idx="45">
                  <c:v>9</c:v>
                </c:pt>
                <c:pt idx="46">
                  <c:v>5</c:v>
                </c:pt>
                <c:pt idx="47">
                  <c:v>5</c:v>
                </c:pt>
                <c:pt idx="48">
                  <c:v>2</c:v>
                </c:pt>
                <c:pt idx="49">
                  <c:v>3</c:v>
                </c:pt>
              </c:numCache>
            </c:numRef>
          </c:val>
          <c:extLst>
            <c:ext xmlns:c16="http://schemas.microsoft.com/office/drawing/2014/chart" uri="{C3380CC4-5D6E-409C-BE32-E72D297353CC}">
              <c16:uniqueId val="{00000002-C50F-874D-9253-7D2517304B24}"/>
            </c:ext>
          </c:extLst>
        </c:ser>
        <c:ser>
          <c:idx val="3"/>
          <c:order val="3"/>
          <c:tx>
            <c:strRef>
              <c:f>Sheet3!$E$3:$E$4</c:f>
              <c:strCache>
                <c:ptCount val="1"/>
                <c:pt idx="0">
                  <c:v>(blank)</c:v>
                </c:pt>
              </c:strCache>
            </c:strRef>
          </c:tx>
          <c:spPr>
            <a:solidFill>
              <a:schemeClr val="accent4"/>
            </a:solidFill>
            <a:ln>
              <a:noFill/>
            </a:ln>
            <a:effectLst/>
          </c:spPr>
          <c:invertIfNegative val="0"/>
          <c:cat>
            <c:strRef>
              <c:f>Sheet3!$A$5:$A$56</c:f>
              <c:strCache>
                <c:ptCount val="51"/>
                <c:pt idx="0">
                  <c:v>CA</c:v>
                </c:pt>
                <c:pt idx="1">
                  <c:v>NY</c:v>
                </c:pt>
                <c:pt idx="2">
                  <c:v>FL</c:v>
                </c:pt>
                <c:pt idx="3">
                  <c:v>TX</c:v>
                </c:pt>
                <c:pt idx="4">
                  <c:v>NJ</c:v>
                </c:pt>
                <c:pt idx="5">
                  <c:v>IL</c:v>
                </c:pt>
                <c:pt idx="6">
                  <c:v>PA</c:v>
                </c:pt>
                <c:pt idx="7">
                  <c:v>VA</c:v>
                </c:pt>
                <c:pt idx="8">
                  <c:v>GA</c:v>
                </c:pt>
                <c:pt idx="9">
                  <c:v>MA</c:v>
                </c:pt>
                <c:pt idx="10">
                  <c:v>OH</c:v>
                </c:pt>
                <c:pt idx="11">
                  <c:v>MD</c:v>
                </c:pt>
                <c:pt idx="12">
                  <c:v>AZ</c:v>
                </c:pt>
                <c:pt idx="13">
                  <c:v>WA</c:v>
                </c:pt>
                <c:pt idx="14">
                  <c:v>CO</c:v>
                </c:pt>
                <c:pt idx="15">
                  <c:v>NC</c:v>
                </c:pt>
                <c:pt idx="16">
                  <c:v>CT</c:v>
                </c:pt>
                <c:pt idx="17">
                  <c:v>MI</c:v>
                </c:pt>
                <c:pt idx="18">
                  <c:v>MO</c:v>
                </c:pt>
                <c:pt idx="19">
                  <c:v>MN</c:v>
                </c:pt>
                <c:pt idx="20">
                  <c:v>NV</c:v>
                </c:pt>
                <c:pt idx="21">
                  <c:v>SC</c:v>
                </c:pt>
                <c:pt idx="22">
                  <c:v>WI</c:v>
                </c:pt>
                <c:pt idx="23">
                  <c:v>AL</c:v>
                </c:pt>
                <c:pt idx="24">
                  <c:v>OR</c:v>
                </c:pt>
                <c:pt idx="25">
                  <c:v>LA</c:v>
                </c:pt>
                <c:pt idx="26">
                  <c:v>KY</c:v>
                </c:pt>
                <c:pt idx="27">
                  <c:v>OK</c:v>
                </c:pt>
                <c:pt idx="28">
                  <c:v>KS</c:v>
                </c:pt>
                <c:pt idx="29">
                  <c:v>UT</c:v>
                </c:pt>
                <c:pt idx="30">
                  <c:v>AR</c:v>
                </c:pt>
                <c:pt idx="31">
                  <c:v>DC</c:v>
                </c:pt>
                <c:pt idx="32">
                  <c:v>RI</c:v>
                </c:pt>
                <c:pt idx="33">
                  <c:v>NM</c:v>
                </c:pt>
                <c:pt idx="34">
                  <c:v>WV</c:v>
                </c:pt>
                <c:pt idx="35">
                  <c:v>HI</c:v>
                </c:pt>
                <c:pt idx="36">
                  <c:v>NH</c:v>
                </c:pt>
                <c:pt idx="37">
                  <c:v>DE</c:v>
                </c:pt>
                <c:pt idx="38">
                  <c:v>MT</c:v>
                </c:pt>
                <c:pt idx="39">
                  <c:v>WY</c:v>
                </c:pt>
                <c:pt idx="40">
                  <c:v>AK</c:v>
                </c:pt>
                <c:pt idx="41">
                  <c:v>SD</c:v>
                </c:pt>
                <c:pt idx="42">
                  <c:v>VT</c:v>
                </c:pt>
                <c:pt idx="43">
                  <c:v>MS</c:v>
                </c:pt>
                <c:pt idx="44">
                  <c:v>TN</c:v>
                </c:pt>
                <c:pt idx="45">
                  <c:v>IN</c:v>
                </c:pt>
                <c:pt idx="46">
                  <c:v>ID</c:v>
                </c:pt>
                <c:pt idx="47">
                  <c:v>IA</c:v>
                </c:pt>
                <c:pt idx="48">
                  <c:v>NE</c:v>
                </c:pt>
                <c:pt idx="49">
                  <c:v>ME</c:v>
                </c:pt>
                <c:pt idx="50">
                  <c:v>(blank)</c:v>
                </c:pt>
              </c:strCache>
            </c:strRef>
          </c:cat>
          <c:val>
            <c:numRef>
              <c:f>Sheet3!$E$5:$E$56</c:f>
              <c:numCache>
                <c:formatCode>General</c:formatCode>
                <c:ptCount val="51"/>
              </c:numCache>
            </c:numRef>
          </c:val>
          <c:extLst>
            <c:ext xmlns:c16="http://schemas.microsoft.com/office/drawing/2014/chart" uri="{C3380CC4-5D6E-409C-BE32-E72D297353CC}">
              <c16:uniqueId val="{00000003-C50F-874D-9253-7D2517304B24}"/>
            </c:ext>
          </c:extLst>
        </c:ser>
        <c:dLbls>
          <c:showLegendKey val="0"/>
          <c:showVal val="0"/>
          <c:showCatName val="0"/>
          <c:showSerName val="0"/>
          <c:showPercent val="0"/>
          <c:showBubbleSize val="0"/>
        </c:dLbls>
        <c:gapWidth val="47"/>
        <c:overlap val="100"/>
        <c:axId val="1989091248"/>
        <c:axId val="1980974256"/>
      </c:barChart>
      <c:catAx>
        <c:axId val="198909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974256"/>
        <c:crosses val="autoZero"/>
        <c:auto val="1"/>
        <c:lblAlgn val="ctr"/>
        <c:lblOffset val="100"/>
        <c:noMultiLvlLbl val="0"/>
      </c:catAx>
      <c:valAx>
        <c:axId val="1980974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9091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9CA56-640E-465E-85D1-1083614CF2E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7DB92F4-9DEB-421E-AE8D-0C991BDFD2D7}">
      <dgm:prSet/>
      <dgm:spPr/>
      <dgm:t>
        <a:bodyPr/>
        <a:lstStyle/>
        <a:p>
          <a:r>
            <a:rPr lang="en-US" b="1"/>
            <a:t>Load Data</a:t>
          </a:r>
          <a:r>
            <a:rPr lang="en-US"/>
            <a:t>: Import the CSV file into a Data Frame to begin processing.</a:t>
          </a:r>
        </a:p>
      </dgm:t>
    </dgm:pt>
    <dgm:pt modelId="{B884A770-8050-44FB-BAB7-44BC7B350875}" type="parTrans" cxnId="{B1CAE29B-2E29-410D-96F5-1C60DDD35BB2}">
      <dgm:prSet/>
      <dgm:spPr/>
      <dgm:t>
        <a:bodyPr/>
        <a:lstStyle/>
        <a:p>
          <a:endParaRPr lang="en-US"/>
        </a:p>
      </dgm:t>
    </dgm:pt>
    <dgm:pt modelId="{BAD38E1C-7971-4ED6-8EF2-892CC6D2D19D}" type="sibTrans" cxnId="{B1CAE29B-2E29-410D-96F5-1C60DDD35BB2}">
      <dgm:prSet/>
      <dgm:spPr/>
      <dgm:t>
        <a:bodyPr/>
        <a:lstStyle/>
        <a:p>
          <a:endParaRPr lang="en-US"/>
        </a:p>
      </dgm:t>
    </dgm:pt>
    <dgm:pt modelId="{9D15DE74-A411-41C9-A807-3189E4CA78D8}">
      <dgm:prSet/>
      <dgm:spPr/>
      <dgm:t>
        <a:bodyPr/>
        <a:lstStyle/>
        <a:p>
          <a:r>
            <a:rPr lang="en-US" b="1"/>
            <a:t>Clean Data</a:t>
          </a:r>
          <a:r>
            <a:rPr lang="en-US"/>
            <a:t>: Remove irrelevant columns to streamline the dataset and focus on key variables.</a:t>
          </a:r>
        </a:p>
      </dgm:t>
    </dgm:pt>
    <dgm:pt modelId="{3EE0D780-A739-4234-825C-1ECE07D59780}" type="parTrans" cxnId="{73BEBAC4-01A1-4E5E-85BB-FEBB18D925BB}">
      <dgm:prSet/>
      <dgm:spPr/>
      <dgm:t>
        <a:bodyPr/>
        <a:lstStyle/>
        <a:p>
          <a:endParaRPr lang="en-US"/>
        </a:p>
      </dgm:t>
    </dgm:pt>
    <dgm:pt modelId="{B905BC33-27FE-4711-9E62-6E24287E844E}" type="sibTrans" cxnId="{73BEBAC4-01A1-4E5E-85BB-FEBB18D925BB}">
      <dgm:prSet/>
      <dgm:spPr/>
      <dgm:t>
        <a:bodyPr/>
        <a:lstStyle/>
        <a:p>
          <a:endParaRPr lang="en-US"/>
        </a:p>
      </dgm:t>
    </dgm:pt>
    <dgm:pt modelId="{8676F3AF-C238-4F4B-A340-B182C147AE19}">
      <dgm:prSet/>
      <dgm:spPr/>
      <dgm:t>
        <a:bodyPr/>
        <a:lstStyle/>
        <a:p>
          <a:r>
            <a:rPr lang="en-US" b="1"/>
            <a:t>Address Data Issues</a:t>
          </a:r>
          <a:r>
            <a:rPr lang="en-US"/>
            <a:t>: Resolve any problems in the required columns, including handling missing values, correcting data types, and fixing inconsistencies.</a:t>
          </a:r>
        </a:p>
      </dgm:t>
    </dgm:pt>
    <dgm:pt modelId="{43B85A49-BA6C-4D8E-9852-0103FA7DCDB1}" type="parTrans" cxnId="{6CDB7074-D742-4E36-AAB6-108E61C49883}">
      <dgm:prSet/>
      <dgm:spPr/>
      <dgm:t>
        <a:bodyPr/>
        <a:lstStyle/>
        <a:p>
          <a:endParaRPr lang="en-US"/>
        </a:p>
      </dgm:t>
    </dgm:pt>
    <dgm:pt modelId="{AC70ADCB-54DA-4700-96B9-694DCA4B0A9D}" type="sibTrans" cxnId="{6CDB7074-D742-4E36-AAB6-108E61C49883}">
      <dgm:prSet/>
      <dgm:spPr/>
      <dgm:t>
        <a:bodyPr/>
        <a:lstStyle/>
        <a:p>
          <a:endParaRPr lang="en-US"/>
        </a:p>
      </dgm:t>
    </dgm:pt>
    <dgm:pt modelId="{814301FD-9A65-4594-BF11-DD61E6437764}">
      <dgm:prSet/>
      <dgm:spPr/>
      <dgm:t>
        <a:bodyPr/>
        <a:lstStyle/>
        <a:p>
          <a:r>
            <a:rPr lang="en-US" b="1"/>
            <a:t>Analyze Distribution</a:t>
          </a:r>
          <a:r>
            <a:rPr lang="en-US"/>
            <a:t>: Assess the distribution of key variables to gain insights into the data and ensure its readiness for analysis.</a:t>
          </a:r>
        </a:p>
      </dgm:t>
    </dgm:pt>
    <dgm:pt modelId="{3B2FFB71-1211-4969-A621-AFE06105D27A}" type="parTrans" cxnId="{91E354A3-7E4B-4059-8AFB-DA45B3FDD7D3}">
      <dgm:prSet/>
      <dgm:spPr/>
      <dgm:t>
        <a:bodyPr/>
        <a:lstStyle/>
        <a:p>
          <a:endParaRPr lang="en-US"/>
        </a:p>
      </dgm:t>
    </dgm:pt>
    <dgm:pt modelId="{B9BAD8F9-5ADB-423D-B322-CB229DDF4EB7}" type="sibTrans" cxnId="{91E354A3-7E4B-4059-8AFB-DA45B3FDD7D3}">
      <dgm:prSet/>
      <dgm:spPr/>
      <dgm:t>
        <a:bodyPr/>
        <a:lstStyle/>
        <a:p>
          <a:endParaRPr lang="en-US"/>
        </a:p>
      </dgm:t>
    </dgm:pt>
    <dgm:pt modelId="{DBA682A2-91C3-4B4F-A9D5-875028BC6F60}">
      <dgm:prSet/>
      <dgm:spPr/>
      <dgm:t>
        <a:bodyPr/>
        <a:lstStyle/>
        <a:p>
          <a:r>
            <a:rPr lang="en-US" b="1"/>
            <a:t>Create Risk Flag</a:t>
          </a:r>
          <a:r>
            <a:rPr lang="en-US"/>
            <a:t>: Add a derived column to identify risky customers based on predefined criteria.</a:t>
          </a:r>
        </a:p>
      </dgm:t>
    </dgm:pt>
    <dgm:pt modelId="{8ED85B2E-E40D-4905-900B-3E956672E259}" type="parTrans" cxnId="{3B6FF0A2-3CAD-4B5D-AD2F-2E9A5E7256F0}">
      <dgm:prSet/>
      <dgm:spPr/>
      <dgm:t>
        <a:bodyPr/>
        <a:lstStyle/>
        <a:p>
          <a:endParaRPr lang="en-US"/>
        </a:p>
      </dgm:t>
    </dgm:pt>
    <dgm:pt modelId="{785E63CE-D9F3-43A4-A96F-BC40122C7D76}" type="sibTrans" cxnId="{3B6FF0A2-3CAD-4B5D-AD2F-2E9A5E7256F0}">
      <dgm:prSet/>
      <dgm:spPr/>
      <dgm:t>
        <a:bodyPr/>
        <a:lstStyle/>
        <a:p>
          <a:endParaRPr lang="en-US"/>
        </a:p>
      </dgm:t>
    </dgm:pt>
    <dgm:pt modelId="{9E1B606E-AA7F-49D3-BBAA-FD09A58446EC}">
      <dgm:prSet/>
      <dgm:spPr/>
      <dgm:t>
        <a:bodyPr/>
        <a:lstStyle/>
        <a:p>
          <a:r>
            <a:rPr lang="en-US" b="1"/>
            <a:t>Apply Risk Criteria</a:t>
          </a:r>
          <a:r>
            <a:rPr lang="en-US"/>
            <a:t>: Update the risk flag column based on established rules to classify customers as risky or non-risky.</a:t>
          </a:r>
        </a:p>
      </dgm:t>
    </dgm:pt>
    <dgm:pt modelId="{B1D90E9C-98B0-44D1-ABE6-3B168128C072}" type="parTrans" cxnId="{E40B835E-08C0-4F83-B804-1A424E86EF00}">
      <dgm:prSet/>
      <dgm:spPr/>
      <dgm:t>
        <a:bodyPr/>
        <a:lstStyle/>
        <a:p>
          <a:endParaRPr lang="en-US"/>
        </a:p>
      </dgm:t>
    </dgm:pt>
    <dgm:pt modelId="{BF7F4870-887F-4B03-A979-4075B78DF128}" type="sibTrans" cxnId="{E40B835E-08C0-4F83-B804-1A424E86EF00}">
      <dgm:prSet/>
      <dgm:spPr/>
      <dgm:t>
        <a:bodyPr/>
        <a:lstStyle/>
        <a:p>
          <a:endParaRPr lang="en-US"/>
        </a:p>
      </dgm:t>
    </dgm:pt>
    <dgm:pt modelId="{F93ED6F5-E26B-7A4C-AA53-5DAF26D99D98}" type="pres">
      <dgm:prSet presAssocID="{BE89CA56-640E-465E-85D1-1083614CF2E1}" presName="Name0" presStyleCnt="0">
        <dgm:presLayoutVars>
          <dgm:dir/>
          <dgm:resizeHandles val="exact"/>
        </dgm:presLayoutVars>
      </dgm:prSet>
      <dgm:spPr/>
    </dgm:pt>
    <dgm:pt modelId="{708B6B8E-4016-A041-9211-B273EDA77B7C}" type="pres">
      <dgm:prSet presAssocID="{A7DB92F4-9DEB-421E-AE8D-0C991BDFD2D7}" presName="node" presStyleLbl="node1" presStyleIdx="0" presStyleCnt="6">
        <dgm:presLayoutVars>
          <dgm:bulletEnabled val="1"/>
        </dgm:presLayoutVars>
      </dgm:prSet>
      <dgm:spPr/>
    </dgm:pt>
    <dgm:pt modelId="{79185603-ACA4-2C4C-BF39-C2B186487641}" type="pres">
      <dgm:prSet presAssocID="{BAD38E1C-7971-4ED6-8EF2-892CC6D2D19D}" presName="sibTrans" presStyleLbl="sibTrans1D1" presStyleIdx="0" presStyleCnt="5"/>
      <dgm:spPr/>
    </dgm:pt>
    <dgm:pt modelId="{612C839A-B1FF-5540-A311-110ADF1B0A42}" type="pres">
      <dgm:prSet presAssocID="{BAD38E1C-7971-4ED6-8EF2-892CC6D2D19D}" presName="connectorText" presStyleLbl="sibTrans1D1" presStyleIdx="0" presStyleCnt="5"/>
      <dgm:spPr/>
    </dgm:pt>
    <dgm:pt modelId="{18DB4B1A-4D96-4F4D-BB34-A2ABFA23F244}" type="pres">
      <dgm:prSet presAssocID="{9D15DE74-A411-41C9-A807-3189E4CA78D8}" presName="node" presStyleLbl="node1" presStyleIdx="1" presStyleCnt="6">
        <dgm:presLayoutVars>
          <dgm:bulletEnabled val="1"/>
        </dgm:presLayoutVars>
      </dgm:prSet>
      <dgm:spPr/>
    </dgm:pt>
    <dgm:pt modelId="{E55FA551-ABA6-F34E-967B-73042C77432D}" type="pres">
      <dgm:prSet presAssocID="{B905BC33-27FE-4711-9E62-6E24287E844E}" presName="sibTrans" presStyleLbl="sibTrans1D1" presStyleIdx="1" presStyleCnt="5"/>
      <dgm:spPr/>
    </dgm:pt>
    <dgm:pt modelId="{66ABDDBF-D533-B348-8B2D-3FAAFC2657BE}" type="pres">
      <dgm:prSet presAssocID="{B905BC33-27FE-4711-9E62-6E24287E844E}" presName="connectorText" presStyleLbl="sibTrans1D1" presStyleIdx="1" presStyleCnt="5"/>
      <dgm:spPr/>
    </dgm:pt>
    <dgm:pt modelId="{CC4CBC32-F9C3-404E-88DE-695D4E8C5B92}" type="pres">
      <dgm:prSet presAssocID="{8676F3AF-C238-4F4B-A340-B182C147AE19}" presName="node" presStyleLbl="node1" presStyleIdx="2" presStyleCnt="6">
        <dgm:presLayoutVars>
          <dgm:bulletEnabled val="1"/>
        </dgm:presLayoutVars>
      </dgm:prSet>
      <dgm:spPr/>
    </dgm:pt>
    <dgm:pt modelId="{2D580BB8-15A0-B941-9762-86352132264D}" type="pres">
      <dgm:prSet presAssocID="{AC70ADCB-54DA-4700-96B9-694DCA4B0A9D}" presName="sibTrans" presStyleLbl="sibTrans1D1" presStyleIdx="2" presStyleCnt="5"/>
      <dgm:spPr/>
    </dgm:pt>
    <dgm:pt modelId="{C11E5BAF-4D77-DF44-9414-BBCC5C9A94B6}" type="pres">
      <dgm:prSet presAssocID="{AC70ADCB-54DA-4700-96B9-694DCA4B0A9D}" presName="connectorText" presStyleLbl="sibTrans1D1" presStyleIdx="2" presStyleCnt="5"/>
      <dgm:spPr/>
    </dgm:pt>
    <dgm:pt modelId="{CB7B2198-66A6-434A-AC6F-EC81850EC614}" type="pres">
      <dgm:prSet presAssocID="{814301FD-9A65-4594-BF11-DD61E6437764}" presName="node" presStyleLbl="node1" presStyleIdx="3" presStyleCnt="6">
        <dgm:presLayoutVars>
          <dgm:bulletEnabled val="1"/>
        </dgm:presLayoutVars>
      </dgm:prSet>
      <dgm:spPr/>
    </dgm:pt>
    <dgm:pt modelId="{610159BA-6EE0-ED40-BC80-6DF86D91E310}" type="pres">
      <dgm:prSet presAssocID="{B9BAD8F9-5ADB-423D-B322-CB229DDF4EB7}" presName="sibTrans" presStyleLbl="sibTrans1D1" presStyleIdx="3" presStyleCnt="5"/>
      <dgm:spPr/>
    </dgm:pt>
    <dgm:pt modelId="{8535694E-DD3A-3645-AFC3-0D051EE14503}" type="pres">
      <dgm:prSet presAssocID="{B9BAD8F9-5ADB-423D-B322-CB229DDF4EB7}" presName="connectorText" presStyleLbl="sibTrans1D1" presStyleIdx="3" presStyleCnt="5"/>
      <dgm:spPr/>
    </dgm:pt>
    <dgm:pt modelId="{BB661492-8F9A-D04D-A957-9B84938348CA}" type="pres">
      <dgm:prSet presAssocID="{DBA682A2-91C3-4B4F-A9D5-875028BC6F60}" presName="node" presStyleLbl="node1" presStyleIdx="4" presStyleCnt="6">
        <dgm:presLayoutVars>
          <dgm:bulletEnabled val="1"/>
        </dgm:presLayoutVars>
      </dgm:prSet>
      <dgm:spPr/>
    </dgm:pt>
    <dgm:pt modelId="{410F44B8-CD55-A742-93D6-050CAD310C73}" type="pres">
      <dgm:prSet presAssocID="{785E63CE-D9F3-43A4-A96F-BC40122C7D76}" presName="sibTrans" presStyleLbl="sibTrans1D1" presStyleIdx="4" presStyleCnt="5"/>
      <dgm:spPr/>
    </dgm:pt>
    <dgm:pt modelId="{4B5BE28A-345B-A744-9FAB-673E041A87DF}" type="pres">
      <dgm:prSet presAssocID="{785E63CE-D9F3-43A4-A96F-BC40122C7D76}" presName="connectorText" presStyleLbl="sibTrans1D1" presStyleIdx="4" presStyleCnt="5"/>
      <dgm:spPr/>
    </dgm:pt>
    <dgm:pt modelId="{C7E54823-A2C1-2B40-A587-CA3F92AFDE48}" type="pres">
      <dgm:prSet presAssocID="{9E1B606E-AA7F-49D3-BBAA-FD09A58446EC}" presName="node" presStyleLbl="node1" presStyleIdx="5" presStyleCnt="6">
        <dgm:presLayoutVars>
          <dgm:bulletEnabled val="1"/>
        </dgm:presLayoutVars>
      </dgm:prSet>
      <dgm:spPr/>
    </dgm:pt>
  </dgm:ptLst>
  <dgm:cxnLst>
    <dgm:cxn modelId="{51A5400D-FE87-984A-82BA-C631AA93D1DF}" type="presOf" srcId="{785E63CE-D9F3-43A4-A96F-BC40122C7D76}" destId="{4B5BE28A-345B-A744-9FAB-673E041A87DF}" srcOrd="1" destOrd="0" presId="urn:microsoft.com/office/officeart/2016/7/layout/RepeatingBendingProcessNew"/>
    <dgm:cxn modelId="{FFD15D42-FB9C-AB42-BCCD-098FAD10D250}" type="presOf" srcId="{B905BC33-27FE-4711-9E62-6E24287E844E}" destId="{E55FA551-ABA6-F34E-967B-73042C77432D}" srcOrd="0" destOrd="0" presId="urn:microsoft.com/office/officeart/2016/7/layout/RepeatingBendingProcessNew"/>
    <dgm:cxn modelId="{B083744D-E3A5-E54D-99E2-1CF341172286}" type="presOf" srcId="{AC70ADCB-54DA-4700-96B9-694DCA4B0A9D}" destId="{C11E5BAF-4D77-DF44-9414-BBCC5C9A94B6}" srcOrd="1" destOrd="0" presId="urn:microsoft.com/office/officeart/2016/7/layout/RepeatingBendingProcessNew"/>
    <dgm:cxn modelId="{4E26CC4D-807B-3C4D-ABFE-989878079479}" type="presOf" srcId="{9E1B606E-AA7F-49D3-BBAA-FD09A58446EC}" destId="{C7E54823-A2C1-2B40-A587-CA3F92AFDE48}" srcOrd="0" destOrd="0" presId="urn:microsoft.com/office/officeart/2016/7/layout/RepeatingBendingProcessNew"/>
    <dgm:cxn modelId="{86B49F56-5D65-CA40-92A1-0636F96C1C0E}" type="presOf" srcId="{814301FD-9A65-4594-BF11-DD61E6437764}" destId="{CB7B2198-66A6-434A-AC6F-EC81850EC614}" srcOrd="0" destOrd="0" presId="urn:microsoft.com/office/officeart/2016/7/layout/RepeatingBendingProcessNew"/>
    <dgm:cxn modelId="{E40B835E-08C0-4F83-B804-1A424E86EF00}" srcId="{BE89CA56-640E-465E-85D1-1083614CF2E1}" destId="{9E1B606E-AA7F-49D3-BBAA-FD09A58446EC}" srcOrd="5" destOrd="0" parTransId="{B1D90E9C-98B0-44D1-ABE6-3B168128C072}" sibTransId="{BF7F4870-887F-4B03-A979-4075B78DF128}"/>
    <dgm:cxn modelId="{6CDB7074-D742-4E36-AAB6-108E61C49883}" srcId="{BE89CA56-640E-465E-85D1-1083614CF2E1}" destId="{8676F3AF-C238-4F4B-A340-B182C147AE19}" srcOrd="2" destOrd="0" parTransId="{43B85A49-BA6C-4D8E-9852-0103FA7DCDB1}" sibTransId="{AC70ADCB-54DA-4700-96B9-694DCA4B0A9D}"/>
    <dgm:cxn modelId="{8F44BE88-67B6-914B-B7DA-265A500B25FB}" type="presOf" srcId="{B9BAD8F9-5ADB-423D-B322-CB229DDF4EB7}" destId="{610159BA-6EE0-ED40-BC80-6DF86D91E310}" srcOrd="0" destOrd="0" presId="urn:microsoft.com/office/officeart/2016/7/layout/RepeatingBendingProcessNew"/>
    <dgm:cxn modelId="{B4C17B96-F266-8440-858D-933DEBBA7613}" type="presOf" srcId="{B905BC33-27FE-4711-9E62-6E24287E844E}" destId="{66ABDDBF-D533-B348-8B2D-3FAAFC2657BE}" srcOrd="1" destOrd="0" presId="urn:microsoft.com/office/officeart/2016/7/layout/RepeatingBendingProcessNew"/>
    <dgm:cxn modelId="{B1CAE29B-2E29-410D-96F5-1C60DDD35BB2}" srcId="{BE89CA56-640E-465E-85D1-1083614CF2E1}" destId="{A7DB92F4-9DEB-421E-AE8D-0C991BDFD2D7}" srcOrd="0" destOrd="0" parTransId="{B884A770-8050-44FB-BAB7-44BC7B350875}" sibTransId="{BAD38E1C-7971-4ED6-8EF2-892CC6D2D19D}"/>
    <dgm:cxn modelId="{BAD8FAA0-FBBF-1945-8D26-C26C91FF328B}" type="presOf" srcId="{9D15DE74-A411-41C9-A807-3189E4CA78D8}" destId="{18DB4B1A-4D96-4F4D-BB34-A2ABFA23F244}" srcOrd="0" destOrd="0" presId="urn:microsoft.com/office/officeart/2016/7/layout/RepeatingBendingProcessNew"/>
    <dgm:cxn modelId="{F67DF0A1-07EF-F24B-A6A9-3D1D9F77772A}" type="presOf" srcId="{BE89CA56-640E-465E-85D1-1083614CF2E1}" destId="{F93ED6F5-E26B-7A4C-AA53-5DAF26D99D98}" srcOrd="0" destOrd="0" presId="urn:microsoft.com/office/officeart/2016/7/layout/RepeatingBendingProcessNew"/>
    <dgm:cxn modelId="{3B6FF0A2-3CAD-4B5D-AD2F-2E9A5E7256F0}" srcId="{BE89CA56-640E-465E-85D1-1083614CF2E1}" destId="{DBA682A2-91C3-4B4F-A9D5-875028BC6F60}" srcOrd="4" destOrd="0" parTransId="{8ED85B2E-E40D-4905-900B-3E956672E259}" sibTransId="{785E63CE-D9F3-43A4-A96F-BC40122C7D76}"/>
    <dgm:cxn modelId="{91E354A3-7E4B-4059-8AFB-DA45B3FDD7D3}" srcId="{BE89CA56-640E-465E-85D1-1083614CF2E1}" destId="{814301FD-9A65-4594-BF11-DD61E6437764}" srcOrd="3" destOrd="0" parTransId="{3B2FFB71-1211-4969-A621-AFE06105D27A}" sibTransId="{B9BAD8F9-5ADB-423D-B322-CB229DDF4EB7}"/>
    <dgm:cxn modelId="{4A119EAB-42AD-994B-8DE3-9D3DAAFEAE8B}" type="presOf" srcId="{BAD38E1C-7971-4ED6-8EF2-892CC6D2D19D}" destId="{612C839A-B1FF-5540-A311-110ADF1B0A42}" srcOrd="1" destOrd="0" presId="urn:microsoft.com/office/officeart/2016/7/layout/RepeatingBendingProcessNew"/>
    <dgm:cxn modelId="{42FDA0BD-9935-2B45-A86C-3C934432EB84}" type="presOf" srcId="{8676F3AF-C238-4F4B-A340-B182C147AE19}" destId="{CC4CBC32-F9C3-404E-88DE-695D4E8C5B92}" srcOrd="0" destOrd="0" presId="urn:microsoft.com/office/officeart/2016/7/layout/RepeatingBendingProcessNew"/>
    <dgm:cxn modelId="{DA7461BF-4D94-A348-BAE3-74B2DBD31710}" type="presOf" srcId="{DBA682A2-91C3-4B4F-A9D5-875028BC6F60}" destId="{BB661492-8F9A-D04D-A957-9B84938348CA}" srcOrd="0" destOrd="0" presId="urn:microsoft.com/office/officeart/2016/7/layout/RepeatingBendingProcessNew"/>
    <dgm:cxn modelId="{73BEBAC4-01A1-4E5E-85BB-FEBB18D925BB}" srcId="{BE89CA56-640E-465E-85D1-1083614CF2E1}" destId="{9D15DE74-A411-41C9-A807-3189E4CA78D8}" srcOrd="1" destOrd="0" parTransId="{3EE0D780-A739-4234-825C-1ECE07D59780}" sibTransId="{B905BC33-27FE-4711-9E62-6E24287E844E}"/>
    <dgm:cxn modelId="{B20383D4-B421-FE42-986A-F75DB343E228}" type="presOf" srcId="{BAD38E1C-7971-4ED6-8EF2-892CC6D2D19D}" destId="{79185603-ACA4-2C4C-BF39-C2B186487641}" srcOrd="0" destOrd="0" presId="urn:microsoft.com/office/officeart/2016/7/layout/RepeatingBendingProcessNew"/>
    <dgm:cxn modelId="{87B3B7EE-FDD4-B246-B881-C57FA98D1D75}" type="presOf" srcId="{A7DB92F4-9DEB-421E-AE8D-0C991BDFD2D7}" destId="{708B6B8E-4016-A041-9211-B273EDA77B7C}" srcOrd="0" destOrd="0" presId="urn:microsoft.com/office/officeart/2016/7/layout/RepeatingBendingProcessNew"/>
    <dgm:cxn modelId="{3B731AF0-26FF-B548-9EE4-BFD46FF49E32}" type="presOf" srcId="{785E63CE-D9F3-43A4-A96F-BC40122C7D76}" destId="{410F44B8-CD55-A742-93D6-050CAD310C73}" srcOrd="0" destOrd="0" presId="urn:microsoft.com/office/officeart/2016/7/layout/RepeatingBendingProcessNew"/>
    <dgm:cxn modelId="{ABA74DF8-23B7-A248-9028-0851E586948E}" type="presOf" srcId="{AC70ADCB-54DA-4700-96B9-694DCA4B0A9D}" destId="{2D580BB8-15A0-B941-9762-86352132264D}" srcOrd="0" destOrd="0" presId="urn:microsoft.com/office/officeart/2016/7/layout/RepeatingBendingProcessNew"/>
    <dgm:cxn modelId="{8D4027FA-0E8C-F041-B886-7D977F539888}" type="presOf" srcId="{B9BAD8F9-5ADB-423D-B322-CB229DDF4EB7}" destId="{8535694E-DD3A-3645-AFC3-0D051EE14503}" srcOrd="1" destOrd="0" presId="urn:microsoft.com/office/officeart/2016/7/layout/RepeatingBendingProcessNew"/>
    <dgm:cxn modelId="{BA700763-7F1A-054F-9E30-CAE16B158B89}" type="presParOf" srcId="{F93ED6F5-E26B-7A4C-AA53-5DAF26D99D98}" destId="{708B6B8E-4016-A041-9211-B273EDA77B7C}" srcOrd="0" destOrd="0" presId="urn:microsoft.com/office/officeart/2016/7/layout/RepeatingBendingProcessNew"/>
    <dgm:cxn modelId="{6B670631-ADCE-9440-8174-57A40F4F92FF}" type="presParOf" srcId="{F93ED6F5-E26B-7A4C-AA53-5DAF26D99D98}" destId="{79185603-ACA4-2C4C-BF39-C2B186487641}" srcOrd="1" destOrd="0" presId="urn:microsoft.com/office/officeart/2016/7/layout/RepeatingBendingProcessNew"/>
    <dgm:cxn modelId="{5C7CCE2F-D29D-B542-BC88-93FAF544773B}" type="presParOf" srcId="{79185603-ACA4-2C4C-BF39-C2B186487641}" destId="{612C839A-B1FF-5540-A311-110ADF1B0A42}" srcOrd="0" destOrd="0" presId="urn:microsoft.com/office/officeart/2016/7/layout/RepeatingBendingProcessNew"/>
    <dgm:cxn modelId="{CF64D33A-8E12-9948-AB51-6D994F557481}" type="presParOf" srcId="{F93ED6F5-E26B-7A4C-AA53-5DAF26D99D98}" destId="{18DB4B1A-4D96-4F4D-BB34-A2ABFA23F244}" srcOrd="2" destOrd="0" presId="urn:microsoft.com/office/officeart/2016/7/layout/RepeatingBendingProcessNew"/>
    <dgm:cxn modelId="{2F7686C7-4769-9649-842D-FC1A731BB902}" type="presParOf" srcId="{F93ED6F5-E26B-7A4C-AA53-5DAF26D99D98}" destId="{E55FA551-ABA6-F34E-967B-73042C77432D}" srcOrd="3" destOrd="0" presId="urn:microsoft.com/office/officeart/2016/7/layout/RepeatingBendingProcessNew"/>
    <dgm:cxn modelId="{0AE005B6-0456-AC46-B813-FF65AC27EDA0}" type="presParOf" srcId="{E55FA551-ABA6-F34E-967B-73042C77432D}" destId="{66ABDDBF-D533-B348-8B2D-3FAAFC2657BE}" srcOrd="0" destOrd="0" presId="urn:microsoft.com/office/officeart/2016/7/layout/RepeatingBendingProcessNew"/>
    <dgm:cxn modelId="{248E174D-5002-C743-BB45-244B6DFDD94C}" type="presParOf" srcId="{F93ED6F5-E26B-7A4C-AA53-5DAF26D99D98}" destId="{CC4CBC32-F9C3-404E-88DE-695D4E8C5B92}" srcOrd="4" destOrd="0" presId="urn:microsoft.com/office/officeart/2016/7/layout/RepeatingBendingProcessNew"/>
    <dgm:cxn modelId="{E8168346-4C20-6B49-ACD7-482A245A1A7A}" type="presParOf" srcId="{F93ED6F5-E26B-7A4C-AA53-5DAF26D99D98}" destId="{2D580BB8-15A0-B941-9762-86352132264D}" srcOrd="5" destOrd="0" presId="urn:microsoft.com/office/officeart/2016/7/layout/RepeatingBendingProcessNew"/>
    <dgm:cxn modelId="{F472422C-9839-384F-B76C-BA721332586B}" type="presParOf" srcId="{2D580BB8-15A0-B941-9762-86352132264D}" destId="{C11E5BAF-4D77-DF44-9414-BBCC5C9A94B6}" srcOrd="0" destOrd="0" presId="urn:microsoft.com/office/officeart/2016/7/layout/RepeatingBendingProcessNew"/>
    <dgm:cxn modelId="{DC56E53B-85E2-B14C-A588-0F0CEE005C8C}" type="presParOf" srcId="{F93ED6F5-E26B-7A4C-AA53-5DAF26D99D98}" destId="{CB7B2198-66A6-434A-AC6F-EC81850EC614}" srcOrd="6" destOrd="0" presId="urn:microsoft.com/office/officeart/2016/7/layout/RepeatingBendingProcessNew"/>
    <dgm:cxn modelId="{B37F46EA-9526-A642-9D43-FA4A00F6AEB3}" type="presParOf" srcId="{F93ED6F5-E26B-7A4C-AA53-5DAF26D99D98}" destId="{610159BA-6EE0-ED40-BC80-6DF86D91E310}" srcOrd="7" destOrd="0" presId="urn:microsoft.com/office/officeart/2016/7/layout/RepeatingBendingProcessNew"/>
    <dgm:cxn modelId="{AA54D8CD-147E-E64F-9EC8-2F8DE2191564}" type="presParOf" srcId="{610159BA-6EE0-ED40-BC80-6DF86D91E310}" destId="{8535694E-DD3A-3645-AFC3-0D051EE14503}" srcOrd="0" destOrd="0" presId="urn:microsoft.com/office/officeart/2016/7/layout/RepeatingBendingProcessNew"/>
    <dgm:cxn modelId="{7F8B1EC8-5DFB-FD4B-9CE0-967917DE1533}" type="presParOf" srcId="{F93ED6F5-E26B-7A4C-AA53-5DAF26D99D98}" destId="{BB661492-8F9A-D04D-A957-9B84938348CA}" srcOrd="8" destOrd="0" presId="urn:microsoft.com/office/officeart/2016/7/layout/RepeatingBendingProcessNew"/>
    <dgm:cxn modelId="{051F9962-9FCD-0748-81BA-0B83CFEE4499}" type="presParOf" srcId="{F93ED6F5-E26B-7A4C-AA53-5DAF26D99D98}" destId="{410F44B8-CD55-A742-93D6-050CAD310C73}" srcOrd="9" destOrd="0" presId="urn:microsoft.com/office/officeart/2016/7/layout/RepeatingBendingProcessNew"/>
    <dgm:cxn modelId="{A543A97C-88CD-564F-BAC0-AFB3FDF4A9F1}" type="presParOf" srcId="{410F44B8-CD55-A742-93D6-050CAD310C73}" destId="{4B5BE28A-345B-A744-9FAB-673E041A87DF}" srcOrd="0" destOrd="0" presId="urn:microsoft.com/office/officeart/2016/7/layout/RepeatingBendingProcessNew"/>
    <dgm:cxn modelId="{191BD2B4-7FEF-304B-BBD7-4EF81BC1DCC8}" type="presParOf" srcId="{F93ED6F5-E26B-7A4C-AA53-5DAF26D99D98}" destId="{C7E54823-A2C1-2B40-A587-CA3F92AFDE4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B95635-AD0E-482E-9960-3006A2E9D0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2DA391-CAA9-4AC3-82A2-F8A1AA6BFDDF}">
      <dgm:prSet/>
      <dgm:spPr>
        <a:solidFill>
          <a:srgbClr val="D6DAD5"/>
        </a:solidFill>
      </dgm:spPr>
      <dgm:t>
        <a:bodyPr/>
        <a:lstStyle/>
        <a:p>
          <a:r>
            <a:rPr lang="en-US" dirty="0">
              <a:solidFill>
                <a:schemeClr val="tx1"/>
              </a:solidFill>
            </a:rPr>
            <a:t>Based on our analysis, out of 39,717 customers, 9,536 are classified as risky, which is 24% of the total. Approving loans for these risky customers poses a significant financial risk.</a:t>
          </a:r>
        </a:p>
      </dgm:t>
    </dgm:pt>
    <dgm:pt modelId="{065E05D1-FD04-4B61-A10C-C19F6A4E16AC}" type="parTrans" cxnId="{3CC3EF8E-1BAD-4A39-9CEA-1318295DAF9E}">
      <dgm:prSet/>
      <dgm:spPr/>
      <dgm:t>
        <a:bodyPr/>
        <a:lstStyle/>
        <a:p>
          <a:endParaRPr lang="en-US"/>
        </a:p>
      </dgm:t>
    </dgm:pt>
    <dgm:pt modelId="{5300B530-01C4-4E73-AEB2-D3A9AD668808}" type="sibTrans" cxnId="{3CC3EF8E-1BAD-4A39-9CEA-1318295DAF9E}">
      <dgm:prSet/>
      <dgm:spPr/>
      <dgm:t>
        <a:bodyPr/>
        <a:lstStyle/>
        <a:p>
          <a:endParaRPr lang="en-US"/>
        </a:p>
      </dgm:t>
    </dgm:pt>
    <dgm:pt modelId="{DFBDC9A4-5F99-46F6-B789-9D1B667EFA6F}">
      <dgm:prSet/>
      <dgm:spPr>
        <a:solidFill>
          <a:srgbClr val="D6DAD5"/>
        </a:solidFill>
      </dgm:spPr>
      <dgm:t>
        <a:bodyPr/>
        <a:lstStyle/>
        <a:p>
          <a:r>
            <a:rPr lang="en-US" dirty="0">
              <a:solidFill>
                <a:schemeClr val="tx1"/>
              </a:solidFill>
            </a:rPr>
            <a:t>Observations: Higher income ranges are tend to pay higher loan amounts and employees with more tenure are trending to get higher loan amounts.</a:t>
          </a:r>
        </a:p>
      </dgm:t>
    </dgm:pt>
    <dgm:pt modelId="{37803B30-3E0F-44E0-B4EC-AF73FC5E148D}" type="parTrans" cxnId="{918A35E6-91ED-45EC-B815-CD29C811A57B}">
      <dgm:prSet/>
      <dgm:spPr/>
      <dgm:t>
        <a:bodyPr/>
        <a:lstStyle/>
        <a:p>
          <a:endParaRPr lang="en-US"/>
        </a:p>
      </dgm:t>
    </dgm:pt>
    <dgm:pt modelId="{37DCA9CD-5E4B-45EF-898B-C2D988443AAF}" type="sibTrans" cxnId="{918A35E6-91ED-45EC-B815-CD29C811A57B}">
      <dgm:prSet/>
      <dgm:spPr/>
      <dgm:t>
        <a:bodyPr/>
        <a:lstStyle/>
        <a:p>
          <a:endParaRPr lang="en-US"/>
        </a:p>
      </dgm:t>
    </dgm:pt>
    <dgm:pt modelId="{0385CC89-D07C-4D57-9518-337B2DE4804C}">
      <dgm:prSet/>
      <dgm:spPr>
        <a:solidFill>
          <a:srgbClr val="D6DAD5"/>
        </a:solidFill>
      </dgm:spPr>
      <dgm:t>
        <a:bodyPr/>
        <a:lstStyle/>
        <a:p>
          <a:r>
            <a:rPr lang="en-US" dirty="0">
              <a:solidFill>
                <a:schemeClr val="tx1"/>
              </a:solidFill>
            </a:rPr>
            <a:t>50% of the states are not contributing to the lending process, opportunity is there to grow the business and earn more revenue.</a:t>
          </a:r>
        </a:p>
      </dgm:t>
    </dgm:pt>
    <dgm:pt modelId="{2750DEC7-65C4-4FAB-809E-F4895CF449ED}" type="parTrans" cxnId="{2E1AE4C5-1EC5-4909-90DE-AB3AFB1DFEEA}">
      <dgm:prSet/>
      <dgm:spPr/>
      <dgm:t>
        <a:bodyPr/>
        <a:lstStyle/>
        <a:p>
          <a:endParaRPr lang="en-US"/>
        </a:p>
      </dgm:t>
    </dgm:pt>
    <dgm:pt modelId="{34649C5D-8A06-4918-81F7-771181394A27}" type="sibTrans" cxnId="{2E1AE4C5-1EC5-4909-90DE-AB3AFB1DFEEA}">
      <dgm:prSet/>
      <dgm:spPr/>
      <dgm:t>
        <a:bodyPr/>
        <a:lstStyle/>
        <a:p>
          <a:endParaRPr lang="en-US"/>
        </a:p>
      </dgm:t>
    </dgm:pt>
    <dgm:pt modelId="{9A2828BB-9EE5-D54A-AEDB-4D141E26CE73}" type="pres">
      <dgm:prSet presAssocID="{31B95635-AD0E-482E-9960-3006A2E9D07F}" presName="linear" presStyleCnt="0">
        <dgm:presLayoutVars>
          <dgm:animLvl val="lvl"/>
          <dgm:resizeHandles val="exact"/>
        </dgm:presLayoutVars>
      </dgm:prSet>
      <dgm:spPr/>
    </dgm:pt>
    <dgm:pt modelId="{76130F09-700A-AE43-B211-264D29FFEB03}" type="pres">
      <dgm:prSet presAssocID="{B12DA391-CAA9-4AC3-82A2-F8A1AA6BFDDF}" presName="parentText" presStyleLbl="node1" presStyleIdx="0" presStyleCnt="3">
        <dgm:presLayoutVars>
          <dgm:chMax val="0"/>
          <dgm:bulletEnabled val="1"/>
        </dgm:presLayoutVars>
      </dgm:prSet>
      <dgm:spPr/>
    </dgm:pt>
    <dgm:pt modelId="{1EE9E464-CB17-1247-8B91-A2DD2B74EF93}" type="pres">
      <dgm:prSet presAssocID="{5300B530-01C4-4E73-AEB2-D3A9AD668808}" presName="spacer" presStyleCnt="0"/>
      <dgm:spPr/>
    </dgm:pt>
    <dgm:pt modelId="{A4DC0529-B3C8-AD46-BECE-6171912C268C}" type="pres">
      <dgm:prSet presAssocID="{DFBDC9A4-5F99-46F6-B789-9D1B667EFA6F}" presName="parentText" presStyleLbl="node1" presStyleIdx="1" presStyleCnt="3">
        <dgm:presLayoutVars>
          <dgm:chMax val="0"/>
          <dgm:bulletEnabled val="1"/>
        </dgm:presLayoutVars>
      </dgm:prSet>
      <dgm:spPr/>
    </dgm:pt>
    <dgm:pt modelId="{4FBB950D-CBAE-E246-83D1-063658A7EB81}" type="pres">
      <dgm:prSet presAssocID="{37DCA9CD-5E4B-45EF-898B-C2D988443AAF}" presName="spacer" presStyleCnt="0"/>
      <dgm:spPr/>
    </dgm:pt>
    <dgm:pt modelId="{ED31790E-16FA-2140-B6B2-A7A3A8FE4EDA}" type="pres">
      <dgm:prSet presAssocID="{0385CC89-D07C-4D57-9518-337B2DE4804C}" presName="parentText" presStyleLbl="node1" presStyleIdx="2" presStyleCnt="3">
        <dgm:presLayoutVars>
          <dgm:chMax val="0"/>
          <dgm:bulletEnabled val="1"/>
        </dgm:presLayoutVars>
      </dgm:prSet>
      <dgm:spPr/>
    </dgm:pt>
  </dgm:ptLst>
  <dgm:cxnLst>
    <dgm:cxn modelId="{D34DFB6C-B6FF-CA4B-BDE2-D047E46F9107}" type="presOf" srcId="{0385CC89-D07C-4D57-9518-337B2DE4804C}" destId="{ED31790E-16FA-2140-B6B2-A7A3A8FE4EDA}" srcOrd="0" destOrd="0" presId="urn:microsoft.com/office/officeart/2005/8/layout/vList2"/>
    <dgm:cxn modelId="{3CC3EF8E-1BAD-4A39-9CEA-1318295DAF9E}" srcId="{31B95635-AD0E-482E-9960-3006A2E9D07F}" destId="{B12DA391-CAA9-4AC3-82A2-F8A1AA6BFDDF}" srcOrd="0" destOrd="0" parTransId="{065E05D1-FD04-4B61-A10C-C19F6A4E16AC}" sibTransId="{5300B530-01C4-4E73-AEB2-D3A9AD668808}"/>
    <dgm:cxn modelId="{5D198F9D-37FB-F54C-8045-F2270771E7F9}" type="presOf" srcId="{B12DA391-CAA9-4AC3-82A2-F8A1AA6BFDDF}" destId="{76130F09-700A-AE43-B211-264D29FFEB03}" srcOrd="0" destOrd="0" presId="urn:microsoft.com/office/officeart/2005/8/layout/vList2"/>
    <dgm:cxn modelId="{2E1AE4C5-1EC5-4909-90DE-AB3AFB1DFEEA}" srcId="{31B95635-AD0E-482E-9960-3006A2E9D07F}" destId="{0385CC89-D07C-4D57-9518-337B2DE4804C}" srcOrd="2" destOrd="0" parTransId="{2750DEC7-65C4-4FAB-809E-F4895CF449ED}" sibTransId="{34649C5D-8A06-4918-81F7-771181394A27}"/>
    <dgm:cxn modelId="{BD2E26D3-F08D-9C4A-A6D3-DBB5CEADD7E5}" type="presOf" srcId="{31B95635-AD0E-482E-9960-3006A2E9D07F}" destId="{9A2828BB-9EE5-D54A-AEDB-4D141E26CE73}" srcOrd="0" destOrd="0" presId="urn:microsoft.com/office/officeart/2005/8/layout/vList2"/>
    <dgm:cxn modelId="{918A35E6-91ED-45EC-B815-CD29C811A57B}" srcId="{31B95635-AD0E-482E-9960-3006A2E9D07F}" destId="{DFBDC9A4-5F99-46F6-B789-9D1B667EFA6F}" srcOrd="1" destOrd="0" parTransId="{37803B30-3E0F-44E0-B4EC-AF73FC5E148D}" sibTransId="{37DCA9CD-5E4B-45EF-898B-C2D988443AAF}"/>
    <dgm:cxn modelId="{03FF4FFE-2E8F-A34C-A7D7-97B0964FE505}" type="presOf" srcId="{DFBDC9A4-5F99-46F6-B789-9D1B667EFA6F}" destId="{A4DC0529-B3C8-AD46-BECE-6171912C268C}" srcOrd="0" destOrd="0" presId="urn:microsoft.com/office/officeart/2005/8/layout/vList2"/>
    <dgm:cxn modelId="{0BDAA6EA-EB98-1343-AFE9-C4A73024F245}" type="presParOf" srcId="{9A2828BB-9EE5-D54A-AEDB-4D141E26CE73}" destId="{76130F09-700A-AE43-B211-264D29FFEB03}" srcOrd="0" destOrd="0" presId="urn:microsoft.com/office/officeart/2005/8/layout/vList2"/>
    <dgm:cxn modelId="{0DB8EF6A-5599-734A-A6BB-662D9DD70468}" type="presParOf" srcId="{9A2828BB-9EE5-D54A-AEDB-4D141E26CE73}" destId="{1EE9E464-CB17-1247-8B91-A2DD2B74EF93}" srcOrd="1" destOrd="0" presId="urn:microsoft.com/office/officeart/2005/8/layout/vList2"/>
    <dgm:cxn modelId="{67AB152A-EA40-B64E-9763-995770E19158}" type="presParOf" srcId="{9A2828BB-9EE5-D54A-AEDB-4D141E26CE73}" destId="{A4DC0529-B3C8-AD46-BECE-6171912C268C}" srcOrd="2" destOrd="0" presId="urn:microsoft.com/office/officeart/2005/8/layout/vList2"/>
    <dgm:cxn modelId="{FD4343C1-1CE9-7A46-B6A7-6DD7389DDF22}" type="presParOf" srcId="{9A2828BB-9EE5-D54A-AEDB-4D141E26CE73}" destId="{4FBB950D-CBAE-E246-83D1-063658A7EB81}" srcOrd="3" destOrd="0" presId="urn:microsoft.com/office/officeart/2005/8/layout/vList2"/>
    <dgm:cxn modelId="{1AECFDCE-208F-104A-B590-188EB43391E0}" type="presParOf" srcId="{9A2828BB-9EE5-D54A-AEDB-4D141E26CE73}" destId="{ED31790E-16FA-2140-B6B2-A7A3A8FE4ED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85603-ACA4-2C4C-BF39-C2B186487641}">
      <dsp:nvSpPr>
        <dsp:cNvPr id="0" name=""/>
        <dsp:cNvSpPr/>
      </dsp:nvSpPr>
      <dsp:spPr>
        <a:xfrm>
          <a:off x="2844839" y="527112"/>
          <a:ext cx="406124" cy="91440"/>
        </a:xfrm>
        <a:custGeom>
          <a:avLst/>
          <a:gdLst/>
          <a:ahLst/>
          <a:cxnLst/>
          <a:rect l="0" t="0" r="0" b="0"/>
          <a:pathLst>
            <a:path>
              <a:moveTo>
                <a:pt x="0" y="45720"/>
              </a:moveTo>
              <a:lnTo>
                <a:pt x="4061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6983" y="570646"/>
        <a:ext cx="21836" cy="4371"/>
      </dsp:txXfrm>
    </dsp:sp>
    <dsp:sp modelId="{708B6B8E-4016-A041-9211-B273EDA77B7C}">
      <dsp:nvSpPr>
        <dsp:cNvPr id="0" name=""/>
        <dsp:cNvSpPr/>
      </dsp:nvSpPr>
      <dsp:spPr>
        <a:xfrm>
          <a:off x="947835" y="3191"/>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Load Data</a:t>
          </a:r>
          <a:r>
            <a:rPr lang="en-US" sz="1200" kern="1200"/>
            <a:t>: Import the CSV file into a Data Frame to begin processing.</a:t>
          </a:r>
        </a:p>
      </dsp:txBody>
      <dsp:txXfrm>
        <a:off x="947835" y="3191"/>
        <a:ext cx="1898803" cy="1139282"/>
      </dsp:txXfrm>
    </dsp:sp>
    <dsp:sp modelId="{E55FA551-ABA6-F34E-967B-73042C77432D}">
      <dsp:nvSpPr>
        <dsp:cNvPr id="0" name=""/>
        <dsp:cNvSpPr/>
      </dsp:nvSpPr>
      <dsp:spPr>
        <a:xfrm>
          <a:off x="1897237" y="1140673"/>
          <a:ext cx="2335528" cy="406124"/>
        </a:xfrm>
        <a:custGeom>
          <a:avLst/>
          <a:gdLst/>
          <a:ahLst/>
          <a:cxnLst/>
          <a:rect l="0" t="0" r="0" b="0"/>
          <a:pathLst>
            <a:path>
              <a:moveTo>
                <a:pt x="2335528" y="0"/>
              </a:moveTo>
              <a:lnTo>
                <a:pt x="2335528" y="220162"/>
              </a:lnTo>
              <a:lnTo>
                <a:pt x="0" y="220162"/>
              </a:lnTo>
              <a:lnTo>
                <a:pt x="0" y="40612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5601" y="1341550"/>
        <a:ext cx="118800" cy="4371"/>
      </dsp:txXfrm>
    </dsp:sp>
    <dsp:sp modelId="{18DB4B1A-4D96-4F4D-BB34-A2ABFA23F244}">
      <dsp:nvSpPr>
        <dsp:cNvPr id="0" name=""/>
        <dsp:cNvSpPr/>
      </dsp:nvSpPr>
      <dsp:spPr>
        <a:xfrm>
          <a:off x="3283363" y="3191"/>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Clean Data</a:t>
          </a:r>
          <a:r>
            <a:rPr lang="en-US" sz="1200" kern="1200"/>
            <a:t>: Remove irrelevant columns to streamline the dataset and focus on key variables.</a:t>
          </a:r>
        </a:p>
      </dsp:txBody>
      <dsp:txXfrm>
        <a:off x="3283363" y="3191"/>
        <a:ext cx="1898803" cy="1139282"/>
      </dsp:txXfrm>
    </dsp:sp>
    <dsp:sp modelId="{2D580BB8-15A0-B941-9762-86352132264D}">
      <dsp:nvSpPr>
        <dsp:cNvPr id="0" name=""/>
        <dsp:cNvSpPr/>
      </dsp:nvSpPr>
      <dsp:spPr>
        <a:xfrm>
          <a:off x="2844839" y="2103119"/>
          <a:ext cx="406124" cy="91440"/>
        </a:xfrm>
        <a:custGeom>
          <a:avLst/>
          <a:gdLst/>
          <a:ahLst/>
          <a:cxnLst/>
          <a:rect l="0" t="0" r="0" b="0"/>
          <a:pathLst>
            <a:path>
              <a:moveTo>
                <a:pt x="0" y="45720"/>
              </a:moveTo>
              <a:lnTo>
                <a:pt x="4061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6983" y="2146654"/>
        <a:ext cx="21836" cy="4371"/>
      </dsp:txXfrm>
    </dsp:sp>
    <dsp:sp modelId="{CC4CBC32-F9C3-404E-88DE-695D4E8C5B92}">
      <dsp:nvSpPr>
        <dsp:cNvPr id="0" name=""/>
        <dsp:cNvSpPr/>
      </dsp:nvSpPr>
      <dsp:spPr>
        <a:xfrm>
          <a:off x="947835" y="1579198"/>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Address Data Issues</a:t>
          </a:r>
          <a:r>
            <a:rPr lang="en-US" sz="1200" kern="1200"/>
            <a:t>: Resolve any problems in the required columns, including handling missing values, correcting data types, and fixing inconsistencies.</a:t>
          </a:r>
        </a:p>
      </dsp:txBody>
      <dsp:txXfrm>
        <a:off x="947835" y="1579198"/>
        <a:ext cx="1898803" cy="1139282"/>
      </dsp:txXfrm>
    </dsp:sp>
    <dsp:sp modelId="{610159BA-6EE0-ED40-BC80-6DF86D91E310}">
      <dsp:nvSpPr>
        <dsp:cNvPr id="0" name=""/>
        <dsp:cNvSpPr/>
      </dsp:nvSpPr>
      <dsp:spPr>
        <a:xfrm>
          <a:off x="1897237" y="2716681"/>
          <a:ext cx="2335528" cy="406124"/>
        </a:xfrm>
        <a:custGeom>
          <a:avLst/>
          <a:gdLst/>
          <a:ahLst/>
          <a:cxnLst/>
          <a:rect l="0" t="0" r="0" b="0"/>
          <a:pathLst>
            <a:path>
              <a:moveTo>
                <a:pt x="2335528" y="0"/>
              </a:moveTo>
              <a:lnTo>
                <a:pt x="2335528" y="220162"/>
              </a:lnTo>
              <a:lnTo>
                <a:pt x="0" y="220162"/>
              </a:lnTo>
              <a:lnTo>
                <a:pt x="0" y="40612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5601" y="2917557"/>
        <a:ext cx="118800" cy="4371"/>
      </dsp:txXfrm>
    </dsp:sp>
    <dsp:sp modelId="{CB7B2198-66A6-434A-AC6F-EC81850EC614}">
      <dsp:nvSpPr>
        <dsp:cNvPr id="0" name=""/>
        <dsp:cNvSpPr/>
      </dsp:nvSpPr>
      <dsp:spPr>
        <a:xfrm>
          <a:off x="3283363" y="1579198"/>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Analyze Distribution</a:t>
          </a:r>
          <a:r>
            <a:rPr lang="en-US" sz="1200" kern="1200"/>
            <a:t>: Assess the distribution of key variables to gain insights into the data and ensure its readiness for analysis.</a:t>
          </a:r>
        </a:p>
      </dsp:txBody>
      <dsp:txXfrm>
        <a:off x="3283363" y="1579198"/>
        <a:ext cx="1898803" cy="1139282"/>
      </dsp:txXfrm>
    </dsp:sp>
    <dsp:sp modelId="{410F44B8-CD55-A742-93D6-050CAD310C73}">
      <dsp:nvSpPr>
        <dsp:cNvPr id="0" name=""/>
        <dsp:cNvSpPr/>
      </dsp:nvSpPr>
      <dsp:spPr>
        <a:xfrm>
          <a:off x="2844839" y="3679127"/>
          <a:ext cx="406124" cy="91440"/>
        </a:xfrm>
        <a:custGeom>
          <a:avLst/>
          <a:gdLst/>
          <a:ahLst/>
          <a:cxnLst/>
          <a:rect l="0" t="0" r="0" b="0"/>
          <a:pathLst>
            <a:path>
              <a:moveTo>
                <a:pt x="0" y="45720"/>
              </a:moveTo>
              <a:lnTo>
                <a:pt x="4061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6983" y="3722661"/>
        <a:ext cx="21836" cy="4371"/>
      </dsp:txXfrm>
    </dsp:sp>
    <dsp:sp modelId="{BB661492-8F9A-D04D-A957-9B84938348CA}">
      <dsp:nvSpPr>
        <dsp:cNvPr id="0" name=""/>
        <dsp:cNvSpPr/>
      </dsp:nvSpPr>
      <dsp:spPr>
        <a:xfrm>
          <a:off x="947835" y="3155206"/>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Create Risk Flag</a:t>
          </a:r>
          <a:r>
            <a:rPr lang="en-US" sz="1200" kern="1200"/>
            <a:t>: Add a derived column to identify risky customers based on predefined criteria.</a:t>
          </a:r>
        </a:p>
      </dsp:txBody>
      <dsp:txXfrm>
        <a:off x="947835" y="3155206"/>
        <a:ext cx="1898803" cy="1139282"/>
      </dsp:txXfrm>
    </dsp:sp>
    <dsp:sp modelId="{C7E54823-A2C1-2B40-A587-CA3F92AFDE48}">
      <dsp:nvSpPr>
        <dsp:cNvPr id="0" name=""/>
        <dsp:cNvSpPr/>
      </dsp:nvSpPr>
      <dsp:spPr>
        <a:xfrm>
          <a:off x="3283363" y="3155206"/>
          <a:ext cx="1898803" cy="11392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43" tIns="97665" rIns="93043" bIns="97665" numCol="1" spcCol="1270" anchor="ctr" anchorCtr="0">
          <a:noAutofit/>
        </a:bodyPr>
        <a:lstStyle/>
        <a:p>
          <a:pPr marL="0" lvl="0" indent="0" algn="ctr" defTabSz="533400">
            <a:lnSpc>
              <a:spcPct val="90000"/>
            </a:lnSpc>
            <a:spcBef>
              <a:spcPct val="0"/>
            </a:spcBef>
            <a:spcAft>
              <a:spcPct val="35000"/>
            </a:spcAft>
            <a:buNone/>
          </a:pPr>
          <a:r>
            <a:rPr lang="en-US" sz="1200" b="1" kern="1200"/>
            <a:t>Apply Risk Criteria</a:t>
          </a:r>
          <a:r>
            <a:rPr lang="en-US" sz="1200" kern="1200"/>
            <a:t>: Update the risk flag column based on established rules to classify customers as risky or non-risky.</a:t>
          </a:r>
        </a:p>
      </dsp:txBody>
      <dsp:txXfrm>
        <a:off x="3283363" y="3155206"/>
        <a:ext cx="1898803" cy="1139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0F09-700A-AE43-B211-264D29FFEB03}">
      <dsp:nvSpPr>
        <dsp:cNvPr id="0" name=""/>
        <dsp:cNvSpPr/>
      </dsp:nvSpPr>
      <dsp:spPr>
        <a:xfrm>
          <a:off x="0" y="6351"/>
          <a:ext cx="9603275" cy="1105649"/>
        </a:xfrm>
        <a:prstGeom prst="roundRect">
          <a:avLst/>
        </a:prstGeom>
        <a:solidFill>
          <a:srgbClr val="D6DAD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Based on our analysis, out of 39,717 customers, 9,536 are classified as risky, which is 24% of the total. Approving loans for these risky customers poses a significant financial risk.</a:t>
          </a:r>
        </a:p>
      </dsp:txBody>
      <dsp:txXfrm>
        <a:off x="53973" y="60324"/>
        <a:ext cx="9495329" cy="997703"/>
      </dsp:txXfrm>
    </dsp:sp>
    <dsp:sp modelId="{A4DC0529-B3C8-AD46-BECE-6171912C268C}">
      <dsp:nvSpPr>
        <dsp:cNvPr id="0" name=""/>
        <dsp:cNvSpPr/>
      </dsp:nvSpPr>
      <dsp:spPr>
        <a:xfrm>
          <a:off x="0" y="1172481"/>
          <a:ext cx="9603275" cy="1105649"/>
        </a:xfrm>
        <a:prstGeom prst="roundRect">
          <a:avLst/>
        </a:prstGeom>
        <a:solidFill>
          <a:srgbClr val="D6DAD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Observations: Higher income ranges are tend to pay higher loan amounts and employees with more tenure are trending to get higher loan amounts.</a:t>
          </a:r>
        </a:p>
      </dsp:txBody>
      <dsp:txXfrm>
        <a:off x="53973" y="1226454"/>
        <a:ext cx="9495329" cy="997703"/>
      </dsp:txXfrm>
    </dsp:sp>
    <dsp:sp modelId="{ED31790E-16FA-2140-B6B2-A7A3A8FE4EDA}">
      <dsp:nvSpPr>
        <dsp:cNvPr id="0" name=""/>
        <dsp:cNvSpPr/>
      </dsp:nvSpPr>
      <dsp:spPr>
        <a:xfrm>
          <a:off x="0" y="2338611"/>
          <a:ext cx="9603275" cy="1105649"/>
        </a:xfrm>
        <a:prstGeom prst="roundRect">
          <a:avLst/>
        </a:prstGeom>
        <a:solidFill>
          <a:srgbClr val="D6DAD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50% of the states are not contributing to the lending process, opportunity is there to grow the business and earn more revenue.</a:t>
          </a:r>
        </a:p>
      </dsp:txBody>
      <dsp:txXfrm>
        <a:off x="53973" y="2392584"/>
        <a:ext cx="9495329" cy="9977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41405-A42A-CB49-BC0B-D8E876B829C9}" type="datetimeFigureOut">
              <a:rPr lang="en-US" smtClean="0"/>
              <a:t>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D597C65-DC95-F741-AED4-52DF82E3C56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13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41405-A42A-CB49-BC0B-D8E876B829C9}"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97C65-DC95-F741-AED4-52DF82E3C56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41405-A42A-CB49-BC0B-D8E876B829C9}"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97C65-DC95-F741-AED4-52DF82E3C56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351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41405-A42A-CB49-BC0B-D8E876B829C9}"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97C65-DC95-F741-AED4-52DF82E3C56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46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1405-A42A-CB49-BC0B-D8E876B829C9}"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97C65-DC95-F741-AED4-52DF82E3C56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24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41405-A42A-CB49-BC0B-D8E876B829C9}"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97C65-DC95-F741-AED4-52DF82E3C56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1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41405-A42A-CB49-BC0B-D8E876B829C9}" type="datetimeFigureOut">
              <a:rPr lang="en-US" smtClean="0"/>
              <a:t>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97C65-DC95-F741-AED4-52DF82E3C56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295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41405-A42A-CB49-BC0B-D8E876B829C9}" type="datetimeFigureOut">
              <a:rPr lang="en-US" smtClean="0"/>
              <a:t>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97C65-DC95-F741-AED4-52DF82E3C56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5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41405-A42A-CB49-BC0B-D8E876B829C9}" type="datetimeFigureOut">
              <a:rPr lang="en-US" smtClean="0"/>
              <a:t>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597C65-DC95-F741-AED4-52DF82E3C565}" type="slidenum">
              <a:rPr lang="en-US" smtClean="0"/>
              <a:t>‹#›</a:t>
            </a:fld>
            <a:endParaRPr lang="en-US"/>
          </a:p>
        </p:txBody>
      </p:sp>
    </p:spTree>
    <p:extLst>
      <p:ext uri="{BB962C8B-B14F-4D97-AF65-F5344CB8AC3E}">
        <p14:creationId xmlns:p14="http://schemas.microsoft.com/office/powerpoint/2010/main" val="21054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41405-A42A-CB49-BC0B-D8E876B829C9}"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97C65-DC95-F741-AED4-52DF82E3C56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82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441405-A42A-CB49-BC0B-D8E876B829C9}" type="datetimeFigureOut">
              <a:rPr lang="en-US" smtClean="0"/>
              <a:t>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D597C65-DC95-F741-AED4-52DF82E3C56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986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441405-A42A-CB49-BC0B-D8E876B829C9}" type="datetimeFigureOut">
              <a:rPr lang="en-US" smtClean="0"/>
              <a:t>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97C65-DC95-F741-AED4-52DF82E3C56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656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0390743-BDF4-D5F6-9C7E-3A9BA80C3C83}"/>
              </a:ext>
            </a:extLst>
          </p:cNvPr>
          <p:cNvSpPr>
            <a:spLocks noGrp="1"/>
          </p:cNvSpPr>
          <p:nvPr>
            <p:ph type="ctrTitle"/>
          </p:nvPr>
        </p:nvSpPr>
        <p:spPr>
          <a:xfrm>
            <a:off x="1452616" y="962902"/>
            <a:ext cx="4176384" cy="2380828"/>
          </a:xfrm>
        </p:spPr>
        <p:txBody>
          <a:bodyPr>
            <a:normAutofit/>
          </a:bodyPr>
          <a:lstStyle/>
          <a:p>
            <a:r>
              <a:rPr lang="en-US" sz="3400"/>
              <a:t>Lending Club Case Study for Consumer Finance Company	</a:t>
            </a:r>
          </a:p>
        </p:txBody>
      </p:sp>
      <p:sp>
        <p:nvSpPr>
          <p:cNvPr id="5" name="Subtitle 4">
            <a:extLst>
              <a:ext uri="{FF2B5EF4-FFF2-40B4-BE49-F238E27FC236}">
                <a16:creationId xmlns:a16="http://schemas.microsoft.com/office/drawing/2014/main" id="{FD109BD7-7D95-E462-01AB-E21FF4CD6B81}"/>
              </a:ext>
            </a:extLst>
          </p:cNvPr>
          <p:cNvSpPr>
            <a:spLocks noGrp="1"/>
          </p:cNvSpPr>
          <p:nvPr>
            <p:ph type="subTitle" idx="1"/>
          </p:nvPr>
        </p:nvSpPr>
        <p:spPr>
          <a:xfrm>
            <a:off x="1452617" y="3531204"/>
            <a:ext cx="4171479" cy="1610643"/>
          </a:xfrm>
        </p:spPr>
        <p:txBody>
          <a:bodyPr>
            <a:normAutofit/>
          </a:bodyPr>
          <a:lstStyle/>
          <a:p>
            <a:r>
              <a:rPr lang="en-US" sz="1600" b="1"/>
              <a:t>ShivaPrasad GARLAPATI</a:t>
            </a:r>
            <a:br>
              <a:rPr lang="en-US" sz="1600" b="1"/>
            </a:br>
            <a:r>
              <a:rPr lang="en-US" sz="1600" b="1"/>
              <a:t>Shrisha Bhat H </a:t>
            </a:r>
            <a:endParaRPr lang="en-GB" sz="1600" b="1"/>
          </a:p>
        </p:txBody>
      </p:sp>
      <p:cxnSp>
        <p:nvCxnSpPr>
          <p:cNvPr id="33" name="Straight Connector 3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Graphic 25" descr="Coins">
            <a:extLst>
              <a:ext uri="{FF2B5EF4-FFF2-40B4-BE49-F238E27FC236}">
                <a16:creationId xmlns:a16="http://schemas.microsoft.com/office/drawing/2014/main" id="{A0CB4305-0F7C-9D4B-640C-7784D9350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35" name="Picture 3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9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C2A7D9-1D05-7519-A4FD-6535DFE12AE1}"/>
              </a:ext>
            </a:extLst>
          </p:cNvPr>
          <p:cNvPicPr>
            <a:picLocks noChangeAspect="1"/>
          </p:cNvPicPr>
          <p:nvPr/>
        </p:nvPicPr>
        <p:blipFill>
          <a:blip r:embed="rId3"/>
          <a:stretch>
            <a:fillRect/>
          </a:stretch>
        </p:blipFill>
        <p:spPr>
          <a:xfrm>
            <a:off x="622890" y="992382"/>
            <a:ext cx="10902001" cy="5102343"/>
          </a:xfrm>
          <a:prstGeom prst="rect">
            <a:avLst/>
          </a:prstGeom>
        </p:spPr>
      </p:pic>
      <p:sp>
        <p:nvSpPr>
          <p:cNvPr id="5" name="TextBox 4">
            <a:extLst>
              <a:ext uri="{FF2B5EF4-FFF2-40B4-BE49-F238E27FC236}">
                <a16:creationId xmlns:a16="http://schemas.microsoft.com/office/drawing/2014/main" id="{6EC1B9F6-EB49-A8C8-9BFE-1649EADE695B}"/>
              </a:ext>
            </a:extLst>
          </p:cNvPr>
          <p:cNvSpPr txBox="1"/>
          <p:nvPr/>
        </p:nvSpPr>
        <p:spPr>
          <a:xfrm>
            <a:off x="622890" y="360032"/>
            <a:ext cx="9603275" cy="632350"/>
          </a:xfrm>
          <a:prstGeom prst="rect">
            <a:avLst/>
          </a:prstGeom>
        </p:spPr>
        <p:txBody>
          <a:bodyPr vert="horz" lIns="91440" tIns="45720" rIns="91440" bIns="45720" rtlCol="0" anchor="t">
            <a:normAutofit/>
          </a:bodyPr>
          <a:lstStyle/>
          <a:p>
            <a:pPr>
              <a:lnSpc>
                <a:spcPct val="90000"/>
              </a:lnSpc>
              <a:spcAft>
                <a:spcPts val="600"/>
              </a:spcAft>
            </a:pPr>
            <a:r>
              <a:rPr lang="en-US" sz="1700" b="1" dirty="0"/>
              <a:t>Observation</a:t>
            </a:r>
            <a:r>
              <a:rPr lang="en-US" sz="1700" dirty="0"/>
              <a:t>:  Average loan amounts are increasing from Grade A to Grade G</a:t>
            </a:r>
          </a:p>
        </p:txBody>
      </p:sp>
    </p:spTree>
    <p:extLst>
      <p:ext uri="{BB962C8B-B14F-4D97-AF65-F5344CB8AC3E}">
        <p14:creationId xmlns:p14="http://schemas.microsoft.com/office/powerpoint/2010/main" val="336175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292C23-028A-7BB3-60C7-CC8505F8FE62}"/>
              </a:ext>
            </a:extLst>
          </p:cNvPr>
          <p:cNvPicPr>
            <a:picLocks noChangeAspect="1"/>
          </p:cNvPicPr>
          <p:nvPr/>
        </p:nvPicPr>
        <p:blipFill>
          <a:blip r:embed="rId3"/>
          <a:stretch>
            <a:fillRect/>
          </a:stretch>
        </p:blipFill>
        <p:spPr>
          <a:xfrm>
            <a:off x="1875170" y="992382"/>
            <a:ext cx="9011365" cy="5102343"/>
          </a:xfrm>
          <a:prstGeom prst="rect">
            <a:avLst/>
          </a:prstGeom>
        </p:spPr>
      </p:pic>
      <p:sp>
        <p:nvSpPr>
          <p:cNvPr id="6" name="TextBox 5">
            <a:extLst>
              <a:ext uri="{FF2B5EF4-FFF2-40B4-BE49-F238E27FC236}">
                <a16:creationId xmlns:a16="http://schemas.microsoft.com/office/drawing/2014/main" id="{7C39854F-ADA2-B058-7B64-8DE603418EFC}"/>
              </a:ext>
            </a:extLst>
          </p:cNvPr>
          <p:cNvSpPr txBox="1"/>
          <p:nvPr/>
        </p:nvSpPr>
        <p:spPr>
          <a:xfrm>
            <a:off x="1875170" y="413411"/>
            <a:ext cx="9603275" cy="632350"/>
          </a:xfrm>
          <a:prstGeom prst="rect">
            <a:avLst/>
          </a:prstGeom>
        </p:spPr>
        <p:txBody>
          <a:bodyPr vert="horz" lIns="91440" tIns="45720" rIns="91440" bIns="45720" rtlCol="0" anchor="t">
            <a:normAutofit/>
          </a:bodyPr>
          <a:lstStyle/>
          <a:p>
            <a:pPr>
              <a:lnSpc>
                <a:spcPct val="90000"/>
              </a:lnSpc>
              <a:spcAft>
                <a:spcPts val="600"/>
              </a:spcAft>
            </a:pPr>
            <a:r>
              <a:rPr lang="en-US" sz="1700" b="1" dirty="0"/>
              <a:t>Observation</a:t>
            </a:r>
            <a:r>
              <a:rPr lang="en-US" sz="1700" dirty="0"/>
              <a:t>:  Around 47% of the loans taken for Debt Consolidation</a:t>
            </a:r>
          </a:p>
        </p:txBody>
      </p:sp>
    </p:spTree>
    <p:extLst>
      <p:ext uri="{BB962C8B-B14F-4D97-AF65-F5344CB8AC3E}">
        <p14:creationId xmlns:p14="http://schemas.microsoft.com/office/powerpoint/2010/main" val="199179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A02468-D349-C517-C70A-FC3140FF7912}"/>
              </a:ext>
            </a:extLst>
          </p:cNvPr>
          <p:cNvSpPr txBox="1"/>
          <p:nvPr/>
        </p:nvSpPr>
        <p:spPr>
          <a:xfrm>
            <a:off x="1132062" y="171038"/>
            <a:ext cx="9471546" cy="369332"/>
          </a:xfrm>
          <a:prstGeom prst="rect">
            <a:avLst/>
          </a:prstGeom>
          <a:noFill/>
        </p:spPr>
        <p:txBody>
          <a:bodyPr wrap="square" rtlCol="0">
            <a:spAutoFit/>
          </a:bodyPr>
          <a:lstStyle/>
          <a:p>
            <a:r>
              <a:rPr lang="en-US" b="1" dirty="0"/>
              <a:t>Observation: </a:t>
            </a:r>
            <a:r>
              <a:rPr lang="en-US" dirty="0"/>
              <a:t>Employees with longer tenures are approved for higher loan amounts.</a:t>
            </a:r>
          </a:p>
        </p:txBody>
      </p:sp>
      <p:pic>
        <p:nvPicPr>
          <p:cNvPr id="4" name="Picture 3">
            <a:extLst>
              <a:ext uri="{FF2B5EF4-FFF2-40B4-BE49-F238E27FC236}">
                <a16:creationId xmlns:a16="http://schemas.microsoft.com/office/drawing/2014/main" id="{4FD868A4-C4A7-807C-879F-734FCBF6A91A}"/>
              </a:ext>
            </a:extLst>
          </p:cNvPr>
          <p:cNvPicPr>
            <a:picLocks noChangeAspect="1"/>
          </p:cNvPicPr>
          <p:nvPr/>
        </p:nvPicPr>
        <p:blipFill>
          <a:blip r:embed="rId2"/>
          <a:stretch>
            <a:fillRect/>
          </a:stretch>
        </p:blipFill>
        <p:spPr>
          <a:xfrm>
            <a:off x="768097" y="902208"/>
            <a:ext cx="10472718" cy="4876800"/>
          </a:xfrm>
          <a:prstGeom prst="rect">
            <a:avLst/>
          </a:prstGeom>
        </p:spPr>
      </p:pic>
    </p:spTree>
    <p:extLst>
      <p:ext uri="{BB962C8B-B14F-4D97-AF65-F5344CB8AC3E}">
        <p14:creationId xmlns:p14="http://schemas.microsoft.com/office/powerpoint/2010/main" val="132966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2" name="Picture 1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29D909D7-F488-46A2-8D9D-4259295B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8631" y="4738327"/>
            <a:ext cx="4631232" cy="1618025"/>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1EFCCEA-40C1-4A91-97F5-00E005DA71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6597" y="4902975"/>
            <a:ext cx="4289439" cy="0"/>
          </a:xfrm>
          <a:prstGeom prst="line">
            <a:avLst/>
          </a:prstGeom>
          <a:ln w="31750">
            <a:solidFill>
              <a:srgbClr val="7E7EFF"/>
            </a:solidFill>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ABB310EC-C0CC-1385-79BE-090BFA9CA311}"/>
              </a:ext>
            </a:extLst>
          </p:cNvPr>
          <p:cNvPicPr>
            <a:picLocks noChangeAspect="1"/>
          </p:cNvPicPr>
          <p:nvPr/>
        </p:nvPicPr>
        <p:blipFill>
          <a:blip r:embed="rId3"/>
          <a:stretch>
            <a:fillRect/>
          </a:stretch>
        </p:blipFill>
        <p:spPr>
          <a:xfrm>
            <a:off x="469332" y="656861"/>
            <a:ext cx="11576649" cy="5263645"/>
          </a:xfrm>
          <a:prstGeom prst="rect">
            <a:avLst/>
          </a:prstGeom>
        </p:spPr>
      </p:pic>
      <p:sp>
        <p:nvSpPr>
          <p:cNvPr id="5" name="TextBox 4">
            <a:extLst>
              <a:ext uri="{FF2B5EF4-FFF2-40B4-BE49-F238E27FC236}">
                <a16:creationId xmlns:a16="http://schemas.microsoft.com/office/drawing/2014/main" id="{F5E254B9-407E-9BC8-7147-C44C323D91E5}"/>
              </a:ext>
            </a:extLst>
          </p:cNvPr>
          <p:cNvSpPr txBox="1"/>
          <p:nvPr/>
        </p:nvSpPr>
        <p:spPr>
          <a:xfrm>
            <a:off x="469332" y="287529"/>
            <a:ext cx="9471546" cy="369332"/>
          </a:xfrm>
          <a:prstGeom prst="rect">
            <a:avLst/>
          </a:prstGeom>
          <a:noFill/>
        </p:spPr>
        <p:txBody>
          <a:bodyPr wrap="square" rtlCol="0">
            <a:spAutoFit/>
          </a:bodyPr>
          <a:lstStyle/>
          <a:p>
            <a:r>
              <a:rPr lang="en-US" dirty="0"/>
              <a:t>Data distribution by variables</a:t>
            </a:r>
          </a:p>
        </p:txBody>
      </p:sp>
    </p:spTree>
    <p:extLst>
      <p:ext uri="{BB962C8B-B14F-4D97-AF65-F5344CB8AC3E}">
        <p14:creationId xmlns:p14="http://schemas.microsoft.com/office/powerpoint/2010/main" val="272418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A02468-D349-C517-C70A-FC3140FF7912}"/>
              </a:ext>
            </a:extLst>
          </p:cNvPr>
          <p:cNvSpPr txBox="1"/>
          <p:nvPr/>
        </p:nvSpPr>
        <p:spPr>
          <a:xfrm>
            <a:off x="923184" y="1027276"/>
            <a:ext cx="8738400" cy="577237"/>
          </a:xfrm>
          <a:prstGeom prst="rect">
            <a:avLst/>
          </a:prstGeom>
        </p:spPr>
        <p:txBody>
          <a:bodyPr vert="horz" lIns="91440" tIns="45720" rIns="91440" bIns="45720" rtlCol="0" anchor="t">
            <a:normAutofit/>
          </a:bodyPr>
          <a:lstStyle/>
          <a:p>
            <a:pPr>
              <a:lnSpc>
                <a:spcPct val="90000"/>
              </a:lnSpc>
              <a:spcAft>
                <a:spcPts val="600"/>
              </a:spcAft>
            </a:pPr>
            <a:r>
              <a:rPr lang="en-US" sz="1700" b="1" dirty="0"/>
              <a:t>Observation: </a:t>
            </a:r>
            <a:r>
              <a:rPr lang="en-US" sz="1700" dirty="0"/>
              <a:t>Median for the current paying loans is higher than charge off and full paid loans</a:t>
            </a:r>
          </a:p>
        </p:txBody>
      </p:sp>
      <p:pic>
        <p:nvPicPr>
          <p:cNvPr id="2" name="Picture 1">
            <a:extLst>
              <a:ext uri="{FF2B5EF4-FFF2-40B4-BE49-F238E27FC236}">
                <a16:creationId xmlns:a16="http://schemas.microsoft.com/office/drawing/2014/main" id="{6415D8EE-FEA4-D9E7-54EA-C6436EAFCCB9}"/>
              </a:ext>
            </a:extLst>
          </p:cNvPr>
          <p:cNvPicPr>
            <a:picLocks noChangeAspect="1"/>
          </p:cNvPicPr>
          <p:nvPr/>
        </p:nvPicPr>
        <p:blipFill>
          <a:blip r:embed="rId2"/>
          <a:stretch>
            <a:fillRect/>
          </a:stretch>
        </p:blipFill>
        <p:spPr>
          <a:xfrm>
            <a:off x="923184" y="1604513"/>
            <a:ext cx="10391207" cy="4226211"/>
          </a:xfrm>
          <a:prstGeom prst="rect">
            <a:avLst/>
          </a:prstGeom>
        </p:spPr>
      </p:pic>
    </p:spTree>
    <p:extLst>
      <p:ext uri="{BB962C8B-B14F-4D97-AF65-F5344CB8AC3E}">
        <p14:creationId xmlns:p14="http://schemas.microsoft.com/office/powerpoint/2010/main" val="415752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BB6B-BD49-DF9B-44EA-88866CB7EC64}"/>
              </a:ext>
            </a:extLst>
          </p:cNvPr>
          <p:cNvSpPr>
            <a:spLocks noGrp="1"/>
          </p:cNvSpPr>
          <p:nvPr>
            <p:ph type="title"/>
          </p:nvPr>
        </p:nvSpPr>
        <p:spPr>
          <a:xfrm>
            <a:off x="538655" y="523731"/>
            <a:ext cx="11443138" cy="1001110"/>
          </a:xfrm>
        </p:spPr>
        <p:txBody>
          <a:bodyPr>
            <a:normAutofit/>
          </a:bodyPr>
          <a:lstStyle/>
          <a:p>
            <a:r>
              <a:rPr lang="en-IN" b="1" i="0">
                <a:solidFill>
                  <a:srgbClr val="0D0D0D"/>
                </a:solidFill>
                <a:effectLst/>
                <a:latin typeface="Söhne"/>
              </a:rPr>
              <a:t>Exploratory Data Analysis (EDA)- Multivariate Analysis</a:t>
            </a:r>
            <a:endParaRPr lang="en-US" b="1" dirty="0"/>
          </a:p>
        </p:txBody>
      </p:sp>
      <p:sp>
        <p:nvSpPr>
          <p:cNvPr id="3" name="Content Placeholder 2">
            <a:extLst>
              <a:ext uri="{FF2B5EF4-FFF2-40B4-BE49-F238E27FC236}">
                <a16:creationId xmlns:a16="http://schemas.microsoft.com/office/drawing/2014/main" id="{64CFD3B8-3EBF-7569-2D8F-C057D38C7669}"/>
              </a:ext>
            </a:extLst>
          </p:cNvPr>
          <p:cNvSpPr>
            <a:spLocks noGrp="1"/>
          </p:cNvSpPr>
          <p:nvPr>
            <p:ph idx="1"/>
          </p:nvPr>
        </p:nvSpPr>
        <p:spPr>
          <a:xfrm>
            <a:off x="538655" y="1451687"/>
            <a:ext cx="10815145" cy="4571161"/>
          </a:xfrm>
        </p:spPr>
        <p:txBody>
          <a:bodyPr>
            <a:normAutofit/>
          </a:bodyPr>
          <a:lstStyle/>
          <a:p>
            <a:pPr>
              <a:buFont typeface="Arial" panose="020B0604020202020204" pitchFamily="34" charset="0"/>
              <a:buChar char="•"/>
            </a:pPr>
            <a:r>
              <a:rPr lang="en-US" b="1"/>
              <a:t>Correlation Insights</a:t>
            </a:r>
            <a:r>
              <a:rPr lang="en-US"/>
              <a:t>:</a:t>
            </a:r>
          </a:p>
          <a:p>
            <a:pPr marL="742950" lvl="1" indent="-285750">
              <a:buFont typeface="Arial" panose="020B0604020202020204" pitchFamily="34" charset="0"/>
              <a:buChar char="•"/>
            </a:pPr>
            <a:r>
              <a:rPr lang="en-US" b="1"/>
              <a:t>Interest Rates, Recoveries, and Collection Recovery Fees</a:t>
            </a:r>
            <a:r>
              <a:rPr lang="en-US"/>
              <a:t>: These factors show a positive correlation with loan default risk, indicating that higher values in these areas are associated with increased risk.</a:t>
            </a:r>
          </a:p>
          <a:p>
            <a:pPr marL="742950" lvl="1" indent="-285750">
              <a:buFont typeface="Arial" panose="020B0604020202020204" pitchFamily="34" charset="0"/>
              <a:buChar char="•"/>
            </a:pPr>
            <a:r>
              <a:rPr lang="en-US" b="1"/>
              <a:t>Funded Amount and Installments</a:t>
            </a:r>
            <a:r>
              <a:rPr lang="en-US"/>
              <a:t>: Larger funded amounts and higher installment payments are also linked to a greater likelihood of default.</a:t>
            </a:r>
          </a:p>
          <a:p>
            <a:pPr>
              <a:buFont typeface="Arial" panose="020B0604020202020204" pitchFamily="34" charset="0"/>
              <a:buChar char="•"/>
            </a:pPr>
            <a:r>
              <a:rPr lang="en-US" b="1"/>
              <a:t>Comparison with Earlier Findings</a:t>
            </a:r>
            <a:r>
              <a:rPr lang="en-US"/>
              <a:t>:</a:t>
            </a:r>
          </a:p>
          <a:p>
            <a:pPr marL="742950" lvl="1" indent="-285750">
              <a:buFont typeface="Arial" panose="020B0604020202020204" pitchFamily="34" charset="0"/>
              <a:buChar char="•"/>
            </a:pPr>
            <a:r>
              <a:rPr lang="en-US" b="1"/>
              <a:t>Employee Tenure and Loan Amount</a:t>
            </a:r>
            <a:r>
              <a:rPr lang="en-US"/>
              <a:t>: Employees with longer tenures were approved for higher loan amounts. This suggests that loan approval amounts are influenced by tenure,  but does not directly address default risk.</a:t>
            </a:r>
          </a:p>
          <a:p>
            <a:pPr marL="742950" lvl="1" indent="-285750"/>
            <a:r>
              <a:rPr lang="en-US" b="1"/>
              <a:t>Loan Payment Trends</a:t>
            </a:r>
            <a:r>
              <a:rPr lang="en-US"/>
              <a:t>: </a:t>
            </a:r>
            <a:r>
              <a:rPr lang="en-US" sz="1800"/>
              <a:t>Customers with high income ranges are tend to pay higher loan amounts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764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5888C-557F-B213-1BCC-9EA7FBF11846}"/>
              </a:ext>
            </a:extLst>
          </p:cNvPr>
          <p:cNvSpPr>
            <a:spLocks noGrp="1"/>
          </p:cNvSpPr>
          <p:nvPr>
            <p:ph type="title"/>
          </p:nvPr>
        </p:nvSpPr>
        <p:spPr>
          <a:xfrm>
            <a:off x="844476" y="1600199"/>
            <a:ext cx="3539266" cy="4297680"/>
          </a:xfrm>
        </p:spPr>
        <p:txBody>
          <a:bodyPr anchor="ctr">
            <a:normAutofit/>
          </a:bodyPr>
          <a:lstStyle/>
          <a:p>
            <a:r>
              <a:rPr lang="en-GB" sz="2200" b="1"/>
              <a:t>Recommendations: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CCCB7-76E4-55BA-2D7D-4CE46B93B8FB}"/>
              </a:ext>
            </a:extLst>
          </p:cNvPr>
          <p:cNvSpPr>
            <a:spLocks noGrp="1"/>
          </p:cNvSpPr>
          <p:nvPr>
            <p:ph idx="1"/>
          </p:nvPr>
        </p:nvSpPr>
        <p:spPr>
          <a:xfrm>
            <a:off x="4924851" y="1600199"/>
            <a:ext cx="6130003" cy="4297680"/>
          </a:xfrm>
        </p:spPr>
        <p:txBody>
          <a:bodyPr anchor="ctr">
            <a:normAutofit/>
          </a:bodyPr>
          <a:lstStyle/>
          <a:p>
            <a:r>
              <a:rPr lang="en-US" sz="1900"/>
              <a:t>Based on our findings, we recommend that Lending Club:</a:t>
            </a:r>
          </a:p>
          <a:p>
            <a:pPr>
              <a:buFont typeface="Arial" panose="020B0604020202020204" pitchFamily="34" charset="0"/>
              <a:buChar char="•"/>
            </a:pPr>
            <a:r>
              <a:rPr lang="en-US" sz="1900" b="1"/>
              <a:t>Refine Loan Approval Criteria</a:t>
            </a:r>
            <a:r>
              <a:rPr lang="en-US" sz="1900"/>
              <a:t>: Place increased emphasis on interest rates and loan purposes to enhance the precision of approval decisions.</a:t>
            </a:r>
          </a:p>
          <a:p>
            <a:pPr>
              <a:buFont typeface="Arial" panose="020B0604020202020204" pitchFamily="34" charset="0"/>
              <a:buChar char="•"/>
            </a:pPr>
            <a:r>
              <a:rPr lang="en-US" sz="1900" b="1"/>
              <a:t>Enhance Screening for Debt Consolidation Loans</a:t>
            </a:r>
            <a:r>
              <a:rPr lang="en-US" sz="1900"/>
              <a:t>: Implement additional scrutiny for applicants seeking debt consolidation to better assess their risk profile.</a:t>
            </a:r>
          </a:p>
          <a:p>
            <a:pPr>
              <a:buFont typeface="Arial" panose="020B0604020202020204" pitchFamily="34" charset="0"/>
              <a:buChar char="•"/>
            </a:pPr>
            <a:r>
              <a:rPr lang="en-US" sz="1900" b="1"/>
              <a:t>Adopt Advanced Risk Assessment Models</a:t>
            </a:r>
            <a:r>
              <a:rPr lang="en-US" sz="1900"/>
              <a:t>: Utilize more sophisticated models that capture the complex factors contributing to loan defaults for a more accurate risk evaluation.</a:t>
            </a:r>
          </a:p>
        </p:txBody>
      </p:sp>
    </p:spTree>
    <p:extLst>
      <p:ext uri="{BB962C8B-B14F-4D97-AF65-F5344CB8AC3E}">
        <p14:creationId xmlns:p14="http://schemas.microsoft.com/office/powerpoint/2010/main" val="224679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888C-557F-B213-1BCC-9EA7FBF11846}"/>
              </a:ext>
            </a:extLst>
          </p:cNvPr>
          <p:cNvSpPr>
            <a:spLocks noGrp="1"/>
          </p:cNvSpPr>
          <p:nvPr>
            <p:ph type="title"/>
          </p:nvPr>
        </p:nvSpPr>
        <p:spPr/>
        <p:txBody>
          <a:bodyPr/>
          <a:lstStyle/>
          <a:p>
            <a:r>
              <a:rPr lang="en-IN" b="1" i="0">
                <a:solidFill>
                  <a:srgbClr val="0D0D0D"/>
                </a:solidFill>
                <a:effectLst/>
              </a:rPr>
              <a:t>Conclusion</a:t>
            </a:r>
            <a:endParaRPr lang="en-GB" dirty="0"/>
          </a:p>
        </p:txBody>
      </p:sp>
      <p:graphicFrame>
        <p:nvGraphicFramePr>
          <p:cNvPr id="25" name="Content Placeholder 2">
            <a:extLst>
              <a:ext uri="{FF2B5EF4-FFF2-40B4-BE49-F238E27FC236}">
                <a16:creationId xmlns:a16="http://schemas.microsoft.com/office/drawing/2014/main" id="{844EA68B-41C2-1E03-DC94-D120DAA1E705}"/>
              </a:ext>
            </a:extLst>
          </p:cNvPr>
          <p:cNvGraphicFramePr>
            <a:graphicFrameLocks noGrp="1"/>
          </p:cNvGraphicFramePr>
          <p:nvPr>
            <p:ph idx="1"/>
            <p:extLst>
              <p:ext uri="{D42A27DB-BD31-4B8C-83A1-F6EECF244321}">
                <p14:modId xmlns:p14="http://schemas.microsoft.com/office/powerpoint/2010/main" val="1848058820"/>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09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5888C-557F-B213-1BCC-9EA7FBF11846}"/>
              </a:ext>
            </a:extLst>
          </p:cNvPr>
          <p:cNvSpPr>
            <a:spLocks noGrp="1"/>
          </p:cNvSpPr>
          <p:nvPr>
            <p:ph type="title"/>
          </p:nvPr>
        </p:nvSpPr>
        <p:spPr>
          <a:xfrm>
            <a:off x="844476" y="1600199"/>
            <a:ext cx="3539266" cy="4297680"/>
          </a:xfrm>
        </p:spPr>
        <p:txBody>
          <a:bodyPr anchor="ctr">
            <a:normAutofit/>
          </a:bodyPr>
          <a:lstStyle/>
          <a:p>
            <a:r>
              <a:rPr lang="en-IN" sz="2200" b="1" i="0">
                <a:effectLst/>
              </a:rPr>
              <a:t>Acknowledgments</a:t>
            </a:r>
            <a:endParaRPr lang="en-GB" sz="22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CCCB7-76E4-55BA-2D7D-4CE46B93B8FB}"/>
              </a:ext>
            </a:extLst>
          </p:cNvPr>
          <p:cNvSpPr>
            <a:spLocks noGrp="1"/>
          </p:cNvSpPr>
          <p:nvPr>
            <p:ph idx="1"/>
          </p:nvPr>
        </p:nvSpPr>
        <p:spPr>
          <a:xfrm>
            <a:off x="4924851" y="1600199"/>
            <a:ext cx="6130003" cy="4297680"/>
          </a:xfrm>
        </p:spPr>
        <p:txBody>
          <a:bodyPr anchor="ctr">
            <a:normAutofit/>
          </a:bodyPr>
          <a:lstStyle/>
          <a:p>
            <a:r>
              <a:rPr lang="en-US" dirty="0"/>
              <a:t>We extend our gratitude to the IIITB and UPGRAD communities for their valuable resources and insightful discussions, which have greatly enhanced this analysis.</a:t>
            </a:r>
            <a:endParaRPr lang="en-GB" dirty="0"/>
          </a:p>
        </p:txBody>
      </p:sp>
    </p:spTree>
    <p:extLst>
      <p:ext uri="{BB962C8B-B14F-4D97-AF65-F5344CB8AC3E}">
        <p14:creationId xmlns:p14="http://schemas.microsoft.com/office/powerpoint/2010/main" val="392550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65AF9-0C13-E0B4-8D97-C5FFE5C082AC}"/>
              </a:ext>
            </a:extLst>
          </p:cNvPr>
          <p:cNvSpPr>
            <a:spLocks noGrp="1"/>
          </p:cNvSpPr>
          <p:nvPr>
            <p:ph type="title"/>
          </p:nvPr>
        </p:nvSpPr>
        <p:spPr>
          <a:xfrm>
            <a:off x="844476" y="1600199"/>
            <a:ext cx="3539266" cy="4297680"/>
          </a:xfrm>
        </p:spPr>
        <p:txBody>
          <a:bodyPr anchor="ctr">
            <a:normAutofit/>
          </a:bodyPr>
          <a:lstStyle/>
          <a:p>
            <a:r>
              <a:rPr lang="en-US" b="1" dirty="0"/>
              <a:t>Problem Statement:</a:t>
            </a:r>
            <a:endParaRPr lang="en-GB" b="1" dirty="0"/>
          </a:p>
        </p:txBody>
      </p:sp>
      <p:cxnSp>
        <p:nvCxnSpPr>
          <p:cNvPr id="12" name="Straight Connector 1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C0B190BF-863D-7F4E-0B93-BD588D92B066}"/>
              </a:ext>
            </a:extLst>
          </p:cNvPr>
          <p:cNvSpPr>
            <a:spLocks noGrp="1"/>
          </p:cNvSpPr>
          <p:nvPr>
            <p:ph idx="1"/>
          </p:nvPr>
        </p:nvSpPr>
        <p:spPr>
          <a:xfrm>
            <a:off x="4924851" y="1600199"/>
            <a:ext cx="6130003" cy="4297680"/>
          </a:xfrm>
        </p:spPr>
        <p:txBody>
          <a:bodyPr anchor="ctr">
            <a:normAutofit/>
          </a:bodyPr>
          <a:lstStyle/>
          <a:p>
            <a:r>
              <a:rPr lang="en-US" dirty="0"/>
              <a:t>A finance company specializing in providing various types of loans to urban customers needs to make informed decisions on loan applications based on the applicants' profiles. The goal is to identify patterns in the loan applicants' data to pinpoint risky customers and minimize credit losses. By conducting thorough data cleaning, exploratory data analysis (EDA), and multivariate analysis, we aim to uncover patterns and relationships that indicate potential default risks.</a:t>
            </a:r>
            <a:endParaRPr lang="en-US"/>
          </a:p>
        </p:txBody>
      </p:sp>
    </p:spTree>
    <p:extLst>
      <p:ext uri="{BB962C8B-B14F-4D97-AF65-F5344CB8AC3E}">
        <p14:creationId xmlns:p14="http://schemas.microsoft.com/office/powerpoint/2010/main" val="37793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2BB6B-BD49-DF9B-44EA-88866CB7EC64}"/>
              </a:ext>
            </a:extLst>
          </p:cNvPr>
          <p:cNvSpPr>
            <a:spLocks noGrp="1"/>
          </p:cNvSpPr>
          <p:nvPr>
            <p:ph type="title"/>
          </p:nvPr>
        </p:nvSpPr>
        <p:spPr>
          <a:xfrm>
            <a:off x="844476" y="1600199"/>
            <a:ext cx="3539266" cy="4297680"/>
          </a:xfrm>
        </p:spPr>
        <p:txBody>
          <a:bodyPr anchor="ctr">
            <a:normAutofit/>
          </a:bodyPr>
          <a:lstStyle/>
          <a:p>
            <a:r>
              <a:rPr lang="en-GB" b="1" dirty="0"/>
              <a:t>Goals of Data Analysis: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CFD3B8-3EBF-7569-2D8F-C057D38C7669}"/>
              </a:ext>
            </a:extLst>
          </p:cNvPr>
          <p:cNvSpPr>
            <a:spLocks noGrp="1"/>
          </p:cNvSpPr>
          <p:nvPr>
            <p:ph idx="1"/>
          </p:nvPr>
        </p:nvSpPr>
        <p:spPr>
          <a:xfrm>
            <a:off x="4924851" y="1600199"/>
            <a:ext cx="6130003" cy="4297680"/>
          </a:xfrm>
        </p:spPr>
        <p:txBody>
          <a:bodyPr anchor="ctr">
            <a:normAutofit/>
          </a:bodyPr>
          <a:lstStyle/>
          <a:p>
            <a:pPr>
              <a:lnSpc>
                <a:spcPct val="110000"/>
              </a:lnSpc>
            </a:pPr>
            <a:r>
              <a:rPr lang="en-US" sz="1400"/>
              <a:t>Lending Club, a consumer finance marketplace with a broad range of loan offerings, faces a critical challenge in its loan approval process: minimizing financial losses from risky borrowers. These losses, known as credit losses, arise when borrowers default on their loans or have their loans charged off.</a:t>
            </a:r>
          </a:p>
          <a:p>
            <a:pPr>
              <a:lnSpc>
                <a:spcPct val="110000"/>
              </a:lnSpc>
            </a:pPr>
            <a:r>
              <a:rPr lang="en-US" sz="1400"/>
              <a:t>The primary goal of this analysis is to help Lending Club mitigate credit losses by addressing two key scenarios:</a:t>
            </a:r>
          </a:p>
          <a:p>
            <a:pPr>
              <a:lnSpc>
                <a:spcPct val="110000"/>
              </a:lnSpc>
            </a:pPr>
            <a:endParaRPr lang="en-US" sz="1400"/>
          </a:p>
          <a:p>
            <a:pPr>
              <a:lnSpc>
                <a:spcPct val="110000"/>
              </a:lnSpc>
            </a:pPr>
            <a:r>
              <a:rPr lang="en-US" sz="1400" b="1"/>
              <a:t>Identifying Reliable Borrowers: </a:t>
            </a:r>
            <a:r>
              <a:rPr lang="en-US" sz="1400"/>
              <a:t>Recognize applicants who are likely to repay their loans to ensure profitability through interest payments and avoid missing valuable business opportunities.</a:t>
            </a:r>
          </a:p>
          <a:p>
            <a:pPr marL="0" indent="0">
              <a:lnSpc>
                <a:spcPct val="110000"/>
              </a:lnSpc>
              <a:buNone/>
            </a:pPr>
            <a:endParaRPr lang="en-US" sz="1400"/>
          </a:p>
          <a:p>
            <a:pPr>
              <a:lnSpc>
                <a:spcPct val="110000"/>
              </a:lnSpc>
            </a:pPr>
            <a:r>
              <a:rPr lang="en-US" sz="1400" b="1"/>
              <a:t>Avoiding Risky Loans: </a:t>
            </a:r>
            <a:r>
              <a:rPr lang="en-US" sz="1400"/>
              <a:t>Prevent approving loans for high-risk applicants who are likely to default, thus safeguarding the company from significant financial losses</a:t>
            </a:r>
            <a:endParaRPr lang="en-GB" sz="1400"/>
          </a:p>
        </p:txBody>
      </p:sp>
    </p:spTree>
    <p:extLst>
      <p:ext uri="{BB962C8B-B14F-4D97-AF65-F5344CB8AC3E}">
        <p14:creationId xmlns:p14="http://schemas.microsoft.com/office/powerpoint/2010/main" val="59119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2BB6B-BD49-DF9B-44EA-88866CB7EC64}"/>
              </a:ext>
            </a:extLst>
          </p:cNvPr>
          <p:cNvSpPr>
            <a:spLocks noGrp="1"/>
          </p:cNvSpPr>
          <p:nvPr>
            <p:ph type="title"/>
          </p:nvPr>
        </p:nvSpPr>
        <p:spPr>
          <a:xfrm>
            <a:off x="844476" y="1600199"/>
            <a:ext cx="3539266" cy="4297680"/>
          </a:xfrm>
        </p:spPr>
        <p:txBody>
          <a:bodyPr anchor="ctr">
            <a:normAutofit/>
          </a:bodyPr>
          <a:lstStyle/>
          <a:p>
            <a:r>
              <a:rPr lang="en-US" b="1" dirty="0"/>
              <a:t>Steps for Analysis:</a:t>
            </a:r>
          </a:p>
        </p:txBody>
      </p:sp>
      <p:cxnSp>
        <p:nvCxnSpPr>
          <p:cNvPr id="33" name="Straight Connector 3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0F9915D5-FD54-E80A-E38B-5343957879F6}"/>
              </a:ext>
            </a:extLst>
          </p:cNvPr>
          <p:cNvGraphicFramePr>
            <a:graphicFrameLocks noGrp="1"/>
          </p:cNvGraphicFramePr>
          <p:nvPr>
            <p:ph idx="1"/>
          </p:nvPr>
        </p:nvGraphicFramePr>
        <p:xfrm>
          <a:off x="4924851" y="1600199"/>
          <a:ext cx="6130003"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08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CF72BB6B-BD49-DF9B-44EA-88866CB7EC64}"/>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Results </a:t>
            </a:r>
          </a:p>
        </p:txBody>
      </p:sp>
      <p:cxnSp>
        <p:nvCxnSpPr>
          <p:cNvPr id="19" name="Straight Connector 18">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703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6378-D78A-33F8-6796-4E283752A404}"/>
              </a:ext>
            </a:extLst>
          </p:cNvPr>
          <p:cNvSpPr>
            <a:spLocks noGrp="1"/>
          </p:cNvSpPr>
          <p:nvPr>
            <p:ph type="title"/>
          </p:nvPr>
        </p:nvSpPr>
        <p:spPr>
          <a:xfrm>
            <a:off x="61075" y="-224345"/>
            <a:ext cx="3121037" cy="1431353"/>
          </a:xfrm>
        </p:spPr>
        <p:txBody>
          <a:bodyPr vert="horz" lIns="91440" tIns="45720" rIns="91440" bIns="45720" rtlCol="0" anchor="ctr">
            <a:normAutofit/>
          </a:bodyPr>
          <a:lstStyle/>
          <a:p>
            <a:r>
              <a:rPr lang="en-US" b="1"/>
              <a:t>Results</a:t>
            </a:r>
            <a:endParaRPr lang="en-US" b="1" dirty="0"/>
          </a:p>
        </p:txBody>
      </p:sp>
      <p:pic>
        <p:nvPicPr>
          <p:cNvPr id="10" name="Picture 9">
            <a:extLst>
              <a:ext uri="{FF2B5EF4-FFF2-40B4-BE49-F238E27FC236}">
                <a16:creationId xmlns:a16="http://schemas.microsoft.com/office/drawing/2014/main" id="{D178F41F-64BA-AE02-94C4-097ADAA85E25}"/>
              </a:ext>
            </a:extLst>
          </p:cNvPr>
          <p:cNvPicPr>
            <a:picLocks noChangeAspect="1"/>
          </p:cNvPicPr>
          <p:nvPr/>
        </p:nvPicPr>
        <p:blipFill>
          <a:blip r:embed="rId2"/>
          <a:stretch>
            <a:fillRect/>
          </a:stretch>
        </p:blipFill>
        <p:spPr>
          <a:xfrm>
            <a:off x="1417129" y="835691"/>
            <a:ext cx="4539920" cy="3927031"/>
          </a:xfrm>
          <a:prstGeom prst="rect">
            <a:avLst/>
          </a:prstGeom>
        </p:spPr>
      </p:pic>
      <p:pic>
        <p:nvPicPr>
          <p:cNvPr id="7" name="Picture 6">
            <a:extLst>
              <a:ext uri="{FF2B5EF4-FFF2-40B4-BE49-F238E27FC236}">
                <a16:creationId xmlns:a16="http://schemas.microsoft.com/office/drawing/2014/main" id="{129EDB7D-C7A0-080A-8FC0-2917B7425F0D}"/>
              </a:ext>
            </a:extLst>
          </p:cNvPr>
          <p:cNvPicPr>
            <a:picLocks noChangeAspect="1"/>
          </p:cNvPicPr>
          <p:nvPr/>
        </p:nvPicPr>
        <p:blipFill>
          <a:blip r:embed="rId3"/>
          <a:stretch>
            <a:fillRect/>
          </a:stretch>
        </p:blipFill>
        <p:spPr>
          <a:xfrm>
            <a:off x="6096000" y="815022"/>
            <a:ext cx="5306798" cy="3927031"/>
          </a:xfrm>
          <a:prstGeom prst="rect">
            <a:avLst/>
          </a:prstGeom>
        </p:spPr>
      </p:pic>
      <p:sp>
        <p:nvSpPr>
          <p:cNvPr id="6" name="TextBox 5">
            <a:extLst>
              <a:ext uri="{FF2B5EF4-FFF2-40B4-BE49-F238E27FC236}">
                <a16:creationId xmlns:a16="http://schemas.microsoft.com/office/drawing/2014/main" id="{B0E2D91D-321A-ADFF-6B5E-EDD6B9EFAF49}"/>
              </a:ext>
            </a:extLst>
          </p:cNvPr>
          <p:cNvSpPr txBox="1"/>
          <p:nvPr/>
        </p:nvSpPr>
        <p:spPr>
          <a:xfrm>
            <a:off x="1417129" y="4789679"/>
            <a:ext cx="9936365" cy="1253299"/>
          </a:xfrm>
          <a:prstGeom prst="rect">
            <a:avLst/>
          </a:prstGeom>
        </p:spPr>
        <p:txBody>
          <a:bodyPr vert="horz" lIns="91440" tIns="45720" rIns="91440" bIns="45720" rtlCol="0" anchor="ctr">
            <a:normAutofit/>
          </a:bodyPr>
          <a:lstStyle/>
          <a:p>
            <a:pPr>
              <a:buFont typeface="Arial" panose="020B0604020202020204" pitchFamily="34" charset="0"/>
              <a:buChar char="•"/>
            </a:pPr>
            <a:r>
              <a:rPr lang="en-US" b="1" dirty="0"/>
              <a:t>Risk Classification</a:t>
            </a:r>
            <a:r>
              <a:rPr lang="en-US" dirty="0"/>
              <a:t>: Out of 39,717 customers, 9,536 are classified as risky, which is 24% of the total.</a:t>
            </a:r>
          </a:p>
          <a:p>
            <a:pPr>
              <a:buFont typeface="Arial" panose="020B0604020202020204" pitchFamily="34" charset="0"/>
              <a:buChar char="•"/>
            </a:pPr>
            <a:r>
              <a:rPr lang="en-US" b="1" dirty="0"/>
              <a:t>Implication</a:t>
            </a:r>
            <a:r>
              <a:rPr lang="en-US" dirty="0"/>
              <a:t>: Approving loans for these risky customers poses a significant financial risk.</a:t>
            </a:r>
          </a:p>
        </p:txBody>
      </p:sp>
    </p:spTree>
    <p:extLst>
      <p:ext uri="{BB962C8B-B14F-4D97-AF65-F5344CB8AC3E}">
        <p14:creationId xmlns:p14="http://schemas.microsoft.com/office/powerpoint/2010/main" val="300365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2BB6B-BD49-DF9B-44EA-88866CB7EC64}"/>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Analysis </a:t>
            </a:r>
          </a:p>
        </p:txBody>
      </p:sp>
      <p:cxnSp>
        <p:nvCxnSpPr>
          <p:cNvPr id="17" name="Straight Connector 16">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6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6B9E241-5ECF-ABD6-F508-680512F29A9A}"/>
              </a:ext>
            </a:extLst>
          </p:cNvPr>
          <p:cNvGraphicFramePr>
            <a:graphicFrameLocks/>
          </p:cNvGraphicFramePr>
          <p:nvPr>
            <p:extLst>
              <p:ext uri="{D42A27DB-BD31-4B8C-83A1-F6EECF244321}">
                <p14:modId xmlns:p14="http://schemas.microsoft.com/office/powerpoint/2010/main" val="4020100455"/>
              </p:ext>
            </p:extLst>
          </p:nvPr>
        </p:nvGraphicFramePr>
        <p:xfrm>
          <a:off x="643467" y="1557867"/>
          <a:ext cx="10905066" cy="42970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4A02468-D349-C517-C70A-FC3140FF7912}"/>
              </a:ext>
            </a:extLst>
          </p:cNvPr>
          <p:cNvSpPr txBox="1"/>
          <p:nvPr/>
        </p:nvSpPr>
        <p:spPr>
          <a:xfrm>
            <a:off x="643467" y="357538"/>
            <a:ext cx="9471546" cy="1200329"/>
          </a:xfrm>
          <a:prstGeom prst="rect">
            <a:avLst/>
          </a:prstGeom>
          <a:noFill/>
        </p:spPr>
        <p:txBody>
          <a:bodyPr wrap="square" rtlCol="0">
            <a:spAutoFit/>
          </a:bodyPr>
          <a:lstStyle/>
          <a:p>
            <a:r>
              <a:rPr lang="en-US" b="1" dirty="0"/>
              <a:t>Observation:  </a:t>
            </a:r>
            <a:r>
              <a:rPr lang="en-US" dirty="0"/>
              <a:t>CA, NY and Florida are top 3 states with the number of loans provided.</a:t>
            </a:r>
          </a:p>
          <a:p>
            <a:endParaRPr lang="en-US" dirty="0"/>
          </a:p>
          <a:p>
            <a:r>
              <a:rPr lang="en-US" dirty="0"/>
              <a:t>50% of the states are not contributing to the lending process, opportunity is there to grow the business and earn more revenue.</a:t>
            </a:r>
          </a:p>
        </p:txBody>
      </p:sp>
    </p:spTree>
    <p:extLst>
      <p:ext uri="{BB962C8B-B14F-4D97-AF65-F5344CB8AC3E}">
        <p14:creationId xmlns:p14="http://schemas.microsoft.com/office/powerpoint/2010/main" val="225602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FE4D5-3BA0-AF55-76F4-4DA7F5A4AD84}"/>
              </a:ext>
            </a:extLst>
          </p:cNvPr>
          <p:cNvPicPr>
            <a:picLocks noChangeAspect="1"/>
          </p:cNvPicPr>
          <p:nvPr/>
        </p:nvPicPr>
        <p:blipFill>
          <a:blip r:embed="rId2"/>
          <a:stretch>
            <a:fillRect/>
          </a:stretch>
        </p:blipFill>
        <p:spPr>
          <a:xfrm>
            <a:off x="517585" y="1011475"/>
            <a:ext cx="11438627" cy="4835050"/>
          </a:xfrm>
          <a:prstGeom prst="rect">
            <a:avLst/>
          </a:prstGeom>
        </p:spPr>
      </p:pic>
      <p:sp>
        <p:nvSpPr>
          <p:cNvPr id="5" name="TextBox 4">
            <a:extLst>
              <a:ext uri="{FF2B5EF4-FFF2-40B4-BE49-F238E27FC236}">
                <a16:creationId xmlns:a16="http://schemas.microsoft.com/office/drawing/2014/main" id="{69C69A15-2F12-7596-1273-1E10A2E74675}"/>
              </a:ext>
            </a:extLst>
          </p:cNvPr>
          <p:cNvSpPr txBox="1"/>
          <p:nvPr/>
        </p:nvSpPr>
        <p:spPr>
          <a:xfrm>
            <a:off x="1000663" y="558095"/>
            <a:ext cx="9603275" cy="632350"/>
          </a:xfrm>
          <a:prstGeom prst="rect">
            <a:avLst/>
          </a:prstGeom>
        </p:spPr>
        <p:txBody>
          <a:bodyPr vert="horz" lIns="91440" tIns="45720" rIns="91440" bIns="45720" rtlCol="0" anchor="t">
            <a:normAutofit/>
          </a:bodyPr>
          <a:lstStyle/>
          <a:p>
            <a:pPr>
              <a:lnSpc>
                <a:spcPct val="90000"/>
              </a:lnSpc>
              <a:spcAft>
                <a:spcPts val="600"/>
              </a:spcAft>
            </a:pPr>
            <a:r>
              <a:rPr lang="en-US" sz="1700" b="1" dirty="0"/>
              <a:t>Observation: </a:t>
            </a:r>
            <a:r>
              <a:rPr lang="en-US" sz="1700" dirty="0"/>
              <a:t>Customers with high income ranges are tend to pay higher loan amounts</a:t>
            </a:r>
          </a:p>
        </p:txBody>
      </p:sp>
    </p:spTree>
    <p:extLst>
      <p:ext uri="{BB962C8B-B14F-4D97-AF65-F5344CB8AC3E}">
        <p14:creationId xmlns:p14="http://schemas.microsoft.com/office/powerpoint/2010/main" val="35363266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1388</TotalTime>
  <Words>825</Words>
  <Application>Microsoft Macintosh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Söhne</vt:lpstr>
      <vt:lpstr>Gallery</vt:lpstr>
      <vt:lpstr>Lending Club Case Study for Consumer Finance Company </vt:lpstr>
      <vt:lpstr>Problem Statement:</vt:lpstr>
      <vt:lpstr>Goals of Data Analysis:</vt:lpstr>
      <vt:lpstr>Steps for Analysis:</vt:lpstr>
      <vt:lpstr>Results </vt:lpstr>
      <vt:lpstr>Results</vt:lpstr>
      <vt:lpstr>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 (EDA)- Multivariate Analysis</vt:lpstr>
      <vt:lpstr>Recommendations:</vt:lpstr>
      <vt:lpstr>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Shivaprasad Garlapati</dc:creator>
  <cp:lastModifiedBy>Shivaprasad Garlapati</cp:lastModifiedBy>
  <cp:revision>14</cp:revision>
  <dcterms:created xsi:type="dcterms:W3CDTF">2024-08-18T15:49:04Z</dcterms:created>
  <dcterms:modified xsi:type="dcterms:W3CDTF">2024-08-20T16:48:32Z</dcterms:modified>
</cp:coreProperties>
</file>