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0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4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056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368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16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8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2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0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5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8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0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0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7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1819373"/>
            <a:ext cx="5826719" cy="1609627"/>
          </a:xfrm>
        </p:spPr>
        <p:txBody>
          <a:bodyPr/>
          <a:lstStyle/>
          <a:p>
            <a:pPr algn="l">
              <a:defRPr sz="1800" b="1">
                <a:solidFill>
                  <a:srgbClr val="505050"/>
                </a:solidFill>
              </a:defRPr>
            </a:pPr>
            <a:r>
              <a:rPr dirty="0">
                <a:latin typeface="Arial Black" panose="020B0A04020102020204" pitchFamily="34" charset="0"/>
              </a:rPr>
              <a:t>Adidas US Sales Performance: A Two-Year Analysis (2020-2021)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411744"/>
            <a:ext cx="5826719" cy="1121789"/>
          </a:xfrm>
        </p:spPr>
        <p:txBody>
          <a:bodyPr>
            <a:normAutofit/>
          </a:bodyPr>
          <a:lstStyle/>
          <a:p>
            <a:pPr algn="l">
              <a:defRPr sz="1800">
                <a:solidFill>
                  <a:srgbClr val="505050"/>
                </a:solidFill>
              </a:defRPr>
            </a:pPr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Insights and Business Drivers</a:t>
            </a:r>
          </a:p>
          <a:p>
            <a:pPr algn="l">
              <a:defRPr sz="1800">
                <a:solidFill>
                  <a:srgbClr val="505050"/>
                </a:solidFill>
              </a:defRPr>
            </a:pPr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Shrish Kumar Srivastava</a:t>
            </a:r>
            <a:endParaRPr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defRPr sz="1800">
                <a:solidFill>
                  <a:srgbClr val="505050"/>
                </a:solidFill>
              </a:defRPr>
            </a:pPr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September 25,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408495"/>
          </a:xfrm>
        </p:spPr>
        <p:txBody>
          <a:bodyPr/>
          <a:lstStyle/>
          <a:p>
            <a:pPr>
              <a:defRPr sz="1800" b="1">
                <a:solidFill>
                  <a:srgbClr val="505050"/>
                </a:solidFill>
              </a:defRPr>
            </a:pPr>
            <a:r>
              <a:rPr dirty="0">
                <a:solidFill>
                  <a:schemeClr val="tx1"/>
                </a:solidFill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23448"/>
            <a:ext cx="6347714" cy="3318234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505050"/>
                </a:solidFill>
              </a:defRPr>
            </a:pPr>
            <a:r>
              <a:rPr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Sales</a:t>
            </a:r>
            <a:r>
              <a:rPr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$900M</a:t>
            </a:r>
          </a:p>
          <a:p>
            <a:pPr>
              <a:defRPr sz="1800">
                <a:solidFill>
                  <a:srgbClr val="505050"/>
                </a:solidFill>
              </a:defRPr>
            </a:pPr>
            <a:r>
              <a:rPr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Profit: </a:t>
            </a:r>
            <a:r>
              <a:rPr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$332M</a:t>
            </a:r>
          </a:p>
          <a:p>
            <a:pPr>
              <a:defRPr sz="1800">
                <a:solidFill>
                  <a:srgbClr val="505050"/>
                </a:solidFill>
              </a:defRPr>
            </a:pPr>
            <a:r>
              <a:rPr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Units Sold: </a:t>
            </a:r>
            <a:r>
              <a:rPr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2M</a:t>
            </a:r>
          </a:p>
          <a:p>
            <a:pPr>
              <a:defRPr sz="1800">
                <a:solidFill>
                  <a:srgbClr val="505050"/>
                </a:solidFill>
              </a:defRPr>
            </a:pPr>
            <a:r>
              <a:rPr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Operating Margin: </a:t>
            </a:r>
            <a:r>
              <a:rPr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42%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505050"/>
                </a:solidFill>
              </a:defRPr>
            </a:pPr>
            <a:endParaRPr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50505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brief overview of the key financial results for the 2020-2021 period, highlighting the overall scale and profitability of the US market.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21616"/>
          </a:xfrm>
        </p:spPr>
        <p:txBody>
          <a:bodyPr/>
          <a:lstStyle/>
          <a:p>
            <a:pPr>
              <a:defRPr sz="1800" b="1">
                <a:solidFill>
                  <a:srgbClr val="505050"/>
                </a:solidFill>
              </a:defRPr>
            </a:pPr>
            <a:r>
              <a:rPr dirty="0">
                <a:solidFill>
                  <a:schemeClr val="tx1"/>
                </a:solidFill>
              </a:rPr>
              <a:t>Overall Performance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31217"/>
            <a:ext cx="6347714" cy="2724346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505050"/>
                </a:solidFill>
              </a:defRPr>
            </a:pPr>
            <a:r>
              <a:rPr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Sales (2020-2021): $900M</a:t>
            </a:r>
          </a:p>
          <a:p>
            <a:pPr>
              <a:defRPr sz="1800">
                <a:solidFill>
                  <a:srgbClr val="50505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represents a significant revenue stream for the US market.</a:t>
            </a:r>
          </a:p>
          <a:p>
            <a:pPr>
              <a:defRPr sz="1800">
                <a:solidFill>
                  <a:srgbClr val="505050"/>
                </a:solidFill>
              </a:defRPr>
            </a:pPr>
            <a:endParaRPr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505050"/>
                </a:solidFill>
              </a:defRPr>
            </a:pPr>
            <a:r>
              <a:rPr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Units Sold: 2M</a:t>
            </a:r>
          </a:p>
          <a:p>
            <a:pPr>
              <a:defRPr sz="1800">
                <a:solidFill>
                  <a:srgbClr val="505050"/>
                </a:solidFill>
              </a:defRPr>
            </a:pPr>
            <a:r>
              <a:rPr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Per Unit: $45.20</a:t>
            </a:r>
          </a:p>
          <a:p>
            <a:pPr>
              <a:defRPr sz="1800">
                <a:solidFill>
                  <a:srgbClr val="505050"/>
                </a:solidFill>
              </a:defRPr>
            </a:pPr>
            <a:endParaRPr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50505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metric highlights the strong demand for Adidas products.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474482"/>
          </a:xfrm>
        </p:spPr>
        <p:txBody>
          <a:bodyPr/>
          <a:lstStyle/>
          <a:p>
            <a:pPr>
              <a:defRPr sz="1800" b="1">
                <a:solidFill>
                  <a:srgbClr val="505050"/>
                </a:solidFill>
              </a:defRPr>
            </a:pPr>
            <a:r>
              <a:rPr dirty="0">
                <a:solidFill>
                  <a:schemeClr val="tx1"/>
                </a:solidFill>
              </a:rPr>
              <a:t>Profitability and Margins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34912"/>
            <a:ext cx="5593238" cy="1800519"/>
          </a:xfrm>
        </p:spPr>
        <p:txBody>
          <a:bodyPr/>
          <a:lstStyle/>
          <a:p>
            <a:pPr>
              <a:defRPr sz="1800">
                <a:solidFill>
                  <a:srgbClr val="505050"/>
                </a:solidFill>
              </a:defRPr>
            </a:pPr>
            <a:r>
              <a:rPr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Profit: $332M</a:t>
            </a:r>
          </a:p>
          <a:p>
            <a:pPr>
              <a:defRPr sz="1800">
                <a:solidFill>
                  <a:srgbClr val="505050"/>
                </a:solidFill>
              </a:defRPr>
            </a:pPr>
            <a:r>
              <a:rPr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Operating Margin: 42%</a:t>
            </a:r>
          </a:p>
          <a:p>
            <a:pPr>
              <a:defRPr sz="1800">
                <a:solidFill>
                  <a:srgbClr val="505050"/>
                </a:solidFill>
              </a:defRPr>
            </a:pPr>
            <a:endParaRPr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50505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metric demonstrates healthy profitability across all sales channels.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370788"/>
          </a:xfrm>
        </p:spPr>
        <p:txBody>
          <a:bodyPr/>
          <a:lstStyle/>
          <a:p>
            <a:pPr>
              <a:defRPr sz="1800" b="1">
                <a:solidFill>
                  <a:srgbClr val="505050"/>
                </a:solidFill>
              </a:defRPr>
            </a:pPr>
            <a:r>
              <a:rPr dirty="0">
                <a:solidFill>
                  <a:schemeClr val="tx1"/>
                </a:solidFill>
              </a:rPr>
              <a:t>Geographic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02937"/>
            <a:ext cx="3443927" cy="2055042"/>
          </a:xfrm>
        </p:spPr>
        <p:txBody>
          <a:bodyPr>
            <a:normAutofit lnSpcReduction="10000"/>
          </a:bodyPr>
          <a:lstStyle/>
          <a:p>
            <a:pPr>
              <a:defRPr sz="1800">
                <a:solidFill>
                  <a:srgbClr val="505050"/>
                </a:solidFill>
              </a:defRPr>
            </a:pPr>
            <a:r>
              <a:rPr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4 States by Sales Volume: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505050"/>
                </a:solidFill>
              </a:defRPr>
            </a:pPr>
            <a:endParaRPr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50505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York: </a:t>
            </a:r>
            <a:r>
              <a:rPr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[Highest Sales]</a:t>
            </a:r>
          </a:p>
          <a:p>
            <a:pPr>
              <a:defRPr sz="1800">
                <a:solidFill>
                  <a:srgbClr val="50505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California: </a:t>
            </a:r>
            <a:r>
              <a:rPr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[Second Highest Sales]</a:t>
            </a:r>
          </a:p>
          <a:p>
            <a:pPr>
              <a:defRPr sz="1800">
                <a:solidFill>
                  <a:srgbClr val="50505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Florida: </a:t>
            </a:r>
            <a:r>
              <a:rPr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[Third Highest Sales]</a:t>
            </a:r>
          </a:p>
          <a:p>
            <a:pPr>
              <a:defRPr sz="1800">
                <a:solidFill>
                  <a:srgbClr val="50505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Texas: </a:t>
            </a:r>
            <a:r>
              <a:rPr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[Fourth Highest Sales]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5885469" cy="389641"/>
          </a:xfrm>
        </p:spPr>
        <p:txBody>
          <a:bodyPr/>
          <a:lstStyle/>
          <a:p>
            <a:pPr>
              <a:defRPr sz="1800" b="1">
                <a:solidFill>
                  <a:srgbClr val="505050"/>
                </a:solidFill>
              </a:defRPr>
            </a:pPr>
            <a:r>
              <a:rPr dirty="0">
                <a:solidFill>
                  <a:schemeClr val="tx1"/>
                </a:solidFill>
              </a:rPr>
              <a:t>Seasonal Sales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84082"/>
            <a:ext cx="6347714" cy="3148553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505050"/>
                </a:solidFill>
              </a:defRPr>
            </a:pPr>
            <a:r>
              <a:rPr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 Sales Months:</a:t>
            </a:r>
          </a:p>
          <a:p>
            <a:pPr>
              <a:defRPr sz="1800">
                <a:solidFill>
                  <a:srgbClr val="505050"/>
                </a:solidFill>
              </a:defRPr>
            </a:pPr>
            <a:r>
              <a:rPr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July, August, and December</a:t>
            </a:r>
          </a:p>
          <a:p>
            <a:pPr>
              <a:defRPr sz="1800">
                <a:solidFill>
                  <a:srgbClr val="50505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Suggests strong performance during summer and holiday seasons, likely driven by back-to-school and holiday shopping.</a:t>
            </a:r>
          </a:p>
          <a:p>
            <a:pPr>
              <a:defRPr sz="1800">
                <a:solidFill>
                  <a:srgbClr val="505050"/>
                </a:solidFill>
              </a:defRPr>
            </a:pPr>
            <a:endParaRPr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505050"/>
                </a:solidFill>
              </a:defRPr>
            </a:pPr>
            <a:r>
              <a:rPr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Lowest Sales Months:</a:t>
            </a:r>
          </a:p>
          <a:p>
            <a:pPr>
              <a:defRPr sz="1800">
                <a:solidFill>
                  <a:srgbClr val="505050"/>
                </a:solidFill>
              </a:defRPr>
            </a:pPr>
            <a:r>
              <a:rPr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February and March</a:t>
            </a:r>
          </a:p>
          <a:p>
            <a:pPr>
              <a:defRPr sz="1800">
                <a:solidFill>
                  <a:srgbClr val="50505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Identifies periods of lower activity, which may be opportunities for targeted promotions or marketing campaigns.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427348"/>
          </a:xfrm>
        </p:spPr>
        <p:txBody>
          <a:bodyPr/>
          <a:lstStyle/>
          <a:p>
            <a:pPr>
              <a:defRPr sz="1800" b="1">
                <a:solidFill>
                  <a:srgbClr val="505050"/>
                </a:solidFill>
              </a:defRPr>
            </a:pPr>
            <a:r>
              <a:rPr dirty="0">
                <a:solidFill>
                  <a:schemeClr val="tx1"/>
                </a:solidFill>
              </a:rPr>
              <a:t>Next Steps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36948"/>
            <a:ext cx="6347714" cy="3148553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505050"/>
                </a:solidFill>
              </a:defRPr>
            </a:pPr>
            <a:r>
              <a:rPr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 1: </a:t>
            </a:r>
            <a:r>
              <a:rPr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targeted marketing campaigns to drive sales during historically low-performing months (Feb, Mar).</a:t>
            </a:r>
          </a:p>
          <a:p>
            <a:pPr>
              <a:defRPr sz="1800">
                <a:solidFill>
                  <a:srgbClr val="505050"/>
                </a:solidFill>
              </a:defRPr>
            </a:pPr>
            <a:endParaRPr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505050"/>
                </a:solidFill>
              </a:defRPr>
            </a:pPr>
            <a:r>
              <a:rPr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 2: </a:t>
            </a:r>
            <a:r>
              <a:rPr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the product mix and marketing strategies in top-performing states (NY, CA, FL, TX) to replicate their success in other regions.</a:t>
            </a:r>
          </a:p>
          <a:p>
            <a:pPr>
              <a:defRPr sz="1800">
                <a:solidFill>
                  <a:srgbClr val="505050"/>
                </a:solidFill>
              </a:defRPr>
            </a:pPr>
            <a:endParaRPr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505050"/>
                </a:solidFill>
              </a:defRPr>
            </a:pPr>
            <a:r>
              <a:rPr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 3: </a:t>
            </a:r>
            <a:r>
              <a:rPr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Investigate the factors contributing to the strong performance in July and August to maximize the return from these peak seasons.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317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Trebuchet MS</vt:lpstr>
      <vt:lpstr>Wingdings 3</vt:lpstr>
      <vt:lpstr>Facet</vt:lpstr>
      <vt:lpstr>Adidas US Sales Performance: A Two-Year Analysis (2020-2021)</vt:lpstr>
      <vt:lpstr>Executive Summary</vt:lpstr>
      <vt:lpstr>Overall Performance at a Glance</vt:lpstr>
      <vt:lpstr>Profitability and Margins</vt:lpstr>
      <vt:lpstr>Geographic Performance</vt:lpstr>
      <vt:lpstr>Seasonal Sales Trends</vt:lpstr>
      <vt:lpstr>Next Steps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Shrish Kumar Srivastava</cp:lastModifiedBy>
  <cp:revision>2</cp:revision>
  <dcterms:created xsi:type="dcterms:W3CDTF">2013-01-27T09:14:16Z</dcterms:created>
  <dcterms:modified xsi:type="dcterms:W3CDTF">2025-09-25T15:57:16Z</dcterms:modified>
  <cp:category/>
</cp:coreProperties>
</file>