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
      <p:font typeface="Raleway Thin"/>
      <p:regular r:id="rId27"/>
      <p:bold r:id="rId28"/>
      <p:italic r:id="rId29"/>
      <p:boldItalic r:id="rId30"/>
    </p:embeddedFont>
    <p:embeddedFont>
      <p:font typeface="Barlow SemiBold"/>
      <p:regular r:id="rId31"/>
      <p:bold r:id="rId32"/>
      <p:italic r:id="rId33"/>
      <p:boldItalic r:id="rId34"/>
    </p:embeddedFont>
    <p:embeddedFont>
      <p:font typeface="Barlow Light"/>
      <p:regular r:id="rId35"/>
      <p:bold r:id="rId36"/>
      <p:italic r:id="rId37"/>
      <p:boldItalic r:id="rId38"/>
    </p:embeddedFont>
    <p:embeddedFont>
      <p:font typeface="Barlow"/>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bold.fntdata"/><Relationship Id="rId20" Type="http://schemas.openxmlformats.org/officeDocument/2006/relationships/font" Target="fonts/Roboto-bold.fntdata"/><Relationship Id="rId42" Type="http://schemas.openxmlformats.org/officeDocument/2006/relationships/font" Target="fonts/Barlow-boldItalic.fntdata"/><Relationship Id="rId41" Type="http://schemas.openxmlformats.org/officeDocument/2006/relationships/font" Target="fonts/Barlow-italic.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RalewayThin-bold.fntdata"/><Relationship Id="rId27" Type="http://schemas.openxmlformats.org/officeDocument/2006/relationships/font" Target="fonts/RalewayThin-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Thin-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SemiBold-regular.fntdata"/><Relationship Id="rId30" Type="http://schemas.openxmlformats.org/officeDocument/2006/relationships/font" Target="fonts/RalewayThin-boldItalic.fntdata"/><Relationship Id="rId11" Type="http://schemas.openxmlformats.org/officeDocument/2006/relationships/slide" Target="slides/slide7.xml"/><Relationship Id="rId33" Type="http://schemas.openxmlformats.org/officeDocument/2006/relationships/font" Target="fonts/BarlowSemiBold-italic.fntdata"/><Relationship Id="rId10" Type="http://schemas.openxmlformats.org/officeDocument/2006/relationships/slide" Target="slides/slide6.xml"/><Relationship Id="rId32" Type="http://schemas.openxmlformats.org/officeDocument/2006/relationships/font" Target="fonts/BarlowSemiBold-bold.fntdata"/><Relationship Id="rId13" Type="http://schemas.openxmlformats.org/officeDocument/2006/relationships/slide" Target="slides/slide9.xml"/><Relationship Id="rId35" Type="http://schemas.openxmlformats.org/officeDocument/2006/relationships/font" Target="fonts/BarlowLight-regular.fntdata"/><Relationship Id="rId12" Type="http://schemas.openxmlformats.org/officeDocument/2006/relationships/slide" Target="slides/slide8.xml"/><Relationship Id="rId34" Type="http://schemas.openxmlformats.org/officeDocument/2006/relationships/font" Target="fonts/BarlowSemiBold-boldItalic.fntdata"/><Relationship Id="rId15" Type="http://schemas.openxmlformats.org/officeDocument/2006/relationships/font" Target="fonts/Raleway-regular.fntdata"/><Relationship Id="rId37" Type="http://schemas.openxmlformats.org/officeDocument/2006/relationships/font" Target="fonts/BarlowLight-italic.fntdata"/><Relationship Id="rId14" Type="http://schemas.openxmlformats.org/officeDocument/2006/relationships/slide" Target="slides/slide10.xml"/><Relationship Id="rId36" Type="http://schemas.openxmlformats.org/officeDocument/2006/relationships/font" Target="fonts/BarlowLight-bold.fntdata"/><Relationship Id="rId17" Type="http://schemas.openxmlformats.org/officeDocument/2006/relationships/font" Target="fonts/Raleway-italic.fntdata"/><Relationship Id="rId39" Type="http://schemas.openxmlformats.org/officeDocument/2006/relationships/font" Target="fonts/Barlow-regular.fntdata"/><Relationship Id="rId16" Type="http://schemas.openxmlformats.org/officeDocument/2006/relationships/font" Target="fonts/Raleway-bold.fntdata"/><Relationship Id="rId38" Type="http://schemas.openxmlformats.org/officeDocument/2006/relationships/font" Target="fonts/BarlowLight-boldItalic.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d976ccecd0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d976ccecd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d976ccecd0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d976ccecd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d976ccecd0_0_2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d976ccecd0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d976ccecd0_0_2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d976ccecd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d976ccecd0_0_2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d976ccecd0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d976ccecd0_0_4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d976ccecd0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d976ccecd0_0_5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d976ccecd0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grpSp>
        <p:nvGrpSpPr>
          <p:cNvPr id="63" name="Google Shape;63;p12"/>
          <p:cNvGrpSpPr/>
          <p:nvPr/>
        </p:nvGrpSpPr>
        <p:grpSpPr>
          <a:xfrm>
            <a:off x="5729761" y="741328"/>
            <a:ext cx="2989178" cy="3486064"/>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2"/>
              <p:cNvSpPr/>
              <p:nvPr/>
            </p:nvSpPr>
            <p:spPr>
              <a:xfrm>
                <a:off x="5329873" y="1402278"/>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38" name="Google Shape;338;p12"/>
          <p:cNvSpPr txBox="1"/>
          <p:nvPr>
            <p:ph type="ctrTitle"/>
          </p:nvPr>
        </p:nvSpPr>
        <p:spPr>
          <a:xfrm>
            <a:off x="807525" y="1221725"/>
            <a:ext cx="4995600" cy="2797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Detect Tailgating &amp; Alert Security Staff</a:t>
            </a:r>
            <a:endParaRPr/>
          </a:p>
        </p:txBody>
      </p:sp>
      <p:sp>
        <p:nvSpPr>
          <p:cNvPr id="339" name="Google Shape;339;p12"/>
          <p:cNvSpPr txBox="1"/>
          <p:nvPr>
            <p:ph idx="4294967295" type="title"/>
          </p:nvPr>
        </p:nvSpPr>
        <p:spPr>
          <a:xfrm>
            <a:off x="807525" y="3860675"/>
            <a:ext cx="5640900" cy="96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chemeClr val="dk1"/>
                </a:solidFill>
              </a:rPr>
              <a:t>Team: The Pontiac Bandits</a:t>
            </a:r>
            <a:endParaRPr sz="2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2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592" name="Google Shape;592;p21"/>
          <p:cNvGrpSpPr/>
          <p:nvPr/>
        </p:nvGrpSpPr>
        <p:grpSpPr>
          <a:xfrm>
            <a:off x="5410301" y="719490"/>
            <a:ext cx="3356124" cy="3829046"/>
            <a:chOff x="2602525" y="317054"/>
            <a:chExt cx="4174283" cy="4762495"/>
          </a:xfrm>
        </p:grpSpPr>
        <p:sp>
          <p:nvSpPr>
            <p:cNvPr id="593" name="Google Shape;593;p21"/>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21"/>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21"/>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21"/>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21"/>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21"/>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21"/>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21"/>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21"/>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21"/>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21"/>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21"/>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21"/>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21"/>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21"/>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21"/>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21"/>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21"/>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21"/>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21"/>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21"/>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21"/>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21"/>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21"/>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21"/>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21"/>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21"/>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1"/>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21"/>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21"/>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1"/>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1"/>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21"/>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21"/>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1"/>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1"/>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21"/>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21"/>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21"/>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21"/>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21"/>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1"/>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1"/>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1"/>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1"/>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21"/>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1"/>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1"/>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1"/>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1"/>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1"/>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1"/>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1"/>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1"/>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1"/>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1"/>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21"/>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50" name="Google Shape;650;p21"/>
            <p:cNvGrpSpPr/>
            <p:nvPr/>
          </p:nvGrpSpPr>
          <p:grpSpPr>
            <a:xfrm>
              <a:off x="2941619" y="3895613"/>
              <a:ext cx="483621" cy="510995"/>
              <a:chOff x="4345944" y="4626313"/>
              <a:chExt cx="483621" cy="510995"/>
            </a:xfrm>
          </p:grpSpPr>
          <p:grpSp>
            <p:nvGrpSpPr>
              <p:cNvPr id="651" name="Google Shape;651;p21"/>
              <p:cNvGrpSpPr/>
              <p:nvPr/>
            </p:nvGrpSpPr>
            <p:grpSpPr>
              <a:xfrm>
                <a:off x="4345944" y="4852987"/>
                <a:ext cx="474200" cy="284321"/>
                <a:chOff x="4345944" y="4852987"/>
                <a:chExt cx="474200" cy="284321"/>
              </a:xfrm>
            </p:grpSpPr>
            <p:sp>
              <p:nvSpPr>
                <p:cNvPr id="652" name="Google Shape;652;p21"/>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21"/>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21"/>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55" name="Google Shape;655;p21"/>
                <p:cNvGrpSpPr/>
                <p:nvPr/>
              </p:nvGrpSpPr>
              <p:grpSpPr>
                <a:xfrm>
                  <a:off x="4457040" y="4985575"/>
                  <a:ext cx="133724" cy="77247"/>
                  <a:chOff x="4457040" y="4985575"/>
                  <a:chExt cx="133724" cy="77247"/>
                </a:xfrm>
              </p:grpSpPr>
              <p:sp>
                <p:nvSpPr>
                  <p:cNvPr id="656" name="Google Shape;656;p21"/>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21"/>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58" name="Google Shape;658;p21"/>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21"/>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21"/>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21"/>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21"/>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21"/>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21"/>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21"/>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21"/>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1"/>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21"/>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21"/>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1"/>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1"/>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21"/>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21"/>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21"/>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21"/>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21"/>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21"/>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21"/>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1"/>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21"/>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21"/>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21"/>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21"/>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21"/>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1"/>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21"/>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21"/>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1"/>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21"/>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21"/>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21"/>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1"/>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1"/>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1"/>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21"/>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21"/>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1"/>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1"/>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21"/>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1"/>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1"/>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1"/>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1"/>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1"/>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1"/>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1"/>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21"/>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1"/>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1"/>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1"/>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21"/>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21"/>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1"/>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21"/>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21"/>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21"/>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21"/>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21"/>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21"/>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21"/>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21"/>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2" name="Google Shape;722;p21"/>
              <p:cNvGrpSpPr/>
              <p:nvPr/>
            </p:nvGrpSpPr>
            <p:grpSpPr>
              <a:xfrm>
                <a:off x="4543079" y="4626313"/>
                <a:ext cx="286486" cy="386884"/>
                <a:chOff x="4543079" y="4626313"/>
                <a:chExt cx="286486" cy="386884"/>
              </a:xfrm>
            </p:grpSpPr>
            <p:grpSp>
              <p:nvGrpSpPr>
                <p:cNvPr id="723" name="Google Shape;723;p21"/>
                <p:cNvGrpSpPr/>
                <p:nvPr/>
              </p:nvGrpSpPr>
              <p:grpSpPr>
                <a:xfrm>
                  <a:off x="4543079" y="4626313"/>
                  <a:ext cx="286486" cy="386884"/>
                  <a:chOff x="4543079" y="4626313"/>
                  <a:chExt cx="286486" cy="386884"/>
                </a:xfrm>
              </p:grpSpPr>
              <p:sp>
                <p:nvSpPr>
                  <p:cNvPr id="724" name="Google Shape;724;p21"/>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21"/>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21"/>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21"/>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21"/>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29" name="Google Shape;729;p21"/>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21"/>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21"/>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732" name="Google Shape;732;p21"/>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1"/>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21"/>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21"/>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21"/>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21"/>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38" name="Google Shape;738;p21"/>
          <p:cNvSpPr txBox="1"/>
          <p:nvPr>
            <p:ph idx="4294967295" type="ctrTitle"/>
          </p:nvPr>
        </p:nvSpPr>
        <p:spPr>
          <a:xfrm>
            <a:off x="685800" y="1202438"/>
            <a:ext cx="43437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t>THANKS!</a:t>
            </a:r>
            <a:endParaRPr sz="7200"/>
          </a:p>
        </p:txBody>
      </p:sp>
      <p:sp>
        <p:nvSpPr>
          <p:cNvPr id="739" name="Google Shape;739;p21"/>
          <p:cNvSpPr txBox="1"/>
          <p:nvPr>
            <p:ph idx="4294967295" type="title"/>
          </p:nvPr>
        </p:nvSpPr>
        <p:spPr>
          <a:xfrm>
            <a:off x="685800" y="2572150"/>
            <a:ext cx="5640900" cy="2064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The Pontiac Bandits</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200">
                <a:solidFill>
                  <a:schemeClr val="dk1"/>
                </a:solidFill>
                <a:latin typeface="Calibri"/>
                <a:ea typeface="Calibri"/>
                <a:cs typeface="Calibri"/>
                <a:sym typeface="Calibri"/>
              </a:rPr>
              <a:t>Team members:</a:t>
            </a:r>
            <a:endParaRPr sz="22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Shreya Sajal</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Shrish Kumar Singhal</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Tanishka Gaur</a:t>
            </a:r>
            <a:endParaRPr sz="1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3"/>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Problem</a:t>
            </a:r>
            <a:endParaRPr/>
          </a:p>
        </p:txBody>
      </p:sp>
      <p:sp>
        <p:nvSpPr>
          <p:cNvPr id="345" name="Google Shape;345;p13"/>
          <p:cNvSpPr txBox="1"/>
          <p:nvPr>
            <p:ph idx="1" type="body"/>
          </p:nvPr>
        </p:nvSpPr>
        <p:spPr>
          <a:xfrm>
            <a:off x="457200" y="1858475"/>
            <a:ext cx="8305800" cy="27165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Font typeface="Calibri"/>
              <a:buChar char="➔"/>
            </a:pPr>
            <a:r>
              <a:rPr lang="en" sz="1600">
                <a:latin typeface="Calibri"/>
                <a:ea typeface="Calibri"/>
                <a:cs typeface="Calibri"/>
                <a:sym typeface="Calibri"/>
              </a:rPr>
              <a:t>Tailgating is one of the most common and innocent security breaches - an employee opening a door and holding it open for others, visitors without badges, or the passive acceptance of a uniformed worker.  It may seem like a kind gesture, but these lapses in security can negatively impact the company in more ways than we can think about.</a:t>
            </a:r>
            <a:endParaRPr sz="1600">
              <a:latin typeface="Calibri"/>
              <a:ea typeface="Calibri"/>
              <a:cs typeface="Calibri"/>
              <a:sym typeface="Calibri"/>
            </a:endParaRPr>
          </a:p>
          <a:p>
            <a:pPr indent="-330200" lvl="0" marL="457200" rtl="0" algn="l">
              <a:spcBef>
                <a:spcPts val="600"/>
              </a:spcBef>
              <a:spcAft>
                <a:spcPts val="0"/>
              </a:spcAft>
              <a:buSzPts val="1600"/>
              <a:buFont typeface="Calibri"/>
              <a:buChar char="➔"/>
            </a:pPr>
            <a:r>
              <a:rPr lang="en" sz="1600">
                <a:latin typeface="Calibri"/>
                <a:ea typeface="Calibri"/>
                <a:cs typeface="Calibri"/>
                <a:sym typeface="Calibri"/>
              </a:rPr>
              <a:t>The problem with these situations is that they open the building to undocumented and unauthorized entry by individuals who could intend harm to the company and/or the company’s employees. </a:t>
            </a:r>
            <a:endParaRPr sz="1600">
              <a:latin typeface="Calibri"/>
              <a:ea typeface="Calibri"/>
              <a:cs typeface="Calibri"/>
              <a:sym typeface="Calibri"/>
            </a:endParaRPr>
          </a:p>
          <a:p>
            <a:pPr indent="-330200" lvl="0" marL="457200" rtl="0" algn="l">
              <a:spcBef>
                <a:spcPts val="600"/>
              </a:spcBef>
              <a:spcAft>
                <a:spcPts val="0"/>
              </a:spcAft>
              <a:buSzPts val="1600"/>
              <a:buFont typeface="Calibri"/>
              <a:buChar char="➔"/>
            </a:pPr>
            <a:r>
              <a:rPr lang="en" sz="1600">
                <a:latin typeface="Calibri"/>
                <a:ea typeface="Calibri"/>
                <a:cs typeface="Calibri"/>
                <a:sym typeface="Calibri"/>
              </a:rPr>
              <a:t>Repercussions of having inefficient systems to detect tailgating are huge: significant data breach, financial loss through theft or property destruction, etc.</a:t>
            </a:r>
            <a:endParaRPr sz="1000">
              <a:latin typeface="Calibri"/>
              <a:ea typeface="Calibri"/>
              <a:cs typeface="Calibri"/>
              <a:sym typeface="Calibri"/>
            </a:endParaRPr>
          </a:p>
        </p:txBody>
      </p:sp>
      <p:sp>
        <p:nvSpPr>
          <p:cNvPr id="346" name="Google Shape;346;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47" name="Google Shape;347;p13"/>
          <p:cNvGrpSpPr/>
          <p:nvPr/>
        </p:nvGrpSpPr>
        <p:grpSpPr>
          <a:xfrm>
            <a:off x="6056647" y="197738"/>
            <a:ext cx="2706354" cy="1604434"/>
            <a:chOff x="6986665" y="3298709"/>
            <a:chExt cx="1817809" cy="1077669"/>
          </a:xfrm>
        </p:grpSpPr>
        <p:sp>
          <p:nvSpPr>
            <p:cNvPr id="348" name="Google Shape;348;p13"/>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3"/>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3"/>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3"/>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3"/>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3"/>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3"/>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3"/>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3"/>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3"/>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3"/>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3"/>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3"/>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3"/>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3"/>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3"/>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3"/>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3"/>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3"/>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3"/>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3"/>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3"/>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3"/>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3"/>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3"/>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3"/>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4"/>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Solution</a:t>
            </a:r>
            <a:endParaRPr/>
          </a:p>
        </p:txBody>
      </p:sp>
      <p:sp>
        <p:nvSpPr>
          <p:cNvPr id="379" name="Google Shape;379;p14"/>
          <p:cNvSpPr txBox="1"/>
          <p:nvPr>
            <p:ph idx="1" type="body"/>
          </p:nvPr>
        </p:nvSpPr>
        <p:spPr>
          <a:xfrm>
            <a:off x="457200" y="1858475"/>
            <a:ext cx="8305800" cy="2716500"/>
          </a:xfrm>
          <a:prstGeom prst="rect">
            <a:avLst/>
          </a:prstGeom>
        </p:spPr>
        <p:txBody>
          <a:bodyPr anchorCtr="0" anchor="t" bIns="0" lIns="0" spcFirstLastPara="1" rIns="0" wrap="square" tIns="0">
            <a:noAutofit/>
          </a:bodyPr>
          <a:lstStyle/>
          <a:p>
            <a:pPr indent="-330200" lvl="0" marL="457200" marR="0" rtl="0" algn="l">
              <a:lnSpc>
                <a:spcPct val="110000"/>
              </a:lnSpc>
              <a:spcBef>
                <a:spcPts val="600"/>
              </a:spcBef>
              <a:spcAft>
                <a:spcPts val="0"/>
              </a:spcAft>
              <a:buSzPts val="1600"/>
              <a:buFont typeface="Calibri"/>
              <a:buChar char="➔"/>
            </a:pPr>
            <a:r>
              <a:rPr lang="en" sz="1600">
                <a:latin typeface="Calibri"/>
                <a:ea typeface="Calibri"/>
                <a:cs typeface="Calibri"/>
                <a:sym typeface="Calibri"/>
              </a:rPr>
              <a:t>In recent times, there has been considerable research on video surveillance. However, it’s still a challenge because of rapid variations in target appearances and occlusions. </a:t>
            </a:r>
            <a:endParaRPr sz="1600">
              <a:latin typeface="Calibri"/>
              <a:ea typeface="Calibri"/>
              <a:cs typeface="Calibri"/>
              <a:sym typeface="Calibri"/>
            </a:endParaRPr>
          </a:p>
          <a:p>
            <a:pPr indent="-330200" lvl="0" marL="457200" marR="0" rtl="0" algn="l">
              <a:lnSpc>
                <a:spcPct val="110000"/>
              </a:lnSpc>
              <a:spcBef>
                <a:spcPts val="600"/>
              </a:spcBef>
              <a:spcAft>
                <a:spcPts val="0"/>
              </a:spcAft>
              <a:buSzPts val="1600"/>
              <a:buFont typeface="Calibri"/>
              <a:buChar char="➔"/>
            </a:pPr>
            <a:r>
              <a:rPr lang="en" sz="1600">
                <a:latin typeface="Calibri"/>
                <a:ea typeface="Calibri"/>
                <a:cs typeface="Calibri"/>
                <a:sym typeface="Calibri"/>
              </a:rPr>
              <a:t>Usually, video frames  contain foreground as well as background information, in which, the feature points in the region of interest are the foreground information and the remaining feature points are considered to be background information.</a:t>
            </a:r>
            <a:endParaRPr sz="1600">
              <a:latin typeface="Calibri"/>
              <a:ea typeface="Calibri"/>
              <a:cs typeface="Calibri"/>
              <a:sym typeface="Calibri"/>
            </a:endParaRPr>
          </a:p>
          <a:p>
            <a:pPr indent="-330200" lvl="0" marL="457200" marR="0" rtl="0" algn="l">
              <a:lnSpc>
                <a:spcPct val="110000"/>
              </a:lnSpc>
              <a:spcBef>
                <a:spcPts val="600"/>
              </a:spcBef>
              <a:spcAft>
                <a:spcPts val="0"/>
              </a:spcAft>
              <a:buSzPts val="1600"/>
              <a:buFont typeface="Calibri"/>
              <a:buChar char="➔"/>
            </a:pPr>
            <a:r>
              <a:rPr lang="en" sz="1600">
                <a:latin typeface="Calibri"/>
                <a:ea typeface="Calibri"/>
                <a:cs typeface="Calibri"/>
                <a:sym typeface="Calibri"/>
              </a:rPr>
              <a:t>Our solution to object detection is a 3-step approach, comprising of: video compression, object detection &amp; object localization.  </a:t>
            </a:r>
            <a:endParaRPr sz="1600">
              <a:latin typeface="Calibri"/>
              <a:ea typeface="Calibri"/>
              <a:cs typeface="Calibri"/>
              <a:sym typeface="Calibri"/>
            </a:endParaRPr>
          </a:p>
          <a:p>
            <a:pPr indent="-330200" lvl="0" marL="457200" marR="0" rtl="0" algn="l">
              <a:lnSpc>
                <a:spcPct val="110000"/>
              </a:lnSpc>
              <a:spcBef>
                <a:spcPts val="600"/>
              </a:spcBef>
              <a:spcAft>
                <a:spcPts val="0"/>
              </a:spcAft>
              <a:buSzPts val="1600"/>
              <a:buFont typeface="Calibri"/>
              <a:buChar char="➔"/>
            </a:pPr>
            <a:r>
              <a:rPr lang="en" sz="1600">
                <a:latin typeface="Calibri"/>
                <a:ea typeface="Calibri"/>
                <a:cs typeface="Calibri"/>
                <a:sym typeface="Calibri"/>
              </a:rPr>
              <a:t>Along with the object detection model, our model consists of a security alarm system as well, the purpose of which is to alert the staff whenever intrusion/ tailgating takes place.</a:t>
            </a:r>
            <a:endParaRPr sz="1600">
              <a:latin typeface="Calibri"/>
              <a:ea typeface="Calibri"/>
              <a:cs typeface="Calibri"/>
              <a:sym typeface="Calibri"/>
            </a:endParaRPr>
          </a:p>
          <a:p>
            <a:pPr indent="-330200" lvl="0" marL="457200" marR="0" rtl="0" algn="l">
              <a:lnSpc>
                <a:spcPct val="110000"/>
              </a:lnSpc>
              <a:spcBef>
                <a:spcPts val="600"/>
              </a:spcBef>
              <a:spcAft>
                <a:spcPts val="0"/>
              </a:spcAft>
              <a:buSzPts val="1600"/>
              <a:buFont typeface="Calibri"/>
              <a:buChar char="➔"/>
            </a:pPr>
            <a:r>
              <a:rPr lang="en" sz="1600">
                <a:latin typeface="Calibri"/>
                <a:ea typeface="Calibri"/>
                <a:cs typeface="Calibri"/>
                <a:sym typeface="Calibri"/>
              </a:rPr>
              <a:t>The details of the full algorithm are explained in further slides.</a:t>
            </a:r>
            <a:endParaRPr sz="1600">
              <a:latin typeface="Calibri"/>
              <a:ea typeface="Calibri"/>
              <a:cs typeface="Calibri"/>
              <a:sym typeface="Calibri"/>
            </a:endParaRPr>
          </a:p>
        </p:txBody>
      </p:sp>
      <p:sp>
        <p:nvSpPr>
          <p:cNvPr id="380" name="Google Shape;380;p1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81" name="Google Shape;381;p14"/>
          <p:cNvGrpSpPr/>
          <p:nvPr/>
        </p:nvGrpSpPr>
        <p:grpSpPr>
          <a:xfrm>
            <a:off x="6597386" y="147751"/>
            <a:ext cx="1711921" cy="1784032"/>
            <a:chOff x="2152750" y="190500"/>
            <a:chExt cx="4293756" cy="4762499"/>
          </a:xfrm>
        </p:grpSpPr>
        <p:sp>
          <p:nvSpPr>
            <p:cNvPr id="382" name="Google Shape;382;p14"/>
            <p:cNvSpPr/>
            <p:nvPr/>
          </p:nvSpPr>
          <p:spPr>
            <a:xfrm>
              <a:off x="2152750" y="2957607"/>
              <a:ext cx="756691" cy="437959"/>
            </a:xfrm>
            <a:custGeom>
              <a:rect b="b" l="l" r="r" t="t"/>
              <a:pathLst>
                <a:path extrusionOk="0" h="437959" w="756691">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4"/>
            <p:cNvSpPr/>
            <p:nvPr/>
          </p:nvSpPr>
          <p:spPr>
            <a:xfrm>
              <a:off x="2318956" y="3109336"/>
              <a:ext cx="225716" cy="175248"/>
            </a:xfrm>
            <a:custGeom>
              <a:rect b="b" l="l" r="r" t="t"/>
              <a:pathLst>
                <a:path extrusionOk="0" h="175248" w="225716">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4"/>
            <p:cNvSpPr/>
            <p:nvPr/>
          </p:nvSpPr>
          <p:spPr>
            <a:xfrm>
              <a:off x="2319304" y="3166967"/>
              <a:ext cx="224715" cy="117585"/>
            </a:xfrm>
            <a:custGeom>
              <a:rect b="b" l="l" r="r" t="t"/>
              <a:pathLst>
                <a:path extrusionOk="0" h="117585" w="22471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4"/>
            <p:cNvSpPr/>
            <p:nvPr/>
          </p:nvSpPr>
          <p:spPr>
            <a:xfrm>
              <a:off x="2550431" y="3021675"/>
              <a:ext cx="225586" cy="168802"/>
            </a:xfrm>
            <a:custGeom>
              <a:rect b="b" l="l" r="r" t="t"/>
              <a:pathLst>
                <a:path extrusionOk="0" h="168802" w="225586">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4"/>
            <p:cNvSpPr/>
            <p:nvPr/>
          </p:nvSpPr>
          <p:spPr>
            <a:xfrm>
              <a:off x="2551534" y="3076575"/>
              <a:ext cx="224758" cy="117584"/>
            </a:xfrm>
            <a:custGeom>
              <a:rect b="b" l="l" r="r" t="t"/>
              <a:pathLst>
                <a:path extrusionOk="0" h="117584" w="224758">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4"/>
            <p:cNvSpPr/>
            <p:nvPr/>
          </p:nvSpPr>
          <p:spPr>
            <a:xfrm>
              <a:off x="2330724" y="2010537"/>
              <a:ext cx="387976" cy="1115665"/>
            </a:xfrm>
            <a:custGeom>
              <a:rect b="b" l="l" r="r" t="t"/>
              <a:pathLst>
                <a:path extrusionOk="0" h="1115665" w="387976">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4"/>
            <p:cNvSpPr/>
            <p:nvPr/>
          </p:nvSpPr>
          <p:spPr>
            <a:xfrm>
              <a:off x="2382705" y="1314450"/>
              <a:ext cx="248692" cy="242377"/>
            </a:xfrm>
            <a:custGeom>
              <a:rect b="b" l="l" r="r" t="t"/>
              <a:pathLst>
                <a:path extrusionOk="0" h="242377" w="248692">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4"/>
            <p:cNvSpPr/>
            <p:nvPr/>
          </p:nvSpPr>
          <p:spPr>
            <a:xfrm>
              <a:off x="2671394" y="1371981"/>
              <a:ext cx="353519" cy="695039"/>
            </a:xfrm>
            <a:custGeom>
              <a:rect b="b" l="l" r="r" t="t"/>
              <a:pathLst>
                <a:path extrusionOk="0" h="695039" w="35351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4"/>
            <p:cNvSpPr/>
            <p:nvPr/>
          </p:nvSpPr>
          <p:spPr>
            <a:xfrm>
              <a:off x="2315965" y="1348763"/>
              <a:ext cx="403432" cy="814679"/>
            </a:xfrm>
            <a:custGeom>
              <a:rect b="b" l="l" r="r" t="t"/>
              <a:pathLst>
                <a:path extrusionOk="0" h="814679" w="403432">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4"/>
            <p:cNvSpPr/>
            <p:nvPr/>
          </p:nvSpPr>
          <p:spPr>
            <a:xfrm>
              <a:off x="2373403" y="1062776"/>
              <a:ext cx="268166" cy="327122"/>
            </a:xfrm>
            <a:custGeom>
              <a:rect b="b" l="l" r="r" t="t"/>
              <a:pathLst>
                <a:path extrusionOk="0" h="327122" w="268166">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4"/>
            <p:cNvSpPr/>
            <p:nvPr/>
          </p:nvSpPr>
          <p:spPr>
            <a:xfrm>
              <a:off x="2348404" y="1033740"/>
              <a:ext cx="282986" cy="280709"/>
            </a:xfrm>
            <a:custGeom>
              <a:rect b="b" l="l" r="r" t="t"/>
              <a:pathLst>
                <a:path extrusionOk="0" h="280709" w="282986">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4"/>
            <p:cNvSpPr/>
            <p:nvPr/>
          </p:nvSpPr>
          <p:spPr>
            <a:xfrm>
              <a:off x="2295460" y="1509426"/>
              <a:ext cx="362138" cy="623316"/>
            </a:xfrm>
            <a:custGeom>
              <a:rect b="b" l="l" r="r" t="t"/>
              <a:pathLst>
                <a:path extrusionOk="0" h="623316" w="362138">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4"/>
            <p:cNvSpPr/>
            <p:nvPr/>
          </p:nvSpPr>
          <p:spPr>
            <a:xfrm>
              <a:off x="2681160" y="1699641"/>
              <a:ext cx="419212" cy="565118"/>
            </a:xfrm>
            <a:custGeom>
              <a:rect b="b" l="l" r="r" t="t"/>
              <a:pathLst>
                <a:path extrusionOk="0" h="565118" w="419212">
                  <a:moveTo>
                    <a:pt x="419212" y="0"/>
                  </a:moveTo>
                  <a:lnTo>
                    <a:pt x="287965" y="449771"/>
                  </a:lnTo>
                  <a:lnTo>
                    <a:pt x="0" y="565118"/>
                  </a:lnTo>
                  <a:lnTo>
                    <a:pt x="105017" y="126968"/>
                  </a:lnTo>
                  <a:lnTo>
                    <a:pt x="419212"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4"/>
            <p:cNvSpPr/>
            <p:nvPr/>
          </p:nvSpPr>
          <p:spPr>
            <a:xfrm>
              <a:off x="2608827" y="2053875"/>
              <a:ext cx="212446" cy="104783"/>
            </a:xfrm>
            <a:custGeom>
              <a:rect b="b" l="l" r="r" t="t"/>
              <a:pathLst>
                <a:path extrusionOk="0" h="104783" w="212446">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4"/>
            <p:cNvSpPr/>
            <p:nvPr/>
          </p:nvSpPr>
          <p:spPr>
            <a:xfrm>
              <a:off x="2916099" y="1987646"/>
              <a:ext cx="131568" cy="109091"/>
            </a:xfrm>
            <a:custGeom>
              <a:rect b="b" l="l" r="r" t="t"/>
              <a:pathLst>
                <a:path extrusionOk="0" h="109091" w="131568">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4"/>
            <p:cNvSpPr/>
            <p:nvPr/>
          </p:nvSpPr>
          <p:spPr>
            <a:xfrm>
              <a:off x="2631550" y="1349025"/>
              <a:ext cx="130391" cy="190023"/>
            </a:xfrm>
            <a:custGeom>
              <a:rect b="b" l="l" r="r" t="t"/>
              <a:pathLst>
                <a:path extrusionOk="0" h="190023" w="130391">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4"/>
            <p:cNvSpPr/>
            <p:nvPr/>
          </p:nvSpPr>
          <p:spPr>
            <a:xfrm>
              <a:off x="2269458" y="1478036"/>
              <a:ext cx="157611" cy="236452"/>
            </a:xfrm>
            <a:custGeom>
              <a:rect b="b" l="l" r="r" t="t"/>
              <a:pathLst>
                <a:path extrusionOk="0" h="236452" w="157611">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4"/>
            <p:cNvSpPr/>
            <p:nvPr/>
          </p:nvSpPr>
          <p:spPr>
            <a:xfrm>
              <a:off x="3098756" y="3983831"/>
              <a:ext cx="98079" cy="56769"/>
            </a:xfrm>
            <a:custGeom>
              <a:rect b="b" l="l" r="r" t="t"/>
              <a:pathLst>
                <a:path extrusionOk="0" h="56769" w="9807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4"/>
            <p:cNvSpPr/>
            <p:nvPr/>
          </p:nvSpPr>
          <p:spPr>
            <a:xfrm>
              <a:off x="4017202" y="4508754"/>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4"/>
            <p:cNvSpPr/>
            <p:nvPr/>
          </p:nvSpPr>
          <p:spPr>
            <a:xfrm>
              <a:off x="5609182" y="3535680"/>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4"/>
            <p:cNvSpPr/>
            <p:nvPr/>
          </p:nvSpPr>
          <p:spPr>
            <a:xfrm>
              <a:off x="3115863" y="3050952"/>
              <a:ext cx="67191" cy="975240"/>
            </a:xfrm>
            <a:custGeom>
              <a:rect b="b" l="l" r="r" t="t"/>
              <a:pathLst>
                <a:path extrusionOk="0" h="975240" w="67191">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4"/>
            <p:cNvSpPr/>
            <p:nvPr/>
          </p:nvSpPr>
          <p:spPr>
            <a:xfrm>
              <a:off x="4036495" y="3422808"/>
              <a:ext cx="59588" cy="1128783"/>
            </a:xfrm>
            <a:custGeom>
              <a:rect b="b" l="l" r="r" t="t"/>
              <a:pathLst>
                <a:path extrusionOk="0" h="1128783" w="59588">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4"/>
            <p:cNvSpPr/>
            <p:nvPr/>
          </p:nvSpPr>
          <p:spPr>
            <a:xfrm>
              <a:off x="5628379" y="2652522"/>
              <a:ext cx="59588" cy="923996"/>
            </a:xfrm>
            <a:custGeom>
              <a:rect b="b" l="l" r="r" t="t"/>
              <a:pathLst>
                <a:path extrusionOk="0" h="923996" w="59588">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4"/>
            <p:cNvSpPr/>
            <p:nvPr/>
          </p:nvSpPr>
          <p:spPr>
            <a:xfrm>
              <a:off x="3056370" y="3054762"/>
              <a:ext cx="1009872" cy="652653"/>
            </a:xfrm>
            <a:custGeom>
              <a:rect b="b" l="l" r="r" t="t"/>
              <a:pathLst>
                <a:path extrusionOk="0" h="652653" w="1009872">
                  <a:moveTo>
                    <a:pt x="1009872" y="652653"/>
                  </a:moveTo>
                  <a:lnTo>
                    <a:pt x="0" y="68294"/>
                  </a:lnTo>
                  <a:lnTo>
                    <a:pt x="0" y="0"/>
                  </a:lnTo>
                  <a:lnTo>
                    <a:pt x="1009872" y="584454"/>
                  </a:lnTo>
                  <a:lnTo>
                    <a:pt x="1009872" y="6526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4"/>
            <p:cNvSpPr/>
            <p:nvPr/>
          </p:nvSpPr>
          <p:spPr>
            <a:xfrm>
              <a:off x="3056084" y="2071592"/>
              <a:ext cx="2712855" cy="1569720"/>
            </a:xfrm>
            <a:custGeom>
              <a:rect b="b" l="l" r="r" t="t"/>
              <a:pathLst>
                <a:path extrusionOk="0" h="1569720" w="2712855">
                  <a:moveTo>
                    <a:pt x="2712856" y="584359"/>
                  </a:moveTo>
                  <a:lnTo>
                    <a:pt x="1009967" y="1569720"/>
                  </a:lnTo>
                  <a:lnTo>
                    <a:pt x="0" y="985361"/>
                  </a:lnTo>
                  <a:lnTo>
                    <a:pt x="1702889" y="0"/>
                  </a:lnTo>
                  <a:lnTo>
                    <a:pt x="2712856" y="58435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4"/>
            <p:cNvSpPr/>
            <p:nvPr/>
          </p:nvSpPr>
          <p:spPr>
            <a:xfrm>
              <a:off x="4066242" y="2653855"/>
              <a:ext cx="1702888" cy="1053560"/>
            </a:xfrm>
            <a:custGeom>
              <a:rect b="b" l="l" r="r" t="t"/>
              <a:pathLst>
                <a:path extrusionOk="0" h="1053560" w="1702888">
                  <a:moveTo>
                    <a:pt x="1702888" y="68199"/>
                  </a:moveTo>
                  <a:lnTo>
                    <a:pt x="0" y="1053560"/>
                  </a:lnTo>
                  <a:lnTo>
                    <a:pt x="0" y="985361"/>
                  </a:lnTo>
                  <a:lnTo>
                    <a:pt x="1702888" y="0"/>
                  </a:lnTo>
                  <a:lnTo>
                    <a:pt x="1702888" y="6819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4"/>
            <p:cNvSpPr/>
            <p:nvPr/>
          </p:nvSpPr>
          <p:spPr>
            <a:xfrm>
              <a:off x="4763535" y="2360390"/>
              <a:ext cx="519572" cy="326898"/>
            </a:xfrm>
            <a:custGeom>
              <a:rect b="b" l="l" r="r" t="t"/>
              <a:pathLst>
                <a:path extrusionOk="0" h="326898" w="519572">
                  <a:moveTo>
                    <a:pt x="519572" y="98965"/>
                  </a:moveTo>
                  <a:lnTo>
                    <a:pt x="248049" y="326898"/>
                  </a:lnTo>
                  <a:lnTo>
                    <a:pt x="0" y="227933"/>
                  </a:lnTo>
                  <a:lnTo>
                    <a:pt x="271523" y="0"/>
                  </a:lnTo>
                  <a:lnTo>
                    <a:pt x="519572" y="98965"/>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4"/>
            <p:cNvSpPr/>
            <p:nvPr/>
          </p:nvSpPr>
          <p:spPr>
            <a:xfrm>
              <a:off x="4668877" y="2346674"/>
              <a:ext cx="551219" cy="318992"/>
            </a:xfrm>
            <a:custGeom>
              <a:rect b="b" l="l" r="r" t="t"/>
              <a:pathLst>
                <a:path extrusionOk="0" h="318992" w="551219">
                  <a:moveTo>
                    <a:pt x="551220" y="123254"/>
                  </a:moveTo>
                  <a:lnTo>
                    <a:pt x="212980" y="318992"/>
                  </a:lnTo>
                  <a:lnTo>
                    <a:pt x="0" y="195739"/>
                  </a:lnTo>
                  <a:lnTo>
                    <a:pt x="338240" y="0"/>
                  </a:lnTo>
                  <a:lnTo>
                    <a:pt x="551220" y="123254"/>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4"/>
            <p:cNvSpPr/>
            <p:nvPr/>
          </p:nvSpPr>
          <p:spPr>
            <a:xfrm>
              <a:off x="4743291" y="2531554"/>
              <a:ext cx="161184" cy="93249"/>
            </a:xfrm>
            <a:custGeom>
              <a:rect b="b" l="l" r="r" t="t"/>
              <a:pathLst>
                <a:path extrusionOk="0" h="93249" w="161184">
                  <a:moveTo>
                    <a:pt x="161184" y="81248"/>
                  </a:moveTo>
                  <a:lnTo>
                    <a:pt x="140466" y="93250"/>
                  </a:lnTo>
                  <a:lnTo>
                    <a:pt x="0" y="12001"/>
                  </a:lnTo>
                  <a:lnTo>
                    <a:pt x="20718" y="0"/>
                  </a:lnTo>
                  <a:lnTo>
                    <a:pt x="161184"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4"/>
            <p:cNvSpPr/>
            <p:nvPr/>
          </p:nvSpPr>
          <p:spPr>
            <a:xfrm>
              <a:off x="4789955" y="2504598"/>
              <a:ext cx="161089" cy="93249"/>
            </a:xfrm>
            <a:custGeom>
              <a:rect b="b" l="l" r="r" t="t"/>
              <a:pathLst>
                <a:path extrusionOk="0" h="93249" w="161089">
                  <a:moveTo>
                    <a:pt x="161089" y="81248"/>
                  </a:moveTo>
                  <a:lnTo>
                    <a:pt x="140371" y="93250"/>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4"/>
            <p:cNvSpPr/>
            <p:nvPr/>
          </p:nvSpPr>
          <p:spPr>
            <a:xfrm>
              <a:off x="4834813" y="2478690"/>
              <a:ext cx="161089" cy="93154"/>
            </a:xfrm>
            <a:custGeom>
              <a:rect b="b" l="l" r="r" t="t"/>
              <a:pathLst>
                <a:path extrusionOk="0" h="93154" w="161089">
                  <a:moveTo>
                    <a:pt x="161089" y="81248"/>
                  </a:moveTo>
                  <a:lnTo>
                    <a:pt x="140371" y="93154"/>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4"/>
            <p:cNvSpPr/>
            <p:nvPr/>
          </p:nvSpPr>
          <p:spPr>
            <a:xfrm>
              <a:off x="4998753" y="2451734"/>
              <a:ext cx="102450" cy="59245"/>
            </a:xfrm>
            <a:custGeom>
              <a:rect b="b" l="l" r="r" t="t"/>
              <a:pathLst>
                <a:path extrusionOk="0" h="59245" w="102450">
                  <a:moveTo>
                    <a:pt x="102451" y="47244"/>
                  </a:moveTo>
                  <a:lnTo>
                    <a:pt x="81733" y="59246"/>
                  </a:lnTo>
                  <a:lnTo>
                    <a:pt x="0" y="12002"/>
                  </a:lnTo>
                  <a:lnTo>
                    <a:pt x="20718" y="0"/>
                  </a:lnTo>
                  <a:lnTo>
                    <a:pt x="102451" y="4724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4"/>
            <p:cNvSpPr/>
            <p:nvPr/>
          </p:nvSpPr>
          <p:spPr>
            <a:xfrm>
              <a:off x="5043611" y="2425731"/>
              <a:ext cx="102450" cy="59245"/>
            </a:xfrm>
            <a:custGeom>
              <a:rect b="b" l="l" r="r" t="t"/>
              <a:pathLst>
                <a:path extrusionOk="0" h="59245" w="102450">
                  <a:moveTo>
                    <a:pt x="102451" y="47339"/>
                  </a:moveTo>
                  <a:lnTo>
                    <a:pt x="81733" y="59246"/>
                  </a:lnTo>
                  <a:lnTo>
                    <a:pt x="0" y="12001"/>
                  </a:lnTo>
                  <a:lnTo>
                    <a:pt x="20718" y="0"/>
                  </a:lnTo>
                  <a:lnTo>
                    <a:pt x="102451" y="473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4"/>
            <p:cNvSpPr/>
            <p:nvPr/>
          </p:nvSpPr>
          <p:spPr>
            <a:xfrm>
              <a:off x="4912649" y="2469832"/>
              <a:ext cx="307447" cy="180974"/>
            </a:xfrm>
            <a:custGeom>
              <a:rect b="b" l="l" r="r" t="t"/>
              <a:pathLst>
                <a:path extrusionOk="0" h="180974" w="307447">
                  <a:moveTo>
                    <a:pt x="7508" y="180975"/>
                  </a:moveTo>
                  <a:cubicBezTo>
                    <a:pt x="13115" y="178594"/>
                    <a:pt x="307448" y="0"/>
                    <a:pt x="307448" y="0"/>
                  </a:cubicBezTo>
                  <a:lnTo>
                    <a:pt x="0" y="178117"/>
                  </a:lnTo>
                  <a:close/>
                </a:path>
              </a:pathLst>
            </a:custGeom>
            <a:solidFill>
              <a:srgbClr val="D6D6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4"/>
            <p:cNvSpPr/>
            <p:nvPr/>
          </p:nvSpPr>
          <p:spPr>
            <a:xfrm>
              <a:off x="4894497" y="2841212"/>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4"/>
            <p:cNvSpPr/>
            <p:nvPr/>
          </p:nvSpPr>
          <p:spPr>
            <a:xfrm>
              <a:off x="4901418" y="2763964"/>
              <a:ext cx="147800" cy="156591"/>
            </a:xfrm>
            <a:custGeom>
              <a:rect b="b" l="l" r="r" t="t"/>
              <a:pathLst>
                <a:path extrusionOk="0" h="156591" w="14780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4"/>
            <p:cNvSpPr/>
            <p:nvPr/>
          </p:nvSpPr>
          <p:spPr>
            <a:xfrm>
              <a:off x="4901720" y="2721292"/>
              <a:ext cx="147498" cy="85344"/>
            </a:xfrm>
            <a:custGeom>
              <a:rect b="b" l="l" r="r" t="t"/>
              <a:pathLst>
                <a:path extrusionOk="0" h="85344" w="147498">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4"/>
            <p:cNvSpPr/>
            <p:nvPr/>
          </p:nvSpPr>
          <p:spPr>
            <a:xfrm>
              <a:off x="4913314" y="2732891"/>
              <a:ext cx="124214" cy="61955"/>
            </a:xfrm>
            <a:custGeom>
              <a:rect b="b" l="l" r="r" t="t"/>
              <a:pathLst>
                <a:path extrusionOk="0" h="61955" w="124214">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4"/>
            <p:cNvSpPr/>
            <p:nvPr/>
          </p:nvSpPr>
          <p:spPr>
            <a:xfrm>
              <a:off x="4922818" y="2733153"/>
              <a:ext cx="114710" cy="61622"/>
            </a:xfrm>
            <a:custGeom>
              <a:rect b="b" l="l" r="r" t="t"/>
              <a:pathLst>
                <a:path extrusionOk="0" h="61622" w="11471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4"/>
            <p:cNvSpPr/>
            <p:nvPr/>
          </p:nvSpPr>
          <p:spPr>
            <a:xfrm>
              <a:off x="5015195" y="2807589"/>
              <a:ext cx="42215" cy="98678"/>
            </a:xfrm>
            <a:custGeom>
              <a:rect b="b" l="l" r="r" t="t"/>
              <a:pathLst>
                <a:path extrusionOk="0" h="98678" w="42215">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4"/>
            <p:cNvSpPr/>
            <p:nvPr/>
          </p:nvSpPr>
          <p:spPr>
            <a:xfrm>
              <a:off x="5015195" y="2812256"/>
              <a:ext cx="34783" cy="94465"/>
            </a:xfrm>
            <a:custGeom>
              <a:rect b="b" l="l" r="r" t="t"/>
              <a:pathLst>
                <a:path extrusionOk="0" h="94465" w="34783">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4"/>
            <p:cNvSpPr/>
            <p:nvPr/>
          </p:nvSpPr>
          <p:spPr>
            <a:xfrm>
              <a:off x="3439562" y="299475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4"/>
            <p:cNvSpPr/>
            <p:nvPr/>
          </p:nvSpPr>
          <p:spPr>
            <a:xfrm>
              <a:off x="3446488" y="2917507"/>
              <a:ext cx="147795" cy="156591"/>
            </a:xfrm>
            <a:custGeom>
              <a:rect b="b" l="l" r="r" t="t"/>
              <a:pathLst>
                <a:path extrusionOk="0" h="156591" w="147795">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4"/>
            <p:cNvSpPr/>
            <p:nvPr/>
          </p:nvSpPr>
          <p:spPr>
            <a:xfrm>
              <a:off x="3446785" y="287483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4"/>
            <p:cNvSpPr/>
            <p:nvPr/>
          </p:nvSpPr>
          <p:spPr>
            <a:xfrm>
              <a:off x="3458475" y="2886430"/>
              <a:ext cx="124119" cy="61959"/>
            </a:xfrm>
            <a:custGeom>
              <a:rect b="b" l="l" r="r" t="t"/>
              <a:pathLst>
                <a:path extrusionOk="0" h="61959" w="12411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4"/>
            <p:cNvSpPr/>
            <p:nvPr/>
          </p:nvSpPr>
          <p:spPr>
            <a:xfrm>
              <a:off x="3467883" y="2886601"/>
              <a:ext cx="114710" cy="61717"/>
            </a:xfrm>
            <a:custGeom>
              <a:rect b="b" l="l" r="r" t="t"/>
              <a:pathLst>
                <a:path extrusionOk="0" h="61717" w="11471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4"/>
            <p:cNvSpPr/>
            <p:nvPr/>
          </p:nvSpPr>
          <p:spPr>
            <a:xfrm>
              <a:off x="3559880" y="2961132"/>
              <a:ext cx="42223" cy="98678"/>
            </a:xfrm>
            <a:custGeom>
              <a:rect b="b" l="l" r="r" t="t"/>
              <a:pathLst>
                <a:path extrusionOk="0" h="98678" w="42223">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4"/>
            <p:cNvSpPr/>
            <p:nvPr/>
          </p:nvSpPr>
          <p:spPr>
            <a:xfrm>
              <a:off x="3560165" y="2965989"/>
              <a:ext cx="34688" cy="94398"/>
            </a:xfrm>
            <a:custGeom>
              <a:rect b="b" l="l" r="r" t="t"/>
              <a:pathLst>
                <a:path extrusionOk="0" h="94398" w="3468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4"/>
            <p:cNvSpPr/>
            <p:nvPr/>
          </p:nvSpPr>
          <p:spPr>
            <a:xfrm>
              <a:off x="5618400" y="4515040"/>
              <a:ext cx="756691" cy="437959"/>
            </a:xfrm>
            <a:custGeom>
              <a:rect b="b" l="l" r="r" t="t"/>
              <a:pathLst>
                <a:path extrusionOk="0" h="437959" w="756691">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4"/>
            <p:cNvSpPr/>
            <p:nvPr/>
          </p:nvSpPr>
          <p:spPr>
            <a:xfrm>
              <a:off x="6158405" y="3069812"/>
              <a:ext cx="186021" cy="406050"/>
            </a:xfrm>
            <a:custGeom>
              <a:rect b="b" l="l" r="r" t="t"/>
              <a:pathLst>
                <a:path extrusionOk="0" h="406050" w="186021">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4"/>
            <p:cNvSpPr/>
            <p:nvPr/>
          </p:nvSpPr>
          <p:spPr>
            <a:xfrm>
              <a:off x="6184541" y="2902850"/>
              <a:ext cx="133813" cy="257894"/>
            </a:xfrm>
            <a:custGeom>
              <a:rect b="b" l="l" r="r" t="t"/>
              <a:pathLst>
                <a:path extrusionOk="0" h="257894" w="133813">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4"/>
            <p:cNvSpPr/>
            <p:nvPr/>
          </p:nvSpPr>
          <p:spPr>
            <a:xfrm>
              <a:off x="5735029" y="4688404"/>
              <a:ext cx="288490" cy="162715"/>
            </a:xfrm>
            <a:custGeom>
              <a:rect b="b" l="l" r="r" t="t"/>
              <a:pathLst>
                <a:path extrusionOk="0" h="162715" w="28849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4"/>
            <p:cNvSpPr/>
            <p:nvPr/>
          </p:nvSpPr>
          <p:spPr>
            <a:xfrm>
              <a:off x="5735111" y="4715446"/>
              <a:ext cx="283683" cy="135768"/>
            </a:xfrm>
            <a:custGeom>
              <a:rect b="b" l="l" r="r" t="t"/>
              <a:pathLst>
                <a:path extrusionOk="0" h="135768" w="283683">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4"/>
            <p:cNvSpPr/>
            <p:nvPr/>
          </p:nvSpPr>
          <p:spPr>
            <a:xfrm>
              <a:off x="5946488" y="4593442"/>
              <a:ext cx="288134" cy="162731"/>
            </a:xfrm>
            <a:custGeom>
              <a:rect b="b" l="l" r="r" t="t"/>
              <a:pathLst>
                <a:path extrusionOk="0" h="162731" w="288134">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4"/>
            <p:cNvSpPr/>
            <p:nvPr/>
          </p:nvSpPr>
          <p:spPr>
            <a:xfrm>
              <a:off x="5946095" y="4620482"/>
              <a:ext cx="283683" cy="135691"/>
            </a:xfrm>
            <a:custGeom>
              <a:rect b="b" l="l" r="r" t="t"/>
              <a:pathLst>
                <a:path extrusionOk="0" h="135691" w="283683">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4"/>
            <p:cNvSpPr/>
            <p:nvPr/>
          </p:nvSpPr>
          <p:spPr>
            <a:xfrm>
              <a:off x="5812467" y="3540156"/>
              <a:ext cx="422006" cy="1193603"/>
            </a:xfrm>
            <a:custGeom>
              <a:rect b="b" l="l" r="r" t="t"/>
              <a:pathLst>
                <a:path extrusionOk="0" h="1193603" w="422006">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4"/>
            <p:cNvSpPr/>
            <p:nvPr/>
          </p:nvSpPr>
          <p:spPr>
            <a:xfrm>
              <a:off x="5874419" y="2560474"/>
              <a:ext cx="305952" cy="491697"/>
            </a:xfrm>
            <a:custGeom>
              <a:rect b="b" l="l" r="r" t="t"/>
              <a:pathLst>
                <a:path extrusionOk="0" h="491697" w="305952">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4"/>
            <p:cNvSpPr/>
            <p:nvPr/>
          </p:nvSpPr>
          <p:spPr>
            <a:xfrm>
              <a:off x="5809360" y="2908700"/>
              <a:ext cx="471048" cy="781597"/>
            </a:xfrm>
            <a:custGeom>
              <a:rect b="b" l="l" r="r" t="t"/>
              <a:pathLst>
                <a:path extrusionOk="0" h="781597" w="471048">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4"/>
            <p:cNvSpPr/>
            <p:nvPr/>
          </p:nvSpPr>
          <p:spPr>
            <a:xfrm>
              <a:off x="5348856" y="3006224"/>
              <a:ext cx="597933" cy="466333"/>
            </a:xfrm>
            <a:custGeom>
              <a:rect b="b" l="l" r="r" t="t"/>
              <a:pathLst>
                <a:path extrusionOk="0" h="466333" w="5979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4"/>
            <p:cNvSpPr/>
            <p:nvPr/>
          </p:nvSpPr>
          <p:spPr>
            <a:xfrm>
              <a:off x="5786047" y="2996305"/>
              <a:ext cx="182011" cy="266828"/>
            </a:xfrm>
            <a:custGeom>
              <a:rect b="b" l="l" r="r" t="t"/>
              <a:pathLst>
                <a:path extrusionOk="0" h="266828" w="182011">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4"/>
            <p:cNvSpPr/>
            <p:nvPr/>
          </p:nvSpPr>
          <p:spPr>
            <a:xfrm>
              <a:off x="5873666" y="2538911"/>
              <a:ext cx="296973" cy="328330"/>
            </a:xfrm>
            <a:custGeom>
              <a:rect b="b" l="l" r="r" t="t"/>
              <a:pathLst>
                <a:path extrusionOk="0" h="328330" w="296973">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4"/>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4"/>
            <p:cNvSpPr/>
            <p:nvPr/>
          </p:nvSpPr>
          <p:spPr>
            <a:xfrm>
              <a:off x="4197204" y="1948719"/>
              <a:ext cx="450859" cy="225075"/>
            </a:xfrm>
            <a:custGeom>
              <a:rect b="b" l="l" r="r" t="t"/>
              <a:pathLst>
                <a:path extrusionOk="0" h="225075" w="450859">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4"/>
            <p:cNvSpPr/>
            <p:nvPr/>
          </p:nvSpPr>
          <p:spPr>
            <a:xfrm>
              <a:off x="4129822" y="1856041"/>
              <a:ext cx="585718" cy="291750"/>
            </a:xfrm>
            <a:custGeom>
              <a:rect b="b" l="l" r="r" t="t"/>
              <a:pathLst>
                <a:path extrusionOk="0" h="291750" w="585718">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4"/>
            <p:cNvSpPr/>
            <p:nvPr/>
          </p:nvSpPr>
          <p:spPr>
            <a:xfrm>
              <a:off x="4129822" y="1818703"/>
              <a:ext cx="585718" cy="291750"/>
            </a:xfrm>
            <a:custGeom>
              <a:rect b="b" l="l" r="r" t="t"/>
              <a:pathLst>
                <a:path extrusionOk="0" h="291750" w="585718">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4"/>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4"/>
            <p:cNvSpPr/>
            <p:nvPr/>
          </p:nvSpPr>
          <p:spPr>
            <a:xfrm>
              <a:off x="4066052" y="1674590"/>
              <a:ext cx="713163" cy="355568"/>
            </a:xfrm>
            <a:custGeom>
              <a:rect b="b" l="l" r="r" t="t"/>
              <a:pathLst>
                <a:path extrusionOk="0" h="355568" w="713163">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4"/>
            <p:cNvSpPr/>
            <p:nvPr/>
          </p:nvSpPr>
          <p:spPr>
            <a:xfrm>
              <a:off x="4013211" y="1574958"/>
              <a:ext cx="818751" cy="408241"/>
            </a:xfrm>
            <a:custGeom>
              <a:rect b="b" l="l" r="r" t="t"/>
              <a:pathLst>
                <a:path extrusionOk="0" h="408241" w="81875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4"/>
            <p:cNvSpPr/>
            <p:nvPr/>
          </p:nvSpPr>
          <p:spPr>
            <a:xfrm>
              <a:off x="4013211" y="1522666"/>
              <a:ext cx="818751" cy="408336"/>
            </a:xfrm>
            <a:custGeom>
              <a:rect b="b" l="l" r="r" t="t"/>
              <a:pathLst>
                <a:path extrusionOk="0" h="408336" w="818751">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4"/>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4"/>
            <p:cNvSpPr/>
            <p:nvPr/>
          </p:nvSpPr>
          <p:spPr>
            <a:xfrm>
              <a:off x="4264396"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4"/>
            <p:cNvSpPr/>
            <p:nvPr/>
          </p:nvSpPr>
          <p:spPr>
            <a:xfrm>
              <a:off x="4543522"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4"/>
            <p:cNvSpPr/>
            <p:nvPr/>
          </p:nvSpPr>
          <p:spPr>
            <a:xfrm>
              <a:off x="4264396" y="901827"/>
              <a:ext cx="319897" cy="108775"/>
            </a:xfrm>
            <a:custGeom>
              <a:rect b="b" l="l" r="r" t="t"/>
              <a:pathLst>
                <a:path extrusionOk="0" h="108775" w="319897">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4"/>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56" name="Google Shape;456;p14"/>
            <p:cNvGrpSpPr/>
            <p:nvPr/>
          </p:nvGrpSpPr>
          <p:grpSpPr>
            <a:xfrm>
              <a:off x="3923682" y="3244965"/>
              <a:ext cx="195764" cy="131404"/>
              <a:chOff x="5733332" y="4102215"/>
              <a:chExt cx="195764" cy="131404"/>
            </a:xfrm>
          </p:grpSpPr>
          <p:sp>
            <p:nvSpPr>
              <p:cNvPr id="457" name="Google Shape;457;p14"/>
              <p:cNvSpPr/>
              <p:nvPr/>
            </p:nvSpPr>
            <p:spPr>
              <a:xfrm>
                <a:off x="5734887" y="4131087"/>
                <a:ext cx="177232" cy="100744"/>
              </a:xfrm>
              <a:custGeom>
                <a:rect b="b" l="l" r="r" t="t"/>
                <a:pathLst>
                  <a:path extrusionOk="0" h="100744" w="177232">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4"/>
              <p:cNvSpPr/>
              <p:nvPr/>
            </p:nvSpPr>
            <p:spPr>
              <a:xfrm>
                <a:off x="5750846" y="4118425"/>
                <a:ext cx="155883" cy="109857"/>
              </a:xfrm>
              <a:custGeom>
                <a:rect b="b" l="l" r="r" t="t"/>
                <a:pathLst>
                  <a:path extrusionOk="0" h="109857" w="155883">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4"/>
              <p:cNvSpPr/>
              <p:nvPr/>
            </p:nvSpPr>
            <p:spPr>
              <a:xfrm>
                <a:off x="5733332" y="4130673"/>
                <a:ext cx="192169" cy="73375"/>
              </a:xfrm>
              <a:custGeom>
                <a:rect b="b" l="l" r="r" t="t"/>
                <a:pathLst>
                  <a:path extrusionOk="0" h="73375" w="192169">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4"/>
              <p:cNvSpPr/>
              <p:nvPr/>
            </p:nvSpPr>
            <p:spPr>
              <a:xfrm>
                <a:off x="5757380" y="4106036"/>
                <a:ext cx="156130" cy="127583"/>
              </a:xfrm>
              <a:custGeom>
                <a:rect b="b" l="l" r="r" t="t"/>
                <a:pathLst>
                  <a:path extrusionOk="0" h="127583" w="15613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4"/>
              <p:cNvSpPr/>
              <p:nvPr/>
            </p:nvSpPr>
            <p:spPr>
              <a:xfrm>
                <a:off x="5834686" y="4162247"/>
                <a:ext cx="73778" cy="62054"/>
              </a:xfrm>
              <a:custGeom>
                <a:rect b="b" l="l" r="r" t="t"/>
                <a:pathLst>
                  <a:path extrusionOk="0" h="62054" w="73778">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4"/>
              <p:cNvSpPr/>
              <p:nvPr/>
            </p:nvSpPr>
            <p:spPr>
              <a:xfrm>
                <a:off x="5745586" y="4102215"/>
                <a:ext cx="183510" cy="128783"/>
              </a:xfrm>
              <a:custGeom>
                <a:rect b="b" l="l" r="r" t="t"/>
                <a:pathLst>
                  <a:path extrusionOk="0" h="128783" w="18351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4"/>
              <p:cNvSpPr/>
              <p:nvPr/>
            </p:nvSpPr>
            <p:spPr>
              <a:xfrm>
                <a:off x="5752081" y="4128325"/>
                <a:ext cx="64221" cy="49275"/>
              </a:xfrm>
              <a:custGeom>
                <a:rect b="b" l="l" r="r" t="t"/>
                <a:pathLst>
                  <a:path extrusionOk="0" h="49275" w="64221">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4"/>
              <p:cNvSpPr/>
              <p:nvPr/>
            </p:nvSpPr>
            <p:spPr>
              <a:xfrm>
                <a:off x="5833480" y="4174426"/>
                <a:ext cx="68642" cy="51616"/>
              </a:xfrm>
              <a:custGeom>
                <a:rect b="b" l="l" r="r" t="t"/>
                <a:pathLst>
                  <a:path extrusionOk="0" h="51616" w="68642">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4"/>
              <p:cNvSpPr/>
              <p:nvPr/>
            </p:nvSpPr>
            <p:spPr>
              <a:xfrm>
                <a:off x="5752373" y="4115091"/>
                <a:ext cx="68187" cy="61619"/>
              </a:xfrm>
              <a:custGeom>
                <a:rect b="b" l="l" r="r" t="t"/>
                <a:pathLst>
                  <a:path extrusionOk="0" h="61619" w="68187">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6" name="Google Shape;466;p14"/>
            <p:cNvGrpSpPr/>
            <p:nvPr/>
          </p:nvGrpSpPr>
          <p:grpSpPr>
            <a:xfrm flipH="1">
              <a:off x="3829267" y="2465054"/>
              <a:ext cx="683694" cy="518573"/>
              <a:chOff x="6621095" y="1452181"/>
              <a:chExt cx="330894" cy="250785"/>
            </a:xfrm>
          </p:grpSpPr>
          <p:sp>
            <p:nvSpPr>
              <p:cNvPr id="467" name="Google Shape;467;p14"/>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4"/>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4"/>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4"/>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4"/>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72" name="Google Shape;472;p14"/>
            <p:cNvSpPr/>
            <p:nvPr/>
          </p:nvSpPr>
          <p:spPr>
            <a:xfrm rot="-1803147">
              <a:off x="6082659" y="320502"/>
              <a:ext cx="40427" cy="70097"/>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4"/>
            <p:cNvSpPr/>
            <p:nvPr/>
          </p:nvSpPr>
          <p:spPr>
            <a:xfrm>
              <a:off x="5777153" y="2115925"/>
              <a:ext cx="669353" cy="387341"/>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4"/>
            <p:cNvSpPr/>
            <p:nvPr/>
          </p:nvSpPr>
          <p:spPr>
            <a:xfrm>
              <a:off x="5964040" y="276791"/>
              <a:ext cx="375852" cy="551229"/>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4"/>
            <p:cNvSpPr/>
            <p:nvPr/>
          </p:nvSpPr>
          <p:spPr>
            <a:xfrm>
              <a:off x="5952425" y="673402"/>
              <a:ext cx="70057" cy="407712"/>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4"/>
            <p:cNvSpPr/>
            <p:nvPr/>
          </p:nvSpPr>
          <p:spPr>
            <a:xfrm>
              <a:off x="5992903" y="271657"/>
              <a:ext cx="179035" cy="222681"/>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4"/>
            <p:cNvSpPr/>
            <p:nvPr/>
          </p:nvSpPr>
          <p:spPr>
            <a:xfrm>
              <a:off x="6027515" y="513497"/>
              <a:ext cx="222025" cy="248990"/>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4"/>
            <p:cNvSpPr/>
            <p:nvPr/>
          </p:nvSpPr>
          <p:spPr>
            <a:xfrm>
              <a:off x="5963282" y="594790"/>
              <a:ext cx="323371" cy="372912"/>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4"/>
            <p:cNvSpPr/>
            <p:nvPr/>
          </p:nvSpPr>
          <p:spPr>
            <a:xfrm>
              <a:off x="6020709" y="289521"/>
              <a:ext cx="238064" cy="294179"/>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4"/>
            <p:cNvSpPr/>
            <p:nvPr/>
          </p:nvSpPr>
          <p:spPr>
            <a:xfrm>
              <a:off x="6029967" y="288305"/>
              <a:ext cx="239492" cy="225171"/>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4"/>
            <p:cNvSpPr/>
            <p:nvPr/>
          </p:nvSpPr>
          <p:spPr>
            <a:xfrm>
              <a:off x="6069645" y="2237688"/>
              <a:ext cx="188076" cy="143860"/>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4"/>
            <p:cNvSpPr/>
            <p:nvPr/>
          </p:nvSpPr>
          <p:spPr>
            <a:xfrm>
              <a:off x="6070415" y="2283614"/>
              <a:ext cx="187263" cy="97891"/>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4"/>
            <p:cNvSpPr/>
            <p:nvPr/>
          </p:nvSpPr>
          <p:spPr>
            <a:xfrm>
              <a:off x="5927157" y="2205996"/>
              <a:ext cx="172547" cy="133696"/>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14"/>
            <p:cNvSpPr/>
            <p:nvPr/>
          </p:nvSpPr>
          <p:spPr>
            <a:xfrm>
              <a:off x="5927737" y="2249998"/>
              <a:ext cx="171800" cy="89748"/>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4"/>
            <p:cNvSpPr/>
            <p:nvPr/>
          </p:nvSpPr>
          <p:spPr>
            <a:xfrm>
              <a:off x="5955035" y="963103"/>
              <a:ext cx="368082" cy="128814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14"/>
            <p:cNvSpPr/>
            <p:nvPr/>
          </p:nvSpPr>
          <p:spPr>
            <a:xfrm>
              <a:off x="5939457" y="937334"/>
              <a:ext cx="391797" cy="856741"/>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4"/>
            <p:cNvSpPr/>
            <p:nvPr/>
          </p:nvSpPr>
          <p:spPr>
            <a:xfrm>
              <a:off x="5733626" y="681017"/>
              <a:ext cx="564393" cy="49234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14"/>
            <p:cNvSpPr/>
            <p:nvPr/>
          </p:nvSpPr>
          <p:spPr>
            <a:xfrm>
              <a:off x="6171801" y="649512"/>
              <a:ext cx="135912" cy="159574"/>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14"/>
            <p:cNvSpPr/>
            <p:nvPr/>
          </p:nvSpPr>
          <p:spPr>
            <a:xfrm>
              <a:off x="5953447" y="594810"/>
              <a:ext cx="109819" cy="11544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95" name="Google Shape;495;p15"/>
          <p:cNvSpPr/>
          <p:nvPr/>
        </p:nvSpPr>
        <p:spPr>
          <a:xfrm>
            <a:off x="5703902" y="2755950"/>
            <a:ext cx="27633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Barlow"/>
                <a:ea typeface="Barlow"/>
                <a:cs typeface="Barlow"/>
                <a:sym typeface="Barlow"/>
              </a:rPr>
              <a:t>OBJECT LOCALIZATION</a:t>
            </a:r>
            <a:endParaRPr sz="1000">
              <a:solidFill>
                <a:schemeClr val="lt1"/>
              </a:solidFill>
              <a:latin typeface="Barlow"/>
              <a:ea typeface="Barlow"/>
              <a:cs typeface="Barlow"/>
              <a:sym typeface="Barlow"/>
            </a:endParaRPr>
          </a:p>
        </p:txBody>
      </p:sp>
      <p:sp>
        <p:nvSpPr>
          <p:cNvPr id="496" name="Google Shape;496;p15"/>
          <p:cNvSpPr/>
          <p:nvPr/>
        </p:nvSpPr>
        <p:spPr>
          <a:xfrm>
            <a:off x="3156943" y="2755950"/>
            <a:ext cx="27633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Barlow"/>
                <a:ea typeface="Barlow"/>
                <a:cs typeface="Barlow"/>
                <a:sym typeface="Barlow"/>
              </a:rPr>
              <a:t>OBJECT DETECTION</a:t>
            </a:r>
            <a:endParaRPr sz="1000">
              <a:solidFill>
                <a:schemeClr val="lt1"/>
              </a:solidFill>
              <a:latin typeface="Barlow"/>
              <a:ea typeface="Barlow"/>
              <a:cs typeface="Barlow"/>
              <a:sym typeface="Barlow"/>
            </a:endParaRPr>
          </a:p>
        </p:txBody>
      </p:sp>
      <p:sp>
        <p:nvSpPr>
          <p:cNvPr id="497" name="Google Shape;497;p15"/>
          <p:cNvSpPr/>
          <p:nvPr/>
        </p:nvSpPr>
        <p:spPr>
          <a:xfrm>
            <a:off x="609984" y="2755950"/>
            <a:ext cx="27633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Barlow"/>
                <a:ea typeface="Barlow"/>
                <a:cs typeface="Barlow"/>
                <a:sym typeface="Barlow"/>
              </a:rPr>
              <a:t>VIDEO COMPRESSION</a:t>
            </a:r>
            <a:endParaRPr sz="1000">
              <a:solidFill>
                <a:schemeClr val="lt1"/>
              </a:solidFill>
              <a:latin typeface="Barlow"/>
              <a:ea typeface="Barlow"/>
              <a:cs typeface="Barlow"/>
              <a:sym typeface="Barlow"/>
            </a:endParaRPr>
          </a:p>
        </p:txBody>
      </p:sp>
      <p:sp>
        <p:nvSpPr>
          <p:cNvPr id="498" name="Google Shape;498;p15"/>
          <p:cNvSpPr/>
          <p:nvPr/>
        </p:nvSpPr>
        <p:spPr>
          <a:xfrm>
            <a:off x="0" y="2755948"/>
            <a:ext cx="819600" cy="393600"/>
          </a:xfrm>
          <a:prstGeom prst="homePlate">
            <a:avLst>
              <a:gd fmla="val 32030" name="adj"/>
            </a:avLst>
          </a:prstGeom>
          <a:solidFill>
            <a:schemeClr val="lt1"/>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499" name="Google Shape;499;p15"/>
          <p:cNvCxnSpPr/>
          <p:nvPr/>
        </p:nvCxnSpPr>
        <p:spPr>
          <a:xfrm rot="10800000">
            <a:off x="1991627" y="2281929"/>
            <a:ext cx="0" cy="498600"/>
          </a:xfrm>
          <a:prstGeom prst="straightConnector1">
            <a:avLst/>
          </a:prstGeom>
          <a:noFill/>
          <a:ln cap="flat" cmpd="sng" w="9525">
            <a:solidFill>
              <a:schemeClr val="dk1"/>
            </a:solidFill>
            <a:prstDash val="solid"/>
            <a:round/>
            <a:headEnd len="med" w="med" type="oval"/>
            <a:tailEnd len="med" w="med" type="oval"/>
          </a:ln>
        </p:spPr>
      </p:cxnSp>
      <p:sp>
        <p:nvSpPr>
          <p:cNvPr id="500" name="Google Shape;500;p15"/>
          <p:cNvSpPr txBox="1"/>
          <p:nvPr/>
        </p:nvSpPr>
        <p:spPr>
          <a:xfrm>
            <a:off x="819600" y="1209525"/>
            <a:ext cx="2337300" cy="12585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1600"/>
              </a:spcAft>
              <a:buNone/>
            </a:pPr>
            <a:r>
              <a:rPr lang="en" sz="1100">
                <a:latin typeface="Roboto"/>
                <a:ea typeface="Roboto"/>
                <a:cs typeface="Roboto"/>
                <a:sym typeface="Roboto"/>
              </a:rPr>
              <a:t>The input video frames are compressed by the 2D discrete cosine transform with acceptable blocking artifacts to reduce storage requirements.</a:t>
            </a:r>
            <a:endParaRPr sz="1200">
              <a:solidFill>
                <a:schemeClr val="dk2"/>
              </a:solidFill>
              <a:latin typeface="Barlow"/>
              <a:ea typeface="Barlow"/>
              <a:cs typeface="Barlow"/>
              <a:sym typeface="Barlow"/>
            </a:endParaRPr>
          </a:p>
        </p:txBody>
      </p:sp>
      <p:sp>
        <p:nvSpPr>
          <p:cNvPr id="501" name="Google Shape;501;p15"/>
          <p:cNvSpPr txBox="1"/>
          <p:nvPr/>
        </p:nvSpPr>
        <p:spPr>
          <a:xfrm>
            <a:off x="5920275" y="1356125"/>
            <a:ext cx="2337300" cy="10827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1600"/>
              </a:spcAft>
              <a:buNone/>
            </a:pPr>
            <a:r>
              <a:rPr lang="en" sz="1100">
                <a:latin typeface="Roboto"/>
                <a:ea typeface="Roboto"/>
                <a:cs typeface="Roboto"/>
                <a:sym typeface="Roboto"/>
              </a:rPr>
              <a:t>The foreground feature points are localized in successive video frames by embedding the maximum likelihood feature points over the input video frames.</a:t>
            </a:r>
            <a:endParaRPr sz="1200">
              <a:solidFill>
                <a:schemeClr val="dk2"/>
              </a:solidFill>
              <a:latin typeface="Barlow"/>
              <a:ea typeface="Barlow"/>
              <a:cs typeface="Barlow"/>
              <a:sym typeface="Barlow"/>
            </a:endParaRPr>
          </a:p>
        </p:txBody>
      </p:sp>
      <p:cxnSp>
        <p:nvCxnSpPr>
          <p:cNvPr id="502" name="Google Shape;502;p15"/>
          <p:cNvCxnSpPr/>
          <p:nvPr/>
        </p:nvCxnSpPr>
        <p:spPr>
          <a:xfrm rot="10800000">
            <a:off x="7138782" y="2260604"/>
            <a:ext cx="0" cy="498600"/>
          </a:xfrm>
          <a:prstGeom prst="straightConnector1">
            <a:avLst/>
          </a:prstGeom>
          <a:noFill/>
          <a:ln cap="flat" cmpd="sng" w="9525">
            <a:solidFill>
              <a:schemeClr val="dk1"/>
            </a:solidFill>
            <a:prstDash val="solid"/>
            <a:round/>
            <a:headEnd len="med" w="med" type="oval"/>
            <a:tailEnd len="med" w="med" type="oval"/>
          </a:ln>
        </p:spPr>
      </p:cxnSp>
      <p:cxnSp>
        <p:nvCxnSpPr>
          <p:cNvPr id="503" name="Google Shape;503;p15"/>
          <p:cNvCxnSpPr/>
          <p:nvPr/>
        </p:nvCxnSpPr>
        <p:spPr>
          <a:xfrm rot="10800000">
            <a:off x="4572005" y="3076100"/>
            <a:ext cx="0" cy="498600"/>
          </a:xfrm>
          <a:prstGeom prst="straightConnector1">
            <a:avLst/>
          </a:prstGeom>
          <a:noFill/>
          <a:ln cap="flat" cmpd="sng" w="9525">
            <a:solidFill>
              <a:schemeClr val="dk1"/>
            </a:solidFill>
            <a:prstDash val="solid"/>
            <a:round/>
            <a:headEnd len="med" w="med" type="oval"/>
            <a:tailEnd len="med" w="med" type="oval"/>
          </a:ln>
        </p:spPr>
      </p:cxnSp>
      <p:sp>
        <p:nvSpPr>
          <p:cNvPr id="504" name="Google Shape;504;p15"/>
          <p:cNvSpPr txBox="1"/>
          <p:nvPr/>
        </p:nvSpPr>
        <p:spPr>
          <a:xfrm>
            <a:off x="3373273" y="3648150"/>
            <a:ext cx="2547000" cy="533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Roboto"/>
                <a:ea typeface="Roboto"/>
                <a:cs typeface="Roboto"/>
                <a:sym typeface="Roboto"/>
              </a:rPr>
              <a:t>The key feature points are detected by computing the statistical correlation and the matching feature points are classified into foreground and background based on the Bayesian rule.</a:t>
            </a:r>
            <a:endParaRPr sz="1200">
              <a:solidFill>
                <a:schemeClr val="dk2"/>
              </a:solidFill>
              <a:latin typeface="Barlow"/>
              <a:ea typeface="Barlow"/>
              <a:cs typeface="Barlow"/>
              <a:sym typeface="Barlow"/>
            </a:endParaRPr>
          </a:p>
        </p:txBody>
      </p:sp>
      <p:sp>
        <p:nvSpPr>
          <p:cNvPr id="505" name="Google Shape;505;p15"/>
          <p:cNvSpPr txBox="1"/>
          <p:nvPr>
            <p:ph type="title"/>
          </p:nvPr>
        </p:nvSpPr>
        <p:spPr>
          <a:xfrm>
            <a:off x="457200" y="708600"/>
            <a:ext cx="8191800" cy="97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latin typeface="Barlow SemiBold"/>
                <a:ea typeface="Barlow SemiBold"/>
                <a:cs typeface="Barlow SemiBold"/>
                <a:sym typeface="Barlow SemiBold"/>
              </a:rPr>
              <a:t>Stage 1: Moving Object Detection Model </a:t>
            </a:r>
            <a:endParaRPr sz="3000">
              <a:latin typeface="Barlow SemiBold"/>
              <a:ea typeface="Barlow SemiBold"/>
              <a:cs typeface="Barlow SemiBold"/>
              <a:sym typeface="Barlow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16"/>
          <p:cNvSpPr txBox="1"/>
          <p:nvPr>
            <p:ph type="title"/>
          </p:nvPr>
        </p:nvSpPr>
        <p:spPr>
          <a:xfrm>
            <a:off x="457200" y="708600"/>
            <a:ext cx="6042300" cy="97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latin typeface="Barlow SemiBold"/>
                <a:ea typeface="Barlow SemiBold"/>
                <a:cs typeface="Barlow SemiBold"/>
                <a:sym typeface="Barlow SemiBold"/>
              </a:rPr>
              <a:t>Stage 2: Alerting the Security Staff</a:t>
            </a:r>
            <a:endParaRPr sz="3000">
              <a:latin typeface="Barlow SemiBold"/>
              <a:ea typeface="Barlow SemiBold"/>
              <a:cs typeface="Barlow SemiBold"/>
              <a:sym typeface="Barlow SemiBold"/>
            </a:endParaRPr>
          </a:p>
        </p:txBody>
      </p:sp>
      <p:sp>
        <p:nvSpPr>
          <p:cNvPr id="511" name="Google Shape;511;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12" name="Google Shape;512;p16"/>
          <p:cNvSpPr/>
          <p:nvPr/>
        </p:nvSpPr>
        <p:spPr>
          <a:xfrm>
            <a:off x="3791031" y="1333500"/>
            <a:ext cx="1538100" cy="442500"/>
          </a:xfrm>
          <a:prstGeom prst="round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Object Detected</a:t>
            </a:r>
            <a:endParaRPr>
              <a:solidFill>
                <a:srgbClr val="FFFFFF"/>
              </a:solidFill>
            </a:endParaRPr>
          </a:p>
        </p:txBody>
      </p:sp>
      <p:sp>
        <p:nvSpPr>
          <p:cNvPr id="513" name="Google Shape;513;p16"/>
          <p:cNvSpPr/>
          <p:nvPr/>
        </p:nvSpPr>
        <p:spPr>
          <a:xfrm>
            <a:off x="3790734" y="2094451"/>
            <a:ext cx="1538100" cy="442500"/>
          </a:xfrm>
          <a:prstGeom prst="roundRect">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Logs checked for that time instant</a:t>
            </a:r>
            <a:endParaRPr>
              <a:solidFill>
                <a:srgbClr val="FFFFFF"/>
              </a:solidFill>
            </a:endParaRPr>
          </a:p>
        </p:txBody>
      </p:sp>
      <p:sp>
        <p:nvSpPr>
          <p:cNvPr id="514" name="Google Shape;514;p16"/>
          <p:cNvSpPr/>
          <p:nvPr/>
        </p:nvSpPr>
        <p:spPr>
          <a:xfrm>
            <a:off x="1749925" y="3222750"/>
            <a:ext cx="1538100" cy="442500"/>
          </a:xfrm>
          <a:prstGeom prst="roundRect">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Entry Present &amp; Valid Authorization </a:t>
            </a:r>
            <a:endParaRPr>
              <a:solidFill>
                <a:srgbClr val="FFFFFF"/>
              </a:solidFill>
            </a:endParaRPr>
          </a:p>
        </p:txBody>
      </p:sp>
      <p:sp>
        <p:nvSpPr>
          <p:cNvPr id="515" name="Google Shape;515;p16"/>
          <p:cNvSpPr/>
          <p:nvPr/>
        </p:nvSpPr>
        <p:spPr>
          <a:xfrm>
            <a:off x="3752175" y="3215400"/>
            <a:ext cx="1615800" cy="457200"/>
          </a:xfrm>
          <a:prstGeom prst="roundRect">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Entry Present &amp; Invalid Authorization</a:t>
            </a:r>
            <a:endParaRPr>
              <a:solidFill>
                <a:srgbClr val="FFFFFF"/>
              </a:solidFill>
            </a:endParaRPr>
          </a:p>
        </p:txBody>
      </p:sp>
      <p:sp>
        <p:nvSpPr>
          <p:cNvPr id="516" name="Google Shape;516;p16"/>
          <p:cNvSpPr/>
          <p:nvPr/>
        </p:nvSpPr>
        <p:spPr>
          <a:xfrm>
            <a:off x="6095888" y="3218028"/>
            <a:ext cx="1538100" cy="442500"/>
          </a:xfrm>
          <a:prstGeom prst="roundRect">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      Entry Absent</a:t>
            </a:r>
            <a:endParaRPr>
              <a:solidFill>
                <a:srgbClr val="FFFFFF"/>
              </a:solidFill>
            </a:endParaRPr>
          </a:p>
        </p:txBody>
      </p:sp>
      <p:cxnSp>
        <p:nvCxnSpPr>
          <p:cNvPr id="517" name="Google Shape;517;p16"/>
          <p:cNvCxnSpPr>
            <a:stCxn id="513" idx="0"/>
            <a:endCxn id="512" idx="2"/>
          </p:cNvCxnSpPr>
          <p:nvPr/>
        </p:nvCxnSpPr>
        <p:spPr>
          <a:xfrm rot="-5400000">
            <a:off x="4400784" y="1934851"/>
            <a:ext cx="318600" cy="600"/>
          </a:xfrm>
          <a:prstGeom prst="bentConnector3">
            <a:avLst>
              <a:gd fmla="val 49977" name="adj1"/>
            </a:avLst>
          </a:prstGeom>
          <a:noFill/>
          <a:ln cap="flat" cmpd="sng" w="9525">
            <a:solidFill>
              <a:srgbClr val="C2C2C2"/>
            </a:solidFill>
            <a:prstDash val="solid"/>
            <a:round/>
            <a:headEnd len="sm" w="sm" type="none"/>
            <a:tailEnd len="sm" w="sm" type="none"/>
          </a:ln>
        </p:spPr>
      </p:cxnSp>
      <p:cxnSp>
        <p:nvCxnSpPr>
          <p:cNvPr id="518" name="Google Shape;518;p16"/>
          <p:cNvCxnSpPr>
            <a:stCxn id="513" idx="2"/>
            <a:endCxn id="515" idx="0"/>
          </p:cNvCxnSpPr>
          <p:nvPr/>
        </p:nvCxnSpPr>
        <p:spPr>
          <a:xfrm flipH="1" rot="-5400000">
            <a:off x="4220934" y="2875801"/>
            <a:ext cx="678300" cy="600"/>
          </a:xfrm>
          <a:prstGeom prst="bentConnector3">
            <a:avLst>
              <a:gd fmla="val 50011" name="adj1"/>
            </a:avLst>
          </a:prstGeom>
          <a:noFill/>
          <a:ln cap="flat" cmpd="sng" w="9525">
            <a:solidFill>
              <a:srgbClr val="C2C2C2"/>
            </a:solidFill>
            <a:prstDash val="solid"/>
            <a:round/>
            <a:headEnd len="sm" w="sm" type="none"/>
            <a:tailEnd len="sm" w="sm" type="none"/>
          </a:ln>
        </p:spPr>
      </p:cxnSp>
      <p:sp>
        <p:nvSpPr>
          <p:cNvPr id="519" name="Google Shape;519;p16"/>
          <p:cNvSpPr/>
          <p:nvPr/>
        </p:nvSpPr>
        <p:spPr>
          <a:xfrm>
            <a:off x="1749925" y="3893853"/>
            <a:ext cx="1538100" cy="442500"/>
          </a:xfrm>
          <a:prstGeom prst="roundRect">
            <a:avLst>
              <a:gd fmla="val 50000" name="adj"/>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‘Green’ signal passed</a:t>
            </a:r>
            <a:endParaRPr>
              <a:solidFill>
                <a:srgbClr val="FFFFFF"/>
              </a:solidFill>
            </a:endParaRPr>
          </a:p>
        </p:txBody>
      </p:sp>
      <p:sp>
        <p:nvSpPr>
          <p:cNvPr id="520" name="Google Shape;520;p16"/>
          <p:cNvSpPr/>
          <p:nvPr/>
        </p:nvSpPr>
        <p:spPr>
          <a:xfrm>
            <a:off x="3829875" y="3908553"/>
            <a:ext cx="1538100" cy="442500"/>
          </a:xfrm>
          <a:prstGeom prst="roundRect">
            <a:avLst>
              <a:gd fmla="val 50000" name="adj"/>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Intruder Alert!</a:t>
            </a:r>
            <a:endParaRPr>
              <a:solidFill>
                <a:srgbClr val="FFFFFF"/>
              </a:solidFill>
            </a:endParaRPr>
          </a:p>
        </p:txBody>
      </p:sp>
      <p:sp>
        <p:nvSpPr>
          <p:cNvPr id="521" name="Google Shape;521;p16"/>
          <p:cNvSpPr/>
          <p:nvPr/>
        </p:nvSpPr>
        <p:spPr>
          <a:xfrm>
            <a:off x="6095893" y="3893853"/>
            <a:ext cx="1538100" cy="442500"/>
          </a:xfrm>
          <a:prstGeom prst="roundRect">
            <a:avLst>
              <a:gd fmla="val 50000" name="adj"/>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Intruder Alert!</a:t>
            </a:r>
            <a:endParaRPr>
              <a:solidFill>
                <a:srgbClr val="FFFFFF"/>
              </a:solidFill>
            </a:endParaRPr>
          </a:p>
        </p:txBody>
      </p:sp>
      <p:cxnSp>
        <p:nvCxnSpPr>
          <p:cNvPr id="522" name="Google Shape;522;p16"/>
          <p:cNvCxnSpPr/>
          <p:nvPr/>
        </p:nvCxnSpPr>
        <p:spPr>
          <a:xfrm>
            <a:off x="4512825" y="2775888"/>
            <a:ext cx="1922700" cy="0"/>
          </a:xfrm>
          <a:prstGeom prst="straightConnector1">
            <a:avLst/>
          </a:prstGeom>
          <a:noFill/>
          <a:ln cap="flat" cmpd="sng" w="9525">
            <a:solidFill>
              <a:srgbClr val="CCCCCC"/>
            </a:solidFill>
            <a:prstDash val="solid"/>
            <a:round/>
            <a:headEnd len="med" w="med" type="none"/>
            <a:tailEnd len="med" w="med" type="none"/>
          </a:ln>
        </p:spPr>
      </p:cxnSp>
      <p:cxnSp>
        <p:nvCxnSpPr>
          <p:cNvPr id="523" name="Google Shape;523;p16"/>
          <p:cNvCxnSpPr/>
          <p:nvPr/>
        </p:nvCxnSpPr>
        <p:spPr>
          <a:xfrm>
            <a:off x="6435525" y="2769750"/>
            <a:ext cx="0" cy="436200"/>
          </a:xfrm>
          <a:prstGeom prst="straightConnector1">
            <a:avLst/>
          </a:prstGeom>
          <a:noFill/>
          <a:ln cap="flat" cmpd="sng" w="9525">
            <a:solidFill>
              <a:srgbClr val="999999"/>
            </a:solidFill>
            <a:prstDash val="solid"/>
            <a:round/>
            <a:headEnd len="med" w="med" type="none"/>
            <a:tailEnd len="med" w="med" type="none"/>
          </a:ln>
        </p:spPr>
      </p:cxnSp>
      <p:cxnSp>
        <p:nvCxnSpPr>
          <p:cNvPr id="524" name="Google Shape;524;p16"/>
          <p:cNvCxnSpPr/>
          <p:nvPr/>
        </p:nvCxnSpPr>
        <p:spPr>
          <a:xfrm>
            <a:off x="6435513" y="3660528"/>
            <a:ext cx="0" cy="233400"/>
          </a:xfrm>
          <a:prstGeom prst="straightConnector1">
            <a:avLst/>
          </a:prstGeom>
          <a:noFill/>
          <a:ln cap="flat" cmpd="sng" w="9525">
            <a:solidFill>
              <a:srgbClr val="999999"/>
            </a:solidFill>
            <a:prstDash val="solid"/>
            <a:round/>
            <a:headEnd len="med" w="med" type="none"/>
            <a:tailEnd len="med" w="med" type="none"/>
          </a:ln>
        </p:spPr>
      </p:cxnSp>
      <p:cxnSp>
        <p:nvCxnSpPr>
          <p:cNvPr id="525" name="Google Shape;525;p16"/>
          <p:cNvCxnSpPr/>
          <p:nvPr/>
        </p:nvCxnSpPr>
        <p:spPr>
          <a:xfrm>
            <a:off x="4560063" y="3675153"/>
            <a:ext cx="0" cy="233400"/>
          </a:xfrm>
          <a:prstGeom prst="straightConnector1">
            <a:avLst/>
          </a:prstGeom>
          <a:noFill/>
          <a:ln cap="flat" cmpd="sng" w="9525">
            <a:solidFill>
              <a:srgbClr val="B7B7B7"/>
            </a:solidFill>
            <a:prstDash val="solid"/>
            <a:round/>
            <a:headEnd len="med" w="med" type="none"/>
            <a:tailEnd len="med" w="med" type="none"/>
          </a:ln>
        </p:spPr>
      </p:cxnSp>
      <p:cxnSp>
        <p:nvCxnSpPr>
          <p:cNvPr id="526" name="Google Shape;526;p16"/>
          <p:cNvCxnSpPr/>
          <p:nvPr/>
        </p:nvCxnSpPr>
        <p:spPr>
          <a:xfrm>
            <a:off x="2853088" y="3660528"/>
            <a:ext cx="0" cy="233400"/>
          </a:xfrm>
          <a:prstGeom prst="straightConnector1">
            <a:avLst/>
          </a:prstGeom>
          <a:noFill/>
          <a:ln cap="flat" cmpd="sng" w="9525">
            <a:solidFill>
              <a:srgbClr val="B7B7B7"/>
            </a:solidFill>
            <a:prstDash val="solid"/>
            <a:round/>
            <a:headEnd len="med" w="med" type="none"/>
            <a:tailEnd len="med" w="med" type="none"/>
          </a:ln>
        </p:spPr>
      </p:cxnSp>
      <p:cxnSp>
        <p:nvCxnSpPr>
          <p:cNvPr id="527" name="Google Shape;527;p16"/>
          <p:cNvCxnSpPr/>
          <p:nvPr/>
        </p:nvCxnSpPr>
        <p:spPr>
          <a:xfrm flipH="1">
            <a:off x="2812275" y="2769925"/>
            <a:ext cx="1754100" cy="29700"/>
          </a:xfrm>
          <a:prstGeom prst="straightConnector1">
            <a:avLst/>
          </a:prstGeom>
          <a:noFill/>
          <a:ln cap="flat" cmpd="sng" w="9525">
            <a:solidFill>
              <a:srgbClr val="B7B7B7"/>
            </a:solidFill>
            <a:prstDash val="solid"/>
            <a:round/>
            <a:headEnd len="med" w="med" type="none"/>
            <a:tailEnd len="med" w="med" type="none"/>
          </a:ln>
        </p:spPr>
      </p:cxnSp>
      <p:cxnSp>
        <p:nvCxnSpPr>
          <p:cNvPr id="528" name="Google Shape;528;p16"/>
          <p:cNvCxnSpPr/>
          <p:nvPr/>
        </p:nvCxnSpPr>
        <p:spPr>
          <a:xfrm rot="10800000">
            <a:off x="2822150" y="2799525"/>
            <a:ext cx="9900" cy="44610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17"/>
          <p:cNvSpPr txBox="1"/>
          <p:nvPr>
            <p:ph type="title"/>
          </p:nvPr>
        </p:nvSpPr>
        <p:spPr>
          <a:xfrm>
            <a:off x="440925" y="387175"/>
            <a:ext cx="7422900" cy="97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latin typeface="Barlow SemiBold"/>
                <a:ea typeface="Barlow SemiBold"/>
                <a:cs typeface="Barlow SemiBold"/>
                <a:sym typeface="Barlow SemiBold"/>
              </a:rPr>
              <a:t>Flow Diagram of Proposed Framework of Stage 1</a:t>
            </a:r>
            <a:endParaRPr sz="3000">
              <a:latin typeface="Barlow SemiBold"/>
              <a:ea typeface="Barlow SemiBold"/>
              <a:cs typeface="Barlow SemiBold"/>
              <a:sym typeface="Barlow SemiBold"/>
            </a:endParaRPr>
          </a:p>
        </p:txBody>
      </p:sp>
      <p:sp>
        <p:nvSpPr>
          <p:cNvPr id="534" name="Google Shape;534;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35" name="Google Shape;535;p17"/>
          <p:cNvSpPr/>
          <p:nvPr/>
        </p:nvSpPr>
        <p:spPr>
          <a:xfrm>
            <a:off x="1019575" y="1440150"/>
            <a:ext cx="1647600" cy="679500"/>
          </a:xfrm>
          <a:prstGeom prst="ellipse">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Input Video Sequences</a:t>
            </a:r>
            <a:endParaRPr/>
          </a:p>
        </p:txBody>
      </p:sp>
      <p:sp>
        <p:nvSpPr>
          <p:cNvPr id="536" name="Google Shape;536;p17"/>
          <p:cNvSpPr/>
          <p:nvPr/>
        </p:nvSpPr>
        <p:spPr>
          <a:xfrm>
            <a:off x="978325" y="2343025"/>
            <a:ext cx="1647600" cy="435300"/>
          </a:xfrm>
          <a:prstGeom prst="rect">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a:t>Video       Compression</a:t>
            </a:r>
            <a:endParaRPr/>
          </a:p>
        </p:txBody>
      </p:sp>
      <p:sp>
        <p:nvSpPr>
          <p:cNvPr id="537" name="Google Shape;537;p17"/>
          <p:cNvSpPr/>
          <p:nvPr/>
        </p:nvSpPr>
        <p:spPr>
          <a:xfrm>
            <a:off x="978325" y="3100625"/>
            <a:ext cx="1647600" cy="435300"/>
          </a:xfrm>
          <a:prstGeom prst="rect">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Object Detection</a:t>
            </a:r>
            <a:endParaRPr/>
          </a:p>
        </p:txBody>
      </p:sp>
      <p:sp>
        <p:nvSpPr>
          <p:cNvPr id="538" name="Google Shape;538;p17"/>
          <p:cNvSpPr/>
          <p:nvPr/>
        </p:nvSpPr>
        <p:spPr>
          <a:xfrm>
            <a:off x="690025" y="3788950"/>
            <a:ext cx="2306700" cy="350100"/>
          </a:xfrm>
          <a:prstGeom prst="rect">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Object Localization</a:t>
            </a:r>
            <a:endParaRPr/>
          </a:p>
        </p:txBody>
      </p:sp>
      <p:cxnSp>
        <p:nvCxnSpPr>
          <p:cNvPr id="539" name="Google Shape;539;p17"/>
          <p:cNvCxnSpPr/>
          <p:nvPr/>
        </p:nvCxnSpPr>
        <p:spPr>
          <a:xfrm flipH="1">
            <a:off x="1838425" y="2119650"/>
            <a:ext cx="9900" cy="228300"/>
          </a:xfrm>
          <a:prstGeom prst="straightConnector1">
            <a:avLst/>
          </a:prstGeom>
          <a:noFill/>
          <a:ln cap="flat" cmpd="sng" w="9525">
            <a:solidFill>
              <a:srgbClr val="1A1A1A"/>
            </a:solidFill>
            <a:prstDash val="solid"/>
            <a:round/>
            <a:headEnd len="med" w="med" type="none"/>
            <a:tailEnd len="med" w="med" type="triangle"/>
          </a:ln>
        </p:spPr>
      </p:cxnSp>
      <p:cxnSp>
        <p:nvCxnSpPr>
          <p:cNvPr id="540" name="Google Shape;540;p17"/>
          <p:cNvCxnSpPr/>
          <p:nvPr/>
        </p:nvCxnSpPr>
        <p:spPr>
          <a:xfrm>
            <a:off x="1839925" y="2778325"/>
            <a:ext cx="6900" cy="307200"/>
          </a:xfrm>
          <a:prstGeom prst="straightConnector1">
            <a:avLst/>
          </a:prstGeom>
          <a:noFill/>
          <a:ln cap="flat" cmpd="sng" w="9525">
            <a:solidFill>
              <a:srgbClr val="1A1A1A"/>
            </a:solidFill>
            <a:prstDash val="solid"/>
            <a:round/>
            <a:headEnd len="med" w="med" type="none"/>
            <a:tailEnd len="med" w="med" type="triangle"/>
          </a:ln>
        </p:spPr>
      </p:cxnSp>
      <p:cxnSp>
        <p:nvCxnSpPr>
          <p:cNvPr id="541" name="Google Shape;541;p17"/>
          <p:cNvCxnSpPr>
            <a:endCxn id="538" idx="0"/>
          </p:cNvCxnSpPr>
          <p:nvPr/>
        </p:nvCxnSpPr>
        <p:spPr>
          <a:xfrm>
            <a:off x="1838875" y="3515950"/>
            <a:ext cx="4500" cy="273000"/>
          </a:xfrm>
          <a:prstGeom prst="straightConnector1">
            <a:avLst/>
          </a:prstGeom>
          <a:noFill/>
          <a:ln cap="flat" cmpd="sng" w="9525">
            <a:solidFill>
              <a:srgbClr val="1A1A1A"/>
            </a:solidFill>
            <a:prstDash val="solid"/>
            <a:round/>
            <a:headEnd len="med" w="med" type="none"/>
            <a:tailEnd len="med" w="med" type="triangle"/>
          </a:ln>
        </p:spPr>
      </p:cxnSp>
      <p:sp>
        <p:nvSpPr>
          <p:cNvPr id="542" name="Google Shape;542;p17"/>
          <p:cNvSpPr/>
          <p:nvPr/>
        </p:nvSpPr>
        <p:spPr>
          <a:xfrm>
            <a:off x="896875" y="4329550"/>
            <a:ext cx="1893000" cy="307200"/>
          </a:xfrm>
          <a:prstGeom prst="rect">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Background</a:t>
            </a:r>
            <a:endParaRPr/>
          </a:p>
        </p:txBody>
      </p:sp>
      <p:sp>
        <p:nvSpPr>
          <p:cNvPr id="543" name="Google Shape;543;p17"/>
          <p:cNvSpPr/>
          <p:nvPr/>
        </p:nvSpPr>
        <p:spPr>
          <a:xfrm>
            <a:off x="3807000" y="1388450"/>
            <a:ext cx="1893000" cy="307200"/>
          </a:xfrm>
          <a:prstGeom prst="rect">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Foreground</a:t>
            </a:r>
            <a:endParaRPr/>
          </a:p>
        </p:txBody>
      </p:sp>
      <p:sp>
        <p:nvSpPr>
          <p:cNvPr id="544" name="Google Shape;544;p17"/>
          <p:cNvSpPr/>
          <p:nvPr/>
        </p:nvSpPr>
        <p:spPr>
          <a:xfrm>
            <a:off x="3517800" y="1912650"/>
            <a:ext cx="2411400" cy="560400"/>
          </a:xfrm>
          <a:prstGeom prst="rect">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Extraction of region of                                                        interest</a:t>
            </a:r>
            <a:endParaRPr/>
          </a:p>
        </p:txBody>
      </p:sp>
      <p:sp>
        <p:nvSpPr>
          <p:cNvPr id="545" name="Google Shape;545;p17"/>
          <p:cNvSpPr/>
          <p:nvPr/>
        </p:nvSpPr>
        <p:spPr>
          <a:xfrm>
            <a:off x="3707988" y="2688863"/>
            <a:ext cx="2141700" cy="1258800"/>
          </a:xfrm>
          <a:prstGeom prst="diamond">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Is occlusion?</a:t>
            </a:r>
            <a:endParaRPr/>
          </a:p>
        </p:txBody>
      </p:sp>
      <p:cxnSp>
        <p:nvCxnSpPr>
          <p:cNvPr id="546" name="Google Shape;546;p17"/>
          <p:cNvCxnSpPr/>
          <p:nvPr/>
        </p:nvCxnSpPr>
        <p:spPr>
          <a:xfrm>
            <a:off x="1839625" y="4139050"/>
            <a:ext cx="3000" cy="208200"/>
          </a:xfrm>
          <a:prstGeom prst="straightConnector1">
            <a:avLst/>
          </a:prstGeom>
          <a:noFill/>
          <a:ln cap="flat" cmpd="sng" w="9525">
            <a:solidFill>
              <a:srgbClr val="1A1A1A"/>
            </a:solidFill>
            <a:prstDash val="solid"/>
            <a:round/>
            <a:headEnd len="med" w="med" type="none"/>
            <a:tailEnd len="med" w="med" type="triangle"/>
          </a:ln>
        </p:spPr>
      </p:cxnSp>
      <p:sp>
        <p:nvSpPr>
          <p:cNvPr id="547" name="Google Shape;547;p17"/>
          <p:cNvSpPr/>
          <p:nvPr/>
        </p:nvSpPr>
        <p:spPr>
          <a:xfrm>
            <a:off x="6560950" y="2955550"/>
            <a:ext cx="1893000" cy="560400"/>
          </a:xfrm>
          <a:prstGeom prst="rect">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Update previous target information</a:t>
            </a:r>
            <a:endParaRPr/>
          </a:p>
        </p:txBody>
      </p:sp>
      <p:sp>
        <p:nvSpPr>
          <p:cNvPr id="548" name="Google Shape;548;p17"/>
          <p:cNvSpPr/>
          <p:nvPr/>
        </p:nvSpPr>
        <p:spPr>
          <a:xfrm>
            <a:off x="3865750" y="4246975"/>
            <a:ext cx="1893000" cy="307200"/>
          </a:xfrm>
          <a:prstGeom prst="rect">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Detected Object</a:t>
            </a:r>
            <a:endParaRPr/>
          </a:p>
        </p:txBody>
      </p:sp>
      <p:cxnSp>
        <p:nvCxnSpPr>
          <p:cNvPr id="549" name="Google Shape;549;p17"/>
          <p:cNvCxnSpPr/>
          <p:nvPr/>
        </p:nvCxnSpPr>
        <p:spPr>
          <a:xfrm flipH="1" rot="10800000">
            <a:off x="5849688" y="3308513"/>
            <a:ext cx="727800" cy="19500"/>
          </a:xfrm>
          <a:prstGeom prst="straightConnector1">
            <a:avLst/>
          </a:prstGeom>
          <a:noFill/>
          <a:ln cap="flat" cmpd="sng" w="9525">
            <a:solidFill>
              <a:srgbClr val="1A1A1A"/>
            </a:solidFill>
            <a:prstDash val="solid"/>
            <a:round/>
            <a:headEnd len="med" w="med" type="none"/>
            <a:tailEnd len="med" w="med" type="triangle"/>
          </a:ln>
        </p:spPr>
      </p:cxnSp>
      <p:cxnSp>
        <p:nvCxnSpPr>
          <p:cNvPr id="550" name="Google Shape;550;p17"/>
          <p:cNvCxnSpPr/>
          <p:nvPr/>
        </p:nvCxnSpPr>
        <p:spPr>
          <a:xfrm>
            <a:off x="4778850" y="3959575"/>
            <a:ext cx="0" cy="287400"/>
          </a:xfrm>
          <a:prstGeom prst="straightConnector1">
            <a:avLst/>
          </a:prstGeom>
          <a:noFill/>
          <a:ln cap="flat" cmpd="sng" w="9525">
            <a:solidFill>
              <a:srgbClr val="1A1A1A"/>
            </a:solidFill>
            <a:prstDash val="solid"/>
            <a:round/>
            <a:headEnd len="med" w="med" type="none"/>
            <a:tailEnd len="med" w="med" type="triangle"/>
          </a:ln>
        </p:spPr>
      </p:cxnSp>
      <p:cxnSp>
        <p:nvCxnSpPr>
          <p:cNvPr id="551" name="Google Shape;551;p17"/>
          <p:cNvCxnSpPr/>
          <p:nvPr/>
        </p:nvCxnSpPr>
        <p:spPr>
          <a:xfrm>
            <a:off x="4776000" y="2470875"/>
            <a:ext cx="5700" cy="234600"/>
          </a:xfrm>
          <a:prstGeom prst="straightConnector1">
            <a:avLst/>
          </a:prstGeom>
          <a:noFill/>
          <a:ln cap="flat" cmpd="sng" w="9525">
            <a:solidFill>
              <a:srgbClr val="1A1A1A"/>
            </a:solidFill>
            <a:prstDash val="solid"/>
            <a:round/>
            <a:headEnd len="med" w="med" type="none"/>
            <a:tailEnd len="med" w="med" type="triangle"/>
          </a:ln>
        </p:spPr>
      </p:cxnSp>
      <p:cxnSp>
        <p:nvCxnSpPr>
          <p:cNvPr id="552" name="Google Shape;552;p17"/>
          <p:cNvCxnSpPr/>
          <p:nvPr/>
        </p:nvCxnSpPr>
        <p:spPr>
          <a:xfrm flipH="1">
            <a:off x="4778550" y="1695650"/>
            <a:ext cx="600" cy="220200"/>
          </a:xfrm>
          <a:prstGeom prst="straightConnector1">
            <a:avLst/>
          </a:prstGeom>
          <a:noFill/>
          <a:ln cap="flat" cmpd="sng" w="9525">
            <a:solidFill>
              <a:srgbClr val="1A1A1A"/>
            </a:solidFill>
            <a:prstDash val="solid"/>
            <a:round/>
            <a:headEnd len="med" w="med" type="none"/>
            <a:tailEnd len="med" w="med" type="triangle"/>
          </a:ln>
        </p:spPr>
      </p:cxnSp>
      <p:cxnSp>
        <p:nvCxnSpPr>
          <p:cNvPr id="553" name="Google Shape;553;p17"/>
          <p:cNvCxnSpPr>
            <a:stCxn id="538" idx="3"/>
          </p:cNvCxnSpPr>
          <p:nvPr/>
        </p:nvCxnSpPr>
        <p:spPr>
          <a:xfrm flipH="1" rot="10800000">
            <a:off x="2996725" y="3962800"/>
            <a:ext cx="379800" cy="1200"/>
          </a:xfrm>
          <a:prstGeom prst="straightConnector1">
            <a:avLst/>
          </a:prstGeom>
          <a:noFill/>
          <a:ln cap="flat" cmpd="sng" w="9525">
            <a:solidFill>
              <a:srgbClr val="1A1A1A"/>
            </a:solidFill>
            <a:prstDash val="solid"/>
            <a:round/>
            <a:headEnd len="med" w="med" type="none"/>
            <a:tailEnd len="med" w="med" type="none"/>
          </a:ln>
        </p:spPr>
      </p:cxnSp>
      <p:cxnSp>
        <p:nvCxnSpPr>
          <p:cNvPr id="554" name="Google Shape;554;p17"/>
          <p:cNvCxnSpPr/>
          <p:nvPr/>
        </p:nvCxnSpPr>
        <p:spPr>
          <a:xfrm rot="10800000">
            <a:off x="3366500" y="1564650"/>
            <a:ext cx="19800" cy="2398200"/>
          </a:xfrm>
          <a:prstGeom prst="straightConnector1">
            <a:avLst/>
          </a:prstGeom>
          <a:noFill/>
          <a:ln cap="flat" cmpd="sng" w="9525">
            <a:solidFill>
              <a:srgbClr val="1A1A1A"/>
            </a:solidFill>
            <a:prstDash val="solid"/>
            <a:round/>
            <a:headEnd len="med" w="med" type="none"/>
            <a:tailEnd len="med" w="med" type="none"/>
          </a:ln>
        </p:spPr>
      </p:cxnSp>
      <p:cxnSp>
        <p:nvCxnSpPr>
          <p:cNvPr id="555" name="Google Shape;555;p17"/>
          <p:cNvCxnSpPr>
            <a:endCxn id="543" idx="1"/>
          </p:cNvCxnSpPr>
          <p:nvPr/>
        </p:nvCxnSpPr>
        <p:spPr>
          <a:xfrm flipH="1" rot="10800000">
            <a:off x="3356400" y="1542050"/>
            <a:ext cx="450600" cy="2700"/>
          </a:xfrm>
          <a:prstGeom prst="straightConnector1">
            <a:avLst/>
          </a:prstGeom>
          <a:noFill/>
          <a:ln cap="flat" cmpd="sng" w="9525">
            <a:solidFill>
              <a:srgbClr val="1A1A1A"/>
            </a:solidFill>
            <a:prstDash val="solid"/>
            <a:round/>
            <a:headEnd len="med" w="med" type="none"/>
            <a:tailEnd len="med" w="med" type="triangle"/>
          </a:ln>
        </p:spPr>
      </p:cxnSp>
      <p:cxnSp>
        <p:nvCxnSpPr>
          <p:cNvPr id="556" name="Google Shape;556;p17"/>
          <p:cNvCxnSpPr/>
          <p:nvPr/>
        </p:nvCxnSpPr>
        <p:spPr>
          <a:xfrm>
            <a:off x="3362275" y="1542050"/>
            <a:ext cx="0" cy="79200"/>
          </a:xfrm>
          <a:prstGeom prst="straightConnector1">
            <a:avLst/>
          </a:prstGeom>
          <a:noFill/>
          <a:ln cap="flat" cmpd="sng" w="9525">
            <a:solidFill>
              <a:srgbClr val="1A1A1A"/>
            </a:solidFill>
            <a:prstDash val="solid"/>
            <a:round/>
            <a:headEnd len="med" w="med" type="none"/>
            <a:tailEnd len="med" w="med" type="none"/>
          </a:ln>
        </p:spPr>
      </p:cxnSp>
      <p:sp>
        <p:nvSpPr>
          <p:cNvPr id="557" name="Google Shape;557;p17"/>
          <p:cNvSpPr txBox="1"/>
          <p:nvPr/>
        </p:nvSpPr>
        <p:spPr>
          <a:xfrm>
            <a:off x="5945075" y="2955550"/>
            <a:ext cx="5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Yes</a:t>
            </a:r>
            <a:endParaRPr>
              <a:latin typeface="Lato"/>
              <a:ea typeface="Lato"/>
              <a:cs typeface="Lato"/>
              <a:sym typeface="Lato"/>
            </a:endParaRPr>
          </a:p>
        </p:txBody>
      </p:sp>
      <p:sp>
        <p:nvSpPr>
          <p:cNvPr id="558" name="Google Shape;558;p17"/>
          <p:cNvSpPr txBox="1"/>
          <p:nvPr/>
        </p:nvSpPr>
        <p:spPr>
          <a:xfrm>
            <a:off x="4852100" y="3903175"/>
            <a:ext cx="5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No</a:t>
            </a:r>
            <a:endParaRPr>
              <a:latin typeface="Lato"/>
              <a:ea typeface="Lato"/>
              <a:cs typeface="Lato"/>
              <a:sym typeface="Lato"/>
            </a:endParaRPr>
          </a:p>
        </p:txBody>
      </p:sp>
      <p:cxnSp>
        <p:nvCxnSpPr>
          <p:cNvPr id="559" name="Google Shape;559;p17"/>
          <p:cNvCxnSpPr>
            <a:stCxn id="547" idx="2"/>
          </p:cNvCxnSpPr>
          <p:nvPr/>
        </p:nvCxnSpPr>
        <p:spPr>
          <a:xfrm>
            <a:off x="7507450" y="3515950"/>
            <a:ext cx="15900" cy="890700"/>
          </a:xfrm>
          <a:prstGeom prst="straightConnector1">
            <a:avLst/>
          </a:prstGeom>
          <a:noFill/>
          <a:ln cap="flat" cmpd="sng" w="9525">
            <a:solidFill>
              <a:srgbClr val="1A1A1A"/>
            </a:solidFill>
            <a:prstDash val="solid"/>
            <a:round/>
            <a:headEnd len="med" w="med" type="none"/>
            <a:tailEnd len="med" w="med" type="none"/>
          </a:ln>
        </p:spPr>
      </p:cxnSp>
      <p:cxnSp>
        <p:nvCxnSpPr>
          <p:cNvPr id="560" name="Google Shape;560;p17"/>
          <p:cNvCxnSpPr>
            <a:endCxn id="548" idx="3"/>
          </p:cNvCxnSpPr>
          <p:nvPr/>
        </p:nvCxnSpPr>
        <p:spPr>
          <a:xfrm flipH="1">
            <a:off x="5758750" y="4389475"/>
            <a:ext cx="1764600" cy="11100"/>
          </a:xfrm>
          <a:prstGeom prst="straightConnector1">
            <a:avLst/>
          </a:prstGeom>
          <a:noFill/>
          <a:ln cap="flat" cmpd="sng" w="9525">
            <a:solidFill>
              <a:srgbClr val="1A1A1A"/>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18"/>
          <p:cNvSpPr txBox="1"/>
          <p:nvPr>
            <p:ph type="title"/>
          </p:nvPr>
        </p:nvSpPr>
        <p:spPr>
          <a:xfrm>
            <a:off x="457200" y="720825"/>
            <a:ext cx="5640900" cy="96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Video Compression</a:t>
            </a:r>
            <a:endParaRPr sz="3000"/>
          </a:p>
        </p:txBody>
      </p:sp>
      <p:sp>
        <p:nvSpPr>
          <p:cNvPr id="566" name="Google Shape;566;p18"/>
          <p:cNvSpPr txBox="1"/>
          <p:nvPr>
            <p:ph idx="1" type="body"/>
          </p:nvPr>
        </p:nvSpPr>
        <p:spPr>
          <a:xfrm>
            <a:off x="457200" y="1479750"/>
            <a:ext cx="8305800" cy="27165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Font typeface="Calibri"/>
              <a:buChar char="➔"/>
            </a:pPr>
            <a:r>
              <a:rPr lang="en" sz="1600">
                <a:latin typeface="Calibri"/>
                <a:ea typeface="Calibri"/>
                <a:cs typeface="Calibri"/>
                <a:sym typeface="Calibri"/>
              </a:rPr>
              <a:t>In the proposed method, 2D discrete cosine transform (DCT), which is block based transform, is used for video compression because of its high energy compaction.</a:t>
            </a:r>
            <a:endParaRPr sz="1600">
              <a:latin typeface="Calibri"/>
              <a:ea typeface="Calibri"/>
              <a:cs typeface="Calibri"/>
              <a:sym typeface="Calibri"/>
            </a:endParaRPr>
          </a:p>
          <a:p>
            <a:pPr indent="-330200" lvl="0" marL="457200" rtl="0" algn="l">
              <a:spcBef>
                <a:spcPts val="600"/>
              </a:spcBef>
              <a:spcAft>
                <a:spcPts val="0"/>
              </a:spcAft>
              <a:buSzPts val="1600"/>
              <a:buFont typeface="Calibri"/>
              <a:buChar char="➔"/>
            </a:pPr>
            <a:r>
              <a:rPr lang="en" sz="1600">
                <a:latin typeface="Calibri"/>
                <a:ea typeface="Calibri"/>
                <a:cs typeface="Calibri"/>
                <a:sym typeface="Calibri"/>
              </a:rPr>
              <a:t> It decorrelates the similarities among the pixels. Initially, the given input frame is divided into several sub-blocks of size (8X8) and transform coefficients are obtained by applying 2D DCT over the entire subblocks of each frame. Then, transform coefficients with small magnitudes are discarded and the remaining coefficients are quantized and coded. </a:t>
            </a:r>
            <a:endParaRPr sz="1600">
              <a:latin typeface="Calibri"/>
              <a:ea typeface="Calibri"/>
              <a:cs typeface="Calibri"/>
              <a:sym typeface="Calibri"/>
            </a:endParaRPr>
          </a:p>
          <a:p>
            <a:pPr indent="-330200" lvl="0" marL="457200" rtl="0" algn="l">
              <a:spcBef>
                <a:spcPts val="600"/>
              </a:spcBef>
              <a:spcAft>
                <a:spcPts val="0"/>
              </a:spcAft>
              <a:buSzPts val="1600"/>
              <a:buFont typeface="Calibri"/>
              <a:buChar char="➔"/>
            </a:pPr>
            <a:r>
              <a:rPr lang="en" sz="1600">
                <a:latin typeface="Calibri"/>
                <a:ea typeface="Calibri"/>
                <a:cs typeface="Calibri"/>
                <a:sym typeface="Calibri"/>
              </a:rPr>
              <a:t>Finally, the compressed image frame is obtained by applying inverse 2D DCT over the transformed frame.</a:t>
            </a:r>
            <a:endParaRPr sz="1600">
              <a:latin typeface="Calibri"/>
              <a:ea typeface="Calibri"/>
              <a:cs typeface="Calibri"/>
              <a:sym typeface="Calibri"/>
            </a:endParaRPr>
          </a:p>
          <a:p>
            <a:pPr indent="-330200" lvl="0" marL="457200" rtl="0" algn="l">
              <a:spcBef>
                <a:spcPts val="600"/>
              </a:spcBef>
              <a:spcAft>
                <a:spcPts val="0"/>
              </a:spcAft>
              <a:buSzPts val="1600"/>
              <a:buFont typeface="Calibri"/>
              <a:buChar char="➔"/>
            </a:pPr>
            <a:r>
              <a:rPr lang="en" sz="1600">
                <a:latin typeface="Calibri"/>
                <a:ea typeface="Calibri"/>
                <a:cs typeface="Calibri"/>
                <a:sym typeface="Calibri"/>
              </a:rPr>
              <a:t>This step is important because there is considerable irrelevant and redundant information in the video over space and time.</a:t>
            </a:r>
            <a:endParaRPr sz="1600">
              <a:latin typeface="Calibri"/>
              <a:ea typeface="Calibri"/>
              <a:cs typeface="Calibri"/>
              <a:sym typeface="Calibri"/>
            </a:endParaRPr>
          </a:p>
        </p:txBody>
      </p:sp>
      <p:sp>
        <p:nvSpPr>
          <p:cNvPr id="567" name="Google Shape;567;p1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19"/>
          <p:cNvSpPr txBox="1"/>
          <p:nvPr>
            <p:ph type="title"/>
          </p:nvPr>
        </p:nvSpPr>
        <p:spPr>
          <a:xfrm>
            <a:off x="457200" y="720825"/>
            <a:ext cx="5640900" cy="96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Object Detection</a:t>
            </a:r>
            <a:endParaRPr sz="3000"/>
          </a:p>
        </p:txBody>
      </p:sp>
      <p:sp>
        <p:nvSpPr>
          <p:cNvPr id="573" name="Google Shape;573;p19"/>
          <p:cNvSpPr txBox="1"/>
          <p:nvPr>
            <p:ph idx="1" type="body"/>
          </p:nvPr>
        </p:nvSpPr>
        <p:spPr>
          <a:xfrm>
            <a:off x="457200" y="1270600"/>
            <a:ext cx="8305800" cy="3304500"/>
          </a:xfrm>
          <a:prstGeom prst="rect">
            <a:avLst/>
          </a:prstGeom>
        </p:spPr>
        <p:txBody>
          <a:bodyPr anchorCtr="0" anchor="t" bIns="0" lIns="0" spcFirstLastPara="1" rIns="0" wrap="square" tIns="0">
            <a:noAutofit/>
          </a:bodyPr>
          <a:lstStyle/>
          <a:p>
            <a:pPr indent="-317500" lvl="0" marL="457200" rtl="0" algn="l">
              <a:spcBef>
                <a:spcPts val="600"/>
              </a:spcBef>
              <a:spcAft>
                <a:spcPts val="0"/>
              </a:spcAft>
              <a:buSzPts val="1400"/>
              <a:buFont typeface="Calibri"/>
              <a:buChar char="➔"/>
            </a:pPr>
            <a:r>
              <a:rPr lang="en" sz="1400">
                <a:latin typeface="Calibri"/>
                <a:ea typeface="Calibri"/>
                <a:cs typeface="Calibri"/>
                <a:sym typeface="Calibri"/>
              </a:rPr>
              <a:t>Object detection is aimed at detecting the target position in each frame with coordinates, scale, and orientation.</a:t>
            </a:r>
            <a:endParaRPr sz="1400">
              <a:latin typeface="Calibri"/>
              <a:ea typeface="Calibri"/>
              <a:cs typeface="Calibri"/>
              <a:sym typeface="Calibri"/>
            </a:endParaRPr>
          </a:p>
          <a:p>
            <a:pPr indent="-317500" lvl="0" marL="457200" rtl="0" algn="l">
              <a:spcBef>
                <a:spcPts val="600"/>
              </a:spcBef>
              <a:spcAft>
                <a:spcPts val="0"/>
              </a:spcAft>
              <a:buSzPts val="1400"/>
              <a:buFont typeface="Calibri"/>
              <a:buChar char="➔"/>
            </a:pPr>
            <a:r>
              <a:rPr lang="en" sz="1400">
                <a:latin typeface="Calibri"/>
                <a:ea typeface="Calibri"/>
                <a:cs typeface="Calibri"/>
                <a:sym typeface="Calibri"/>
              </a:rPr>
              <a:t>In this  phase, the feature vectors are derived using 2D correlation. Correlation is specifically chosen for this purpose since it  provides a direct measure of the similarity between two video frames and  will not be influenced by illumination variation and object translations.</a:t>
            </a:r>
            <a:endParaRPr sz="1400">
              <a:latin typeface="Calibri"/>
              <a:ea typeface="Calibri"/>
              <a:cs typeface="Calibri"/>
              <a:sym typeface="Calibri"/>
            </a:endParaRPr>
          </a:p>
          <a:p>
            <a:pPr indent="-317500" lvl="0" marL="457200" rtl="0" algn="l">
              <a:spcBef>
                <a:spcPts val="600"/>
              </a:spcBef>
              <a:spcAft>
                <a:spcPts val="0"/>
              </a:spcAft>
              <a:buSzPts val="1400"/>
              <a:buFont typeface="Calibri"/>
              <a:buChar char="➔"/>
            </a:pPr>
            <a:r>
              <a:rPr lang="en" sz="1400">
                <a:latin typeface="Calibri"/>
                <a:ea typeface="Calibri"/>
                <a:cs typeface="Calibri"/>
                <a:sym typeface="Calibri"/>
              </a:rPr>
              <a:t>By using multiresolution analysis, this model can further be extended to deal with image rotation and scaling. </a:t>
            </a:r>
            <a:endParaRPr sz="1400">
              <a:latin typeface="Calibri"/>
              <a:ea typeface="Calibri"/>
              <a:cs typeface="Calibri"/>
              <a:sym typeface="Calibri"/>
            </a:endParaRPr>
          </a:p>
          <a:p>
            <a:pPr indent="-317500" lvl="0" marL="457200" rtl="0" algn="l">
              <a:spcBef>
                <a:spcPts val="600"/>
              </a:spcBef>
              <a:spcAft>
                <a:spcPts val="0"/>
              </a:spcAft>
              <a:buSzPts val="1400"/>
              <a:buFont typeface="Calibri"/>
              <a:buChar char="➔"/>
            </a:pPr>
            <a:r>
              <a:rPr lang="en" sz="1400">
                <a:latin typeface="Calibri"/>
                <a:ea typeface="Calibri"/>
                <a:cs typeface="Calibri"/>
                <a:sym typeface="Calibri"/>
              </a:rPr>
              <a:t>The 2D correlation block computes the 2D cross-correlation between compressed frame and template frame. At each location, the cross correlation coefficient has inflated scores for matching feature points and deflated scores for others. Let                 be the compressed video frame with a dimension  (MXN)  and  T(x,y)  be the template frame with a dimension (PXQ) . Cross correlation  is calculated by using the following equation: </a:t>
            </a:r>
            <a:endParaRPr sz="1400">
              <a:latin typeface="Calibri"/>
              <a:ea typeface="Calibri"/>
              <a:cs typeface="Calibri"/>
              <a:sym typeface="Calibri"/>
            </a:endParaRPr>
          </a:p>
          <a:p>
            <a:pPr indent="0" lvl="0" marL="1828800" rtl="0" algn="l">
              <a:spcBef>
                <a:spcPts val="600"/>
              </a:spcBef>
              <a:spcAft>
                <a:spcPts val="0"/>
              </a:spcAft>
              <a:buNone/>
            </a:pPr>
            <a:r>
              <a:t/>
            </a:r>
            <a:endParaRPr sz="1300"/>
          </a:p>
          <a:p>
            <a:pPr indent="0" lvl="0" marL="914400" rtl="0" algn="l">
              <a:spcBef>
                <a:spcPts val="600"/>
              </a:spcBef>
              <a:spcAft>
                <a:spcPts val="0"/>
              </a:spcAft>
              <a:buNone/>
            </a:pPr>
            <a:r>
              <a:t/>
            </a:r>
            <a:endParaRPr sz="1300"/>
          </a:p>
        </p:txBody>
      </p:sp>
      <p:sp>
        <p:nvSpPr>
          <p:cNvPr id="574" name="Google Shape;574;p1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575" name="Google Shape;575;p19"/>
          <p:cNvPicPr preferRelativeResize="0"/>
          <p:nvPr/>
        </p:nvPicPr>
        <p:blipFill>
          <a:blip r:embed="rId3">
            <a:alphaModFix/>
          </a:blip>
          <a:stretch>
            <a:fillRect/>
          </a:stretch>
        </p:blipFill>
        <p:spPr>
          <a:xfrm>
            <a:off x="3178487" y="4366000"/>
            <a:ext cx="2787025" cy="441100"/>
          </a:xfrm>
          <a:prstGeom prst="rect">
            <a:avLst/>
          </a:prstGeom>
          <a:noFill/>
          <a:ln>
            <a:noFill/>
          </a:ln>
        </p:spPr>
      </p:pic>
      <p:pic>
        <p:nvPicPr>
          <p:cNvPr id="576" name="Google Shape;576;p19"/>
          <p:cNvPicPr preferRelativeResize="0"/>
          <p:nvPr/>
        </p:nvPicPr>
        <p:blipFill>
          <a:blip r:embed="rId4">
            <a:alphaModFix/>
          </a:blip>
          <a:stretch>
            <a:fillRect/>
          </a:stretch>
        </p:blipFill>
        <p:spPr>
          <a:xfrm>
            <a:off x="3178475" y="3737350"/>
            <a:ext cx="477075" cy="18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20"/>
          <p:cNvSpPr txBox="1"/>
          <p:nvPr>
            <p:ph type="title"/>
          </p:nvPr>
        </p:nvSpPr>
        <p:spPr>
          <a:xfrm>
            <a:off x="457200" y="720825"/>
            <a:ext cx="5640900" cy="96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Object Localization</a:t>
            </a:r>
            <a:endParaRPr sz="3000"/>
          </a:p>
        </p:txBody>
      </p:sp>
      <p:sp>
        <p:nvSpPr>
          <p:cNvPr id="582" name="Google Shape;582;p20"/>
          <p:cNvSpPr txBox="1"/>
          <p:nvPr>
            <p:ph idx="1" type="body"/>
          </p:nvPr>
        </p:nvSpPr>
        <p:spPr>
          <a:xfrm>
            <a:off x="457200" y="1466075"/>
            <a:ext cx="8305800" cy="3108900"/>
          </a:xfrm>
          <a:prstGeom prst="rect">
            <a:avLst/>
          </a:prstGeom>
        </p:spPr>
        <p:txBody>
          <a:bodyPr anchorCtr="0" anchor="t" bIns="0" lIns="0" spcFirstLastPara="1" rIns="0" wrap="square" tIns="0">
            <a:noAutofit/>
          </a:bodyPr>
          <a:lstStyle/>
          <a:p>
            <a:pPr indent="-317500" lvl="0" marL="457200" rtl="0" algn="l">
              <a:spcBef>
                <a:spcPts val="600"/>
              </a:spcBef>
              <a:spcAft>
                <a:spcPts val="0"/>
              </a:spcAft>
              <a:buSzPts val="1400"/>
              <a:buFont typeface="Calibri"/>
              <a:buChar char="➔"/>
            </a:pPr>
            <a:r>
              <a:rPr lang="en" sz="1400">
                <a:latin typeface="Calibri"/>
                <a:ea typeface="Calibri"/>
                <a:cs typeface="Calibri"/>
                <a:sym typeface="Calibri"/>
              </a:rPr>
              <a:t>In this phase, an effective classifier is constructed to classify the matched features points into foreground and background using Bayesian rule. </a:t>
            </a:r>
            <a:endParaRPr sz="1400">
              <a:latin typeface="Calibri"/>
              <a:ea typeface="Calibri"/>
              <a:cs typeface="Calibri"/>
              <a:sym typeface="Calibri"/>
            </a:endParaRPr>
          </a:p>
          <a:p>
            <a:pPr indent="-317500" lvl="0" marL="457200" rtl="0" algn="l">
              <a:spcBef>
                <a:spcPts val="600"/>
              </a:spcBef>
              <a:spcAft>
                <a:spcPts val="0"/>
              </a:spcAft>
              <a:buSzPts val="1400"/>
              <a:buFont typeface="Calibri"/>
              <a:buChar char="➔"/>
            </a:pPr>
            <a:r>
              <a:rPr lang="en" sz="1400">
                <a:latin typeface="Calibri"/>
                <a:ea typeface="Calibri"/>
                <a:cs typeface="Calibri"/>
                <a:sym typeface="Calibri"/>
              </a:rPr>
              <a:t>Let </a:t>
            </a:r>
            <a:r>
              <a:rPr i="1" lang="en" sz="1400">
                <a:latin typeface="Calibri"/>
                <a:ea typeface="Calibri"/>
                <a:cs typeface="Calibri"/>
                <a:sym typeface="Calibri"/>
              </a:rPr>
              <a:t>S(k, t)</a:t>
            </a:r>
            <a:r>
              <a:rPr lang="en" sz="1400">
                <a:latin typeface="Calibri"/>
                <a:ea typeface="Calibri"/>
                <a:cs typeface="Calibri"/>
                <a:sym typeface="Calibri"/>
              </a:rPr>
              <a:t> be the input image frame at time </a:t>
            </a:r>
            <a:r>
              <a:rPr i="1" lang="en" sz="1400">
                <a:latin typeface="Calibri"/>
                <a:ea typeface="Calibri"/>
                <a:cs typeface="Calibri"/>
                <a:sym typeface="Calibri"/>
              </a:rPr>
              <a:t>t </a:t>
            </a:r>
            <a:r>
              <a:rPr lang="en" sz="1400">
                <a:latin typeface="Calibri"/>
                <a:ea typeface="Calibri"/>
                <a:cs typeface="Calibri"/>
                <a:sym typeface="Calibri"/>
              </a:rPr>
              <a:t>in the position </a:t>
            </a:r>
            <a:r>
              <a:rPr i="1" lang="en" sz="1400">
                <a:latin typeface="Calibri"/>
                <a:ea typeface="Calibri"/>
                <a:cs typeface="Calibri"/>
                <a:sym typeface="Calibri"/>
              </a:rPr>
              <a:t>k,</a:t>
            </a:r>
            <a:r>
              <a:rPr lang="en" sz="1400">
                <a:latin typeface="Calibri"/>
                <a:ea typeface="Calibri"/>
                <a:cs typeface="Calibri"/>
                <a:sym typeface="Calibri"/>
              </a:rPr>
              <a:t> </a:t>
            </a:r>
            <a:r>
              <a:rPr i="1" lang="en" sz="1400">
                <a:latin typeface="Calibri"/>
                <a:ea typeface="Calibri"/>
                <a:cs typeface="Calibri"/>
                <a:sym typeface="Calibri"/>
              </a:rPr>
              <a:t>T(k,t ) </a:t>
            </a:r>
            <a:r>
              <a:rPr lang="en" sz="1400">
                <a:latin typeface="Calibri"/>
                <a:ea typeface="Calibri"/>
                <a:cs typeface="Calibri"/>
                <a:sym typeface="Calibri"/>
              </a:rPr>
              <a:t>be the template frame and          be the feature vector of target in the position k at time t. Here,              is the background. The posterior probability of feature vector that appears from the background at position k is calculated as follows:</a:t>
            </a:r>
            <a:endParaRPr sz="1400">
              <a:latin typeface="Calibri"/>
              <a:ea typeface="Calibri"/>
              <a:cs typeface="Calibri"/>
              <a:sym typeface="Calibri"/>
            </a:endParaRPr>
          </a:p>
          <a:p>
            <a:pPr indent="0" lvl="0" marL="342900" rtl="0" algn="l">
              <a:spcBef>
                <a:spcPts val="600"/>
              </a:spcBef>
              <a:spcAft>
                <a:spcPts val="0"/>
              </a:spcAft>
              <a:buNone/>
            </a:pPr>
            <a:r>
              <a:t/>
            </a:r>
            <a:endParaRPr sz="1400">
              <a:latin typeface="Calibri"/>
              <a:ea typeface="Calibri"/>
              <a:cs typeface="Calibri"/>
              <a:sym typeface="Calibri"/>
            </a:endParaRPr>
          </a:p>
          <a:p>
            <a:pPr indent="0" lvl="0" marL="342900" rtl="0" algn="l">
              <a:spcBef>
                <a:spcPts val="600"/>
              </a:spcBef>
              <a:spcAft>
                <a:spcPts val="0"/>
              </a:spcAft>
              <a:buNone/>
            </a:pPr>
            <a:r>
              <a:t/>
            </a:r>
            <a:endParaRPr sz="1400">
              <a:latin typeface="Calibri"/>
              <a:ea typeface="Calibri"/>
              <a:cs typeface="Calibri"/>
              <a:sym typeface="Calibri"/>
            </a:endParaRPr>
          </a:p>
          <a:p>
            <a:pPr indent="-317500" lvl="0" marL="457200" rtl="0" algn="l">
              <a:spcBef>
                <a:spcPts val="600"/>
              </a:spcBef>
              <a:spcAft>
                <a:spcPts val="0"/>
              </a:spcAft>
              <a:buSzPts val="1400"/>
              <a:buFont typeface="Calibri"/>
              <a:buChar char="➔"/>
            </a:pPr>
            <a:r>
              <a:rPr lang="en" sz="1400">
                <a:latin typeface="Calibri"/>
                <a:ea typeface="Calibri"/>
                <a:cs typeface="Calibri"/>
                <a:sym typeface="Calibri"/>
              </a:rPr>
              <a:t>Similarly, the  posterior probability of feature vector that appears from foreground at position k is calculated. </a:t>
            </a:r>
            <a:endParaRPr sz="1400">
              <a:latin typeface="Calibri"/>
              <a:ea typeface="Calibri"/>
              <a:cs typeface="Calibri"/>
              <a:sym typeface="Calibri"/>
            </a:endParaRPr>
          </a:p>
          <a:p>
            <a:pPr indent="-317500" lvl="0" marL="457200" rtl="0" algn="l">
              <a:spcBef>
                <a:spcPts val="600"/>
              </a:spcBef>
              <a:spcAft>
                <a:spcPts val="0"/>
              </a:spcAft>
              <a:buSzPts val="1400"/>
              <a:buFont typeface="Calibri"/>
              <a:buChar char="➔"/>
            </a:pPr>
            <a:r>
              <a:rPr lang="en" sz="1400">
                <a:latin typeface="Calibri"/>
                <a:ea typeface="Calibri"/>
                <a:cs typeface="Calibri"/>
                <a:sym typeface="Calibri"/>
              </a:rPr>
              <a:t>Thus, a probability map is constructed over the compressed video frames and the target is localized by searching the maximum likelihood density.</a:t>
            </a:r>
            <a:endParaRPr sz="1400">
              <a:latin typeface="Calibri"/>
              <a:ea typeface="Calibri"/>
              <a:cs typeface="Calibri"/>
              <a:sym typeface="Calibri"/>
            </a:endParaRPr>
          </a:p>
          <a:p>
            <a:pPr indent="0" lvl="0" marL="914400" rtl="0" algn="l">
              <a:spcBef>
                <a:spcPts val="600"/>
              </a:spcBef>
              <a:spcAft>
                <a:spcPts val="0"/>
              </a:spcAft>
              <a:buNone/>
            </a:pPr>
            <a:r>
              <a:t/>
            </a:r>
            <a:endParaRPr sz="1300"/>
          </a:p>
          <a:p>
            <a:pPr indent="0" lvl="0" marL="0" rtl="0" algn="l">
              <a:spcBef>
                <a:spcPts val="600"/>
              </a:spcBef>
              <a:spcAft>
                <a:spcPts val="0"/>
              </a:spcAft>
              <a:buNone/>
            </a:pPr>
            <a:r>
              <a:t/>
            </a:r>
            <a:endParaRPr sz="1300"/>
          </a:p>
        </p:txBody>
      </p:sp>
      <p:sp>
        <p:nvSpPr>
          <p:cNvPr id="583" name="Google Shape;583;p2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584" name="Google Shape;584;p20"/>
          <p:cNvPicPr preferRelativeResize="0"/>
          <p:nvPr/>
        </p:nvPicPr>
        <p:blipFill>
          <a:blip r:embed="rId3">
            <a:alphaModFix/>
          </a:blip>
          <a:stretch>
            <a:fillRect/>
          </a:stretch>
        </p:blipFill>
        <p:spPr>
          <a:xfrm>
            <a:off x="3319463" y="2906663"/>
            <a:ext cx="2581275" cy="447675"/>
          </a:xfrm>
          <a:prstGeom prst="rect">
            <a:avLst/>
          </a:prstGeom>
          <a:noFill/>
          <a:ln>
            <a:noFill/>
          </a:ln>
        </p:spPr>
      </p:pic>
      <p:pic>
        <p:nvPicPr>
          <p:cNvPr id="585" name="Google Shape;585;p20"/>
          <p:cNvPicPr preferRelativeResize="0"/>
          <p:nvPr/>
        </p:nvPicPr>
        <p:blipFill>
          <a:blip r:embed="rId4">
            <a:alphaModFix/>
          </a:blip>
          <a:stretch>
            <a:fillRect/>
          </a:stretch>
        </p:blipFill>
        <p:spPr>
          <a:xfrm>
            <a:off x="5047275" y="2389925"/>
            <a:ext cx="352425" cy="200025"/>
          </a:xfrm>
          <a:prstGeom prst="rect">
            <a:avLst/>
          </a:prstGeom>
          <a:noFill/>
          <a:ln>
            <a:noFill/>
          </a:ln>
        </p:spPr>
      </p:pic>
      <p:pic>
        <p:nvPicPr>
          <p:cNvPr id="586" name="Google Shape;586;p20"/>
          <p:cNvPicPr preferRelativeResize="0"/>
          <p:nvPr/>
        </p:nvPicPr>
        <p:blipFill>
          <a:blip r:embed="rId5">
            <a:alphaModFix/>
          </a:blip>
          <a:stretch>
            <a:fillRect/>
          </a:stretch>
        </p:blipFill>
        <p:spPr>
          <a:xfrm>
            <a:off x="7884525" y="2128813"/>
            <a:ext cx="238125" cy="200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