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02" r:id="rId3"/>
    <p:sldId id="306" r:id="rId4"/>
    <p:sldId id="307" r:id="rId5"/>
    <p:sldId id="316" r:id="rId6"/>
    <p:sldId id="275" r:id="rId7"/>
    <p:sldId id="310" r:id="rId8"/>
    <p:sldId id="309" r:id="rId9"/>
    <p:sldId id="311" r:id="rId10"/>
    <p:sldId id="305" r:id="rId11"/>
    <p:sldId id="312" r:id="rId12"/>
    <p:sldId id="313" r:id="rId13"/>
    <p:sldId id="314" r:id="rId14"/>
    <p:sldId id="304" r:id="rId15"/>
    <p:sldId id="31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4" clrIdx="0">
    <p:extLst>
      <p:ext uri="{19B8F6BF-5375-455C-9EA6-DF929625EA0E}">
        <p15:presenceInfo xmlns:p15="http://schemas.microsoft.com/office/powerpoint/2012/main" userId="Asus" providerId="None"/>
      </p:ext>
    </p:extLst>
  </p:cmAuthor>
  <p:cmAuthor id="2" name="BARADA SABUT" initials="BS" lastIdx="1" clrIdx="1">
    <p:extLst>
      <p:ext uri="{19B8F6BF-5375-455C-9EA6-DF929625EA0E}">
        <p15:presenceInfo xmlns:p15="http://schemas.microsoft.com/office/powerpoint/2012/main" userId="c0c77460075042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7130"/>
    <a:srgbClr val="FFD966"/>
    <a:srgbClr val="7F441C"/>
    <a:srgbClr val="DDD9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92" autoAdjust="0"/>
    <p:restoredTop sz="94660"/>
  </p:normalViewPr>
  <p:slideViewPr>
    <p:cSldViewPr snapToGrid="0">
      <p:cViewPr varScale="1">
        <p:scale>
          <a:sx n="72" d="100"/>
          <a:sy n="72" d="100"/>
        </p:scale>
        <p:origin x="396" y="7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1A2A1-2A5D-1444-BE58-20EF12ACAD96}" type="datetimeFigureOut">
              <a:rPr lang="en-US" smtClean="0"/>
              <a:t>10/31/2021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F4B9A-CC00-5B4C-B79C-B2369C410FE8}" type="slidenum">
              <a:rPr lang="en-US" smtClean="0"/>
              <a:t>‹#›</a:t>
            </a:fld>
            <a:endParaRPr lang="en-US"/>
          </a:p>
        </p:txBody>
      </p:sp>
    </p:spTree>
    <p:extLst>
      <p:ext uri="{BB962C8B-B14F-4D97-AF65-F5344CB8AC3E}">
        <p14:creationId xmlns:p14="http://schemas.microsoft.com/office/powerpoint/2010/main" val="3944688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5" name="Footer Placeholder 4"/>
          <p:cNvSpPr>
            <a:spLocks noGrp="1"/>
          </p:cNvSpPr>
          <p:nvPr>
            <p:ph type="ftr" sz="quarter" idx="11"/>
          </p:nvPr>
        </p:nvSpPr>
        <p:spPr/>
        <p:txBody>
          <a:bodyPr/>
          <a:lstStyle/>
          <a:p>
            <a:r>
              <a:rPr lang="en-IN" dirty="0"/>
              <a:t>MSAP Transition</a:t>
            </a:r>
          </a:p>
        </p:txBody>
      </p:sp>
      <p:sp>
        <p:nvSpPr>
          <p:cNvPr id="6" name="Slide Number Placeholder 5"/>
          <p:cNvSpPr>
            <a:spLocks noGrp="1"/>
          </p:cNvSpPr>
          <p:nvPr>
            <p:ph type="sldNum" sz="quarter" idx="12"/>
          </p:nvPr>
        </p:nvSpPr>
        <p:spPr/>
        <p:txBody>
          <a:bodyPr/>
          <a:lstStyle/>
          <a:p>
            <a:r>
              <a:rPr lang="en-IN" dirty="0"/>
              <a:t>Not to be Published on Internet</a:t>
            </a:r>
          </a:p>
        </p:txBody>
      </p:sp>
    </p:spTree>
    <p:extLst>
      <p:ext uri="{BB962C8B-B14F-4D97-AF65-F5344CB8AC3E}">
        <p14:creationId xmlns:p14="http://schemas.microsoft.com/office/powerpoint/2010/main" val="307129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175012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1201700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210665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21FF-061C-144A-8141-2CE92753F548}"/>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B9EC0107-76CD-A148-A7F8-521502D26569}"/>
              </a:ext>
            </a:extLst>
          </p:cNvPr>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4" name="Footer Placeholder 3">
            <a:extLst>
              <a:ext uri="{FF2B5EF4-FFF2-40B4-BE49-F238E27FC236}">
                <a16:creationId xmlns:a16="http://schemas.microsoft.com/office/drawing/2014/main" id="{AB843CE7-765D-CF40-A209-F211F94A0B97}"/>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a:t>MSAP Transition</a:t>
            </a:r>
            <a:endParaRPr lang="en-IN" dirty="0"/>
          </a:p>
        </p:txBody>
      </p:sp>
      <p:sp>
        <p:nvSpPr>
          <p:cNvPr id="5" name="Slide Number Placeholder 4">
            <a:extLst>
              <a:ext uri="{FF2B5EF4-FFF2-40B4-BE49-F238E27FC236}">
                <a16:creationId xmlns:a16="http://schemas.microsoft.com/office/drawing/2014/main" id="{820DFCE6-28BF-3F4D-BE90-70BDABA1B43C}"/>
              </a:ext>
            </a:extLst>
          </p:cNvPr>
          <p:cNvSpPr>
            <a:spLocks noGrp="1"/>
          </p:cNvSpPr>
          <p:nvPr>
            <p:ph type="sldNum" sz="quarter" idx="12"/>
          </p:nvPr>
        </p:nvSpPr>
        <p:spPr/>
        <p:txBody>
          <a:bodyPr/>
          <a:lstStyle/>
          <a:p>
            <a:fld id="{D1446411-14F9-4305-8B1C-E2A80EC794FA}" type="slidenum">
              <a:rPr lang="en-IN" smtClean="0"/>
              <a:pPr/>
              <a:t>‹#›</a:t>
            </a:fld>
            <a:endParaRPr lang="en-IN" dirty="0"/>
          </a:p>
        </p:txBody>
      </p:sp>
    </p:spTree>
    <p:extLst>
      <p:ext uri="{BB962C8B-B14F-4D97-AF65-F5344CB8AC3E}">
        <p14:creationId xmlns:p14="http://schemas.microsoft.com/office/powerpoint/2010/main" val="131098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390930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384795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265606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249238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77472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231539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183634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CB32D-7F3A-4892-8EC3-7EF311A94931}" type="datetimeFigureOut">
              <a:rPr lang="en-IN" smtClean="0"/>
              <a:pPr/>
              <a:t>31-10-2021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46411-14F9-4305-8B1C-E2A80EC794FA}" type="slidenum">
              <a:rPr lang="en-IN" smtClean="0"/>
              <a:pPr/>
              <a:t>‹#›</a:t>
            </a:fld>
            <a:endParaRPr lang="en-IN"/>
          </a:p>
        </p:txBody>
      </p:sp>
      <p:pic>
        <p:nvPicPr>
          <p:cNvPr id="8" name="Picture 7">
            <a:extLst>
              <a:ext uri="{FF2B5EF4-FFF2-40B4-BE49-F238E27FC236}">
                <a16:creationId xmlns:a16="http://schemas.microsoft.com/office/drawing/2014/main" id="{49F28090-7EB4-B544-8AAF-C16AD04EA674}"/>
              </a:ext>
            </a:extLst>
          </p:cNvPr>
          <p:cNvPicPr>
            <a:picLocks noChangeAspect="1"/>
          </p:cNvPicPr>
          <p:nvPr userDrawn="1"/>
        </p:nvPicPr>
        <p:blipFill>
          <a:blip r:embed="rId14"/>
          <a:stretch>
            <a:fillRect/>
          </a:stretch>
        </p:blipFill>
        <p:spPr>
          <a:xfrm>
            <a:off x="11124096" y="230188"/>
            <a:ext cx="889778" cy="560651"/>
          </a:xfrm>
          <a:prstGeom prst="rect">
            <a:avLst/>
          </a:prstGeom>
        </p:spPr>
      </p:pic>
    </p:spTree>
    <p:extLst>
      <p:ext uri="{BB962C8B-B14F-4D97-AF65-F5344CB8AC3E}">
        <p14:creationId xmlns:p14="http://schemas.microsoft.com/office/powerpoint/2010/main" val="223387503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944" y="860598"/>
            <a:ext cx="9144000" cy="901941"/>
          </a:xfrm>
        </p:spPr>
        <p:txBody>
          <a:bodyPr>
            <a:normAutofit fontScale="90000"/>
          </a:bodyPr>
          <a:lstStyle/>
          <a:p>
            <a:r>
              <a:rPr lang="en-IN" dirty="0">
                <a:latin typeface="Arial" panose="020B0604020202020204" pitchFamily="34" charset="0"/>
                <a:cs typeface="Arial" panose="020B0604020202020204" pitchFamily="34" charset="0"/>
              </a:rPr>
              <a:t>UIDAI </a:t>
            </a:r>
            <a:r>
              <a:rPr lang="en-IN" dirty="0" err="1">
                <a:latin typeface="Arial" panose="020B0604020202020204" pitchFamily="34" charset="0"/>
                <a:cs typeface="Arial" panose="020B0604020202020204" pitchFamily="34" charset="0"/>
              </a:rPr>
              <a:t>Hackathon</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93B4A87-E548-5445-AA53-F9F92436D2E6}"/>
              </a:ext>
            </a:extLst>
          </p:cNvPr>
          <p:cNvPicPr>
            <a:picLocks noChangeAspect="1"/>
          </p:cNvPicPr>
          <p:nvPr/>
        </p:nvPicPr>
        <p:blipFill>
          <a:blip r:embed="rId2"/>
          <a:stretch>
            <a:fillRect/>
          </a:stretch>
        </p:blipFill>
        <p:spPr>
          <a:xfrm>
            <a:off x="315299" y="288505"/>
            <a:ext cx="3219589" cy="57209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490365499"/>
              </p:ext>
            </p:extLst>
          </p:nvPr>
        </p:nvGraphicFramePr>
        <p:xfrm>
          <a:off x="2155871" y="2744532"/>
          <a:ext cx="8492067" cy="780546"/>
        </p:xfrm>
        <a:graphic>
          <a:graphicData uri="http://schemas.openxmlformats.org/drawingml/2006/table">
            <a:tbl>
              <a:tblPr firstRow="1" bandRow="1">
                <a:tableStyleId>{5C22544A-7EE6-4342-B048-85BDC9FD1C3A}</a:tableStyleId>
              </a:tblPr>
              <a:tblGrid>
                <a:gridCol w="1193556">
                  <a:extLst>
                    <a:ext uri="{9D8B030D-6E8A-4147-A177-3AD203B41FA5}">
                      <a16:colId xmlns:a16="http://schemas.microsoft.com/office/drawing/2014/main" val="20000"/>
                    </a:ext>
                  </a:extLst>
                </a:gridCol>
                <a:gridCol w="4467822">
                  <a:extLst>
                    <a:ext uri="{9D8B030D-6E8A-4147-A177-3AD203B41FA5}">
                      <a16:colId xmlns:a16="http://schemas.microsoft.com/office/drawing/2014/main" val="20001"/>
                    </a:ext>
                  </a:extLst>
                </a:gridCol>
                <a:gridCol w="2830689">
                  <a:extLst>
                    <a:ext uri="{9D8B030D-6E8A-4147-A177-3AD203B41FA5}">
                      <a16:colId xmlns:a16="http://schemas.microsoft.com/office/drawing/2014/main" val="20002"/>
                    </a:ext>
                  </a:extLst>
                </a:gridCol>
              </a:tblGrid>
              <a:tr h="370840">
                <a:tc>
                  <a:txBody>
                    <a:bodyPr/>
                    <a:lstStyle/>
                    <a:p>
                      <a:r>
                        <a:rPr lang="en-US" dirty="0" err="1"/>
                        <a:t>Sl</a:t>
                      </a:r>
                      <a:r>
                        <a:rPr lang="en-US" dirty="0"/>
                        <a:t> No</a:t>
                      </a:r>
                      <a:endParaRPr lang="en-IN" dirty="0"/>
                    </a:p>
                  </a:txBody>
                  <a:tcPr/>
                </a:tc>
                <a:tc>
                  <a:txBody>
                    <a:bodyPr/>
                    <a:lstStyle/>
                    <a:p>
                      <a:r>
                        <a:rPr lang="en-US" dirty="0"/>
                        <a:t>Name</a:t>
                      </a:r>
                      <a:endParaRPr lang="en-IN" dirty="0"/>
                    </a:p>
                  </a:txBody>
                  <a:tcPr/>
                </a:tc>
                <a:tc>
                  <a:txBody>
                    <a:bodyPr/>
                    <a:lstStyle/>
                    <a:p>
                      <a:r>
                        <a:rPr lang="en-US" dirty="0"/>
                        <a:t>E Mail ID</a:t>
                      </a:r>
                      <a:endParaRPr lang="en-IN" dirty="0"/>
                    </a:p>
                  </a:txBody>
                  <a:tcPr/>
                </a:tc>
                <a:extLst>
                  <a:ext uri="{0D108BD9-81ED-4DB2-BD59-A6C34878D82A}">
                    <a16:rowId xmlns:a16="http://schemas.microsoft.com/office/drawing/2014/main" val="10000"/>
                  </a:ext>
                </a:extLst>
              </a:tr>
              <a:tr h="409706">
                <a:tc>
                  <a:txBody>
                    <a:bodyPr/>
                    <a:lstStyle/>
                    <a:p>
                      <a:r>
                        <a:rPr lang="en-US" dirty="0"/>
                        <a:t>1</a:t>
                      </a:r>
                      <a:endParaRPr lang="en-IN" dirty="0"/>
                    </a:p>
                  </a:txBody>
                  <a:tcPr/>
                </a:tc>
                <a:tc>
                  <a:txBody>
                    <a:bodyPr/>
                    <a:lstStyle/>
                    <a:p>
                      <a:r>
                        <a:rPr lang="en-US" dirty="0" err="1"/>
                        <a:t>Shrish</a:t>
                      </a:r>
                      <a:r>
                        <a:rPr lang="en-US" dirty="0"/>
                        <a:t> Kumar Singhal</a:t>
                      </a:r>
                      <a:endParaRPr lang="en-IN" dirty="0"/>
                    </a:p>
                  </a:txBody>
                  <a:tcPr/>
                </a:tc>
                <a:tc>
                  <a:txBody>
                    <a:bodyPr/>
                    <a:lstStyle/>
                    <a:p>
                      <a:r>
                        <a:rPr lang="en-US" dirty="0"/>
                        <a:t>shrishkumar@iitg.ac.in</a:t>
                      </a:r>
                      <a:endParaRPr lang="en-IN" dirty="0"/>
                    </a:p>
                  </a:txBody>
                  <a:tcPr/>
                </a:tc>
                <a:extLst>
                  <a:ext uri="{0D108BD9-81ED-4DB2-BD59-A6C34878D82A}">
                    <a16:rowId xmlns:a16="http://schemas.microsoft.com/office/drawing/2014/main" val="10001"/>
                  </a:ext>
                </a:extLst>
              </a:tr>
            </a:tbl>
          </a:graphicData>
        </a:graphic>
      </p:graphicFrame>
      <p:sp>
        <p:nvSpPr>
          <p:cNvPr id="4" name="TextBox 3"/>
          <p:cNvSpPr txBox="1"/>
          <p:nvPr/>
        </p:nvSpPr>
        <p:spPr>
          <a:xfrm>
            <a:off x="4093672" y="1965300"/>
            <a:ext cx="3736985"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Team Reference ID : g5SGkqc0N5</a:t>
            </a:r>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4881532" y="2352727"/>
            <a:ext cx="242893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Team Member Details</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2D55101-1394-47FD-BEC6-6A829FD38971}"/>
              </a:ext>
            </a:extLst>
          </p:cNvPr>
          <p:cNvSpPr txBox="1"/>
          <p:nvPr/>
        </p:nvSpPr>
        <p:spPr>
          <a:xfrm>
            <a:off x="2155871" y="4137739"/>
            <a:ext cx="8233833" cy="523220"/>
          </a:xfrm>
          <a:prstGeom prst="rect">
            <a:avLst/>
          </a:prstGeom>
          <a:noFill/>
        </p:spPr>
        <p:txBody>
          <a:bodyPr wrap="square" rtlCol="0">
            <a:spAutoFit/>
          </a:bodyPr>
          <a:lstStyle/>
          <a:p>
            <a:pPr algn="ctr"/>
            <a:r>
              <a:rPr lang="en-US" sz="2800" b="1" dirty="0"/>
              <a:t>Theme :      Authentication Reimagined</a:t>
            </a:r>
            <a:endParaRPr lang="en-US" b="1" dirty="0"/>
          </a:p>
        </p:txBody>
      </p:sp>
    </p:spTree>
    <p:extLst>
      <p:ext uri="{BB962C8B-B14F-4D97-AF65-F5344CB8AC3E}">
        <p14:creationId xmlns:p14="http://schemas.microsoft.com/office/powerpoint/2010/main" val="373202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348D-C4C6-8446-BE60-440A395AE506}"/>
              </a:ext>
            </a:extLst>
          </p:cNvPr>
          <p:cNvSpPr>
            <a:spLocks noGrp="1"/>
          </p:cNvSpPr>
          <p:nvPr>
            <p:ph type="title"/>
          </p:nvPr>
        </p:nvSpPr>
        <p:spPr>
          <a:xfrm>
            <a:off x="838200" y="365125"/>
            <a:ext cx="10515600" cy="734805"/>
          </a:xfrm>
        </p:spPr>
        <p:txBody>
          <a:bodyPr/>
          <a:lstStyle/>
          <a:p>
            <a:r>
              <a:rPr lang="en-US" dirty="0"/>
              <a:t>Security Considerations</a:t>
            </a:r>
          </a:p>
        </p:txBody>
      </p:sp>
      <p:sp>
        <p:nvSpPr>
          <p:cNvPr id="3" name="Content Placeholder 2">
            <a:extLst>
              <a:ext uri="{FF2B5EF4-FFF2-40B4-BE49-F238E27FC236}">
                <a16:creationId xmlns:a16="http://schemas.microsoft.com/office/drawing/2014/main" id="{16DE3B0A-CA53-D84E-B635-EB466026091E}"/>
              </a:ext>
            </a:extLst>
          </p:cNvPr>
          <p:cNvSpPr>
            <a:spLocks noGrp="1"/>
          </p:cNvSpPr>
          <p:nvPr>
            <p:ph idx="1"/>
          </p:nvPr>
        </p:nvSpPr>
        <p:spPr>
          <a:xfrm>
            <a:off x="384313" y="1311965"/>
            <a:ext cx="11489635" cy="4864998"/>
          </a:xfrm>
        </p:spPr>
        <p:txBody>
          <a:bodyPr>
            <a:normAutofit fontScale="92500" lnSpcReduction="10000"/>
          </a:bodyPr>
          <a:lstStyle/>
          <a:p>
            <a:pPr algn="just"/>
            <a:r>
              <a:rPr lang="en-US" dirty="0"/>
              <a:t>Only the Client (Resident) App talks to UIDAI through UIDAI APIs. The information received will be stored only in App and can’t be shared otherwise. </a:t>
            </a:r>
          </a:p>
          <a:p>
            <a:pPr algn="just"/>
            <a:r>
              <a:rPr lang="en-US" dirty="0"/>
              <a:t>The access to App is only through UIDAI OTP API.</a:t>
            </a:r>
          </a:p>
          <a:p>
            <a:pPr algn="just"/>
            <a:r>
              <a:rPr lang="en-US" dirty="0"/>
              <a:t>Once logout is done at Client App, all the previous data including XML, QR code, App password are deleted and the Resident has to start afresh.</a:t>
            </a:r>
          </a:p>
          <a:p>
            <a:pPr algn="just"/>
            <a:r>
              <a:rPr lang="en-US" dirty="0"/>
              <a:t>Full Aadhaar number is never shared with Verifier App. </a:t>
            </a:r>
          </a:p>
          <a:p>
            <a:pPr algn="just"/>
            <a:r>
              <a:rPr lang="en-US" dirty="0"/>
              <a:t>The Verifier App does not talk to UIDAI. The Verifier receives XML and QR code only from Client App. </a:t>
            </a:r>
          </a:p>
          <a:p>
            <a:pPr algn="just"/>
            <a:r>
              <a:rPr lang="en-US" dirty="0"/>
              <a:t>XML security code is provided to Verifier App separately from XML. </a:t>
            </a:r>
          </a:p>
          <a:p>
            <a:pPr algn="just"/>
            <a:r>
              <a:rPr lang="en-US" dirty="0"/>
              <a:t>The verifier App maintains Log of all transactions and therefore there is a trail and Audit is possible.</a:t>
            </a:r>
          </a:p>
          <a:p>
            <a:endParaRPr lang="en-US" dirty="0"/>
          </a:p>
        </p:txBody>
      </p:sp>
    </p:spTree>
    <p:extLst>
      <p:ext uri="{BB962C8B-B14F-4D97-AF65-F5344CB8AC3E}">
        <p14:creationId xmlns:p14="http://schemas.microsoft.com/office/powerpoint/2010/main" val="2333109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348D-C4C6-8446-BE60-440A395AE506}"/>
              </a:ext>
            </a:extLst>
          </p:cNvPr>
          <p:cNvSpPr>
            <a:spLocks noGrp="1"/>
          </p:cNvSpPr>
          <p:nvPr>
            <p:ph type="title"/>
          </p:nvPr>
        </p:nvSpPr>
        <p:spPr>
          <a:xfrm>
            <a:off x="838200" y="365126"/>
            <a:ext cx="10515600" cy="315912"/>
          </a:xfrm>
        </p:spPr>
        <p:txBody>
          <a:bodyPr>
            <a:normAutofit fontScale="90000"/>
          </a:bodyPr>
          <a:lstStyle/>
          <a:p>
            <a:r>
              <a:rPr lang="en-US" dirty="0"/>
              <a:t>Other features that may be included</a:t>
            </a:r>
          </a:p>
        </p:txBody>
      </p:sp>
      <p:sp>
        <p:nvSpPr>
          <p:cNvPr id="3" name="Content Placeholder 2">
            <a:extLst>
              <a:ext uri="{FF2B5EF4-FFF2-40B4-BE49-F238E27FC236}">
                <a16:creationId xmlns:a16="http://schemas.microsoft.com/office/drawing/2014/main" id="{16DE3B0A-CA53-D84E-B635-EB466026091E}"/>
              </a:ext>
            </a:extLst>
          </p:cNvPr>
          <p:cNvSpPr>
            <a:spLocks noGrp="1"/>
          </p:cNvSpPr>
          <p:nvPr>
            <p:ph idx="1"/>
          </p:nvPr>
        </p:nvSpPr>
        <p:spPr>
          <a:xfrm>
            <a:off x="384313" y="977900"/>
            <a:ext cx="11489635" cy="5514974"/>
          </a:xfrm>
        </p:spPr>
        <p:txBody>
          <a:bodyPr>
            <a:normAutofit fontScale="92500" lnSpcReduction="20000"/>
          </a:bodyPr>
          <a:lstStyle/>
          <a:p>
            <a:pPr algn="just"/>
            <a:r>
              <a:rPr lang="en-US" dirty="0"/>
              <a:t>A transaction history at Client App may be created clearly bringing out the purpose for which XML was forwarded, the name of the verifier and date and time.</a:t>
            </a:r>
          </a:p>
          <a:p>
            <a:pPr algn="just"/>
            <a:r>
              <a:rPr lang="en-US" dirty="0"/>
              <a:t>Similarly the details of QR code sent or scanned may be saved in transaction history at Client App.</a:t>
            </a:r>
          </a:p>
          <a:p>
            <a:pPr algn="just"/>
            <a:r>
              <a:rPr lang="en-US" dirty="0"/>
              <a:t>Another level of protection may be added to XML and QR code if they are further encrypted with the Public key of the Verifier before being sent.</a:t>
            </a:r>
          </a:p>
          <a:p>
            <a:pPr algn="just"/>
            <a:r>
              <a:rPr lang="en-US" dirty="0"/>
              <a:t>Complete logs at Verifier Database shall be preserved including time stamp of receipt of XML, source of XML (mobile number, email id etc.). Similar details shall be captured for QR code as well. The complete details shall provide a trail of operations for a record.</a:t>
            </a:r>
          </a:p>
          <a:p>
            <a:pPr algn="just"/>
            <a:r>
              <a:rPr lang="en-US" dirty="0"/>
              <a:t>Additional information such as flight booking details, ticket no. for stadium entries etc. may also be added to be received from the Resident and sent to the Verifier through this very same APP with suitable modifications. The Verifier database in this case will actually show all the complete details of persons who availed the services.  </a:t>
            </a:r>
          </a:p>
        </p:txBody>
      </p:sp>
    </p:spTree>
    <p:extLst>
      <p:ext uri="{BB962C8B-B14F-4D97-AF65-F5344CB8AC3E}">
        <p14:creationId xmlns:p14="http://schemas.microsoft.com/office/powerpoint/2010/main" val="1994221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348D-C4C6-8446-BE60-440A395AE506}"/>
              </a:ext>
            </a:extLst>
          </p:cNvPr>
          <p:cNvSpPr>
            <a:spLocks noGrp="1"/>
          </p:cNvSpPr>
          <p:nvPr>
            <p:ph type="title"/>
          </p:nvPr>
        </p:nvSpPr>
        <p:spPr>
          <a:xfrm>
            <a:off x="838200" y="365126"/>
            <a:ext cx="10515600" cy="1069974"/>
          </a:xfrm>
        </p:spPr>
        <p:txBody>
          <a:bodyPr>
            <a:normAutofit fontScale="90000"/>
          </a:bodyPr>
          <a:lstStyle/>
          <a:p>
            <a:r>
              <a:rPr lang="en-US" dirty="0"/>
              <a:t>Present Status and accomplishment against Problem Statements</a:t>
            </a:r>
            <a:br>
              <a:rPr lang="en-US" dirty="0"/>
            </a:br>
            <a:r>
              <a:rPr lang="en-US" dirty="0"/>
              <a:t> </a:t>
            </a:r>
          </a:p>
        </p:txBody>
      </p:sp>
      <p:sp>
        <p:nvSpPr>
          <p:cNvPr id="3" name="Content Placeholder 2">
            <a:extLst>
              <a:ext uri="{FF2B5EF4-FFF2-40B4-BE49-F238E27FC236}">
                <a16:creationId xmlns:a16="http://schemas.microsoft.com/office/drawing/2014/main" id="{16DE3B0A-CA53-D84E-B635-EB466026091E}"/>
              </a:ext>
            </a:extLst>
          </p:cNvPr>
          <p:cNvSpPr>
            <a:spLocks noGrp="1"/>
          </p:cNvSpPr>
          <p:nvPr>
            <p:ph idx="1"/>
          </p:nvPr>
        </p:nvSpPr>
        <p:spPr>
          <a:xfrm>
            <a:off x="384313" y="1524000"/>
            <a:ext cx="11489635" cy="5194300"/>
          </a:xfrm>
        </p:spPr>
        <p:txBody>
          <a:bodyPr>
            <a:normAutofit/>
          </a:bodyPr>
          <a:lstStyle/>
          <a:p>
            <a:pPr algn="just"/>
            <a:r>
              <a:rPr lang="en-US" dirty="0"/>
              <a:t>PS 1: Client APP provides a solution for transmission of XML in a secured manner to Verifier. The Verifier App scans the QR code on the mobile of Resident upon his arrival, retrieves his details (photo) from XML, verifies him and allows entry to Airport, Stadium etc. No more checking of physical documents for entry now.</a:t>
            </a:r>
          </a:p>
          <a:p>
            <a:pPr algn="just"/>
            <a:r>
              <a:rPr lang="en-US" dirty="0"/>
              <a:t>PS 2: Client APP provides a solution for transmission of XML in a secured manner to Verifier. The Verifier may revert back to resident and ask for Security code. The Verifier App will not be required for further operations. </a:t>
            </a:r>
          </a:p>
        </p:txBody>
      </p:sp>
    </p:spTree>
    <p:extLst>
      <p:ext uri="{BB962C8B-B14F-4D97-AF65-F5344CB8AC3E}">
        <p14:creationId xmlns:p14="http://schemas.microsoft.com/office/powerpoint/2010/main" val="97780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348D-C4C6-8446-BE60-440A395AE506}"/>
              </a:ext>
            </a:extLst>
          </p:cNvPr>
          <p:cNvSpPr>
            <a:spLocks noGrp="1"/>
          </p:cNvSpPr>
          <p:nvPr>
            <p:ph type="title"/>
          </p:nvPr>
        </p:nvSpPr>
        <p:spPr>
          <a:xfrm>
            <a:off x="838200" y="365126"/>
            <a:ext cx="10515600" cy="1069974"/>
          </a:xfrm>
        </p:spPr>
        <p:txBody>
          <a:bodyPr>
            <a:normAutofit fontScale="90000"/>
          </a:bodyPr>
          <a:lstStyle/>
          <a:p>
            <a:r>
              <a:rPr lang="en-US" dirty="0"/>
              <a:t>Present Status and accomplishment against Problem Statements</a:t>
            </a:r>
            <a:br>
              <a:rPr lang="en-US" dirty="0"/>
            </a:br>
            <a:r>
              <a:rPr lang="en-US" dirty="0"/>
              <a:t> </a:t>
            </a:r>
          </a:p>
        </p:txBody>
      </p:sp>
      <p:sp>
        <p:nvSpPr>
          <p:cNvPr id="3" name="Content Placeholder 2">
            <a:extLst>
              <a:ext uri="{FF2B5EF4-FFF2-40B4-BE49-F238E27FC236}">
                <a16:creationId xmlns:a16="http://schemas.microsoft.com/office/drawing/2014/main" id="{16DE3B0A-CA53-D84E-B635-EB466026091E}"/>
              </a:ext>
            </a:extLst>
          </p:cNvPr>
          <p:cNvSpPr>
            <a:spLocks noGrp="1"/>
          </p:cNvSpPr>
          <p:nvPr>
            <p:ph idx="1"/>
          </p:nvPr>
        </p:nvSpPr>
        <p:spPr>
          <a:xfrm>
            <a:off x="384313" y="1536700"/>
            <a:ext cx="11489635" cy="5181600"/>
          </a:xfrm>
        </p:spPr>
        <p:txBody>
          <a:bodyPr>
            <a:normAutofit lnSpcReduction="10000"/>
          </a:bodyPr>
          <a:lstStyle/>
          <a:p>
            <a:pPr algn="just"/>
            <a:r>
              <a:rPr lang="en-US" dirty="0"/>
              <a:t>PS 3: Client APP provides a solution for transmission of XML in a secured manner to Verifier. The bank may revert to the Resident. The Resident may share QR code with bank and the process is completed. Total safety of operations without any intrusion by bank and peace of mind for the customer. There is no need of complicated Positive Pay System now. Even if the issuer of cheque forgets to give any instructions to bank, the cheque will be honored. </a:t>
            </a:r>
          </a:p>
          <a:p>
            <a:pPr algn="just"/>
            <a:r>
              <a:rPr lang="en-US" dirty="0"/>
              <a:t>PS 4: Client APP provides a solution for transmission of XML in a secured manner to Verifier. The Verifier App scans the QR code on the mobile of Rural person (Resident) upon his arrival. None will be denied service delivery such as PDS, MANREGA etc. With the tremendous growth and penetration of mobile phones in India, this solution has the potential to replace the costly biometric and Iris devices at a fraction of the cost. </a:t>
            </a:r>
          </a:p>
        </p:txBody>
      </p:sp>
    </p:spTree>
    <p:extLst>
      <p:ext uri="{BB962C8B-B14F-4D97-AF65-F5344CB8AC3E}">
        <p14:creationId xmlns:p14="http://schemas.microsoft.com/office/powerpoint/2010/main" val="255588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344557" y="365126"/>
            <a:ext cx="11009243" cy="655292"/>
          </a:xfrm>
        </p:spPr>
        <p:txBody>
          <a:bodyPr>
            <a:normAutofit fontScale="90000"/>
          </a:bodyPr>
          <a:lstStyle/>
          <a:p>
            <a:r>
              <a:rPr lang="en-US" dirty="0"/>
              <a:t>Feedback</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344557" y="1113184"/>
            <a:ext cx="11009243" cy="5391788"/>
          </a:xfrm>
        </p:spPr>
        <p:txBody>
          <a:bodyPr>
            <a:normAutofit fontScale="77500" lnSpcReduction="20000"/>
          </a:bodyPr>
          <a:lstStyle/>
          <a:p>
            <a:pPr algn="just">
              <a:lnSpc>
                <a:spcPct val="150000"/>
              </a:lnSpc>
            </a:pPr>
            <a:r>
              <a:rPr lang="en-US" sz="3400" dirty="0"/>
              <a:t>UIDAI has taken immense pains to facilitate the teams for this Hackathon. But, I feel UIDAI ecosystem is quite complex and requires lots of efforts to understand which requires time. During this period, a number of assignments and Internal tests are also going on at my college i.e. IIT, Guwahati hence full dedicated time could not be devoted. I feel the time given was too short but tried to do whatever I could in this limited time.</a:t>
            </a:r>
          </a:p>
          <a:p>
            <a:pPr algn="just">
              <a:lnSpc>
                <a:spcPct val="150000"/>
              </a:lnSpc>
            </a:pPr>
            <a:r>
              <a:rPr lang="en-US" sz="3400" dirty="0"/>
              <a:t>Given a time frame of say 15 days, a comprehensive solution comprising of Client App and Verifier App could have been developed almost fit for deployment in UIDAI ecosystem after VAPT testing.</a:t>
            </a:r>
          </a:p>
          <a:p>
            <a:pPr algn="just">
              <a:lnSpc>
                <a:spcPct val="150000"/>
              </a:lnSpc>
            </a:pPr>
            <a:endParaRPr lang="en-US" sz="3200" dirty="0"/>
          </a:p>
          <a:p>
            <a:pPr>
              <a:lnSpc>
                <a:spcPct val="150000"/>
              </a:lnSpc>
            </a:pPr>
            <a:endParaRPr lang="en-US" sz="3200" dirty="0"/>
          </a:p>
          <a:p>
            <a:pPr>
              <a:lnSpc>
                <a:spcPct val="150000"/>
              </a:lnSpc>
            </a:pPr>
            <a:endParaRPr lang="en-US" sz="3200" dirty="0"/>
          </a:p>
        </p:txBody>
      </p:sp>
    </p:spTree>
    <p:extLst>
      <p:ext uri="{BB962C8B-B14F-4D97-AF65-F5344CB8AC3E}">
        <p14:creationId xmlns:p14="http://schemas.microsoft.com/office/powerpoint/2010/main" val="69224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344557" y="365126"/>
            <a:ext cx="11009243" cy="65529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344557" y="1113184"/>
            <a:ext cx="11009243" cy="5391788"/>
          </a:xfrm>
        </p:spPr>
        <p:txBody>
          <a:bodyPr>
            <a:normAutofit/>
          </a:bodyPr>
          <a:lstStyle/>
          <a:p>
            <a:pPr marL="0" indent="0" algn="ctr">
              <a:lnSpc>
                <a:spcPct val="150000"/>
              </a:lnSpc>
              <a:buNone/>
            </a:pPr>
            <a:endParaRPr lang="en-US" sz="3400" dirty="0">
              <a:solidFill>
                <a:srgbClr val="00B0F0"/>
              </a:solidFill>
            </a:endParaRPr>
          </a:p>
          <a:p>
            <a:pPr marL="0" indent="0" algn="ctr">
              <a:lnSpc>
                <a:spcPct val="150000"/>
              </a:lnSpc>
              <a:buNone/>
            </a:pPr>
            <a:endParaRPr lang="en-US" sz="3400" dirty="0">
              <a:solidFill>
                <a:srgbClr val="00B0F0"/>
              </a:solidFill>
            </a:endParaRPr>
          </a:p>
          <a:p>
            <a:pPr marL="0" indent="0" algn="ctr">
              <a:lnSpc>
                <a:spcPct val="150000"/>
              </a:lnSpc>
              <a:buNone/>
            </a:pPr>
            <a:r>
              <a:rPr lang="en-US" sz="8800" dirty="0">
                <a:solidFill>
                  <a:srgbClr val="00B0F0"/>
                </a:solidFill>
              </a:rPr>
              <a:t>Thanks a lot.</a:t>
            </a:r>
          </a:p>
          <a:p>
            <a:pPr algn="just">
              <a:lnSpc>
                <a:spcPct val="150000"/>
              </a:lnSpc>
            </a:pPr>
            <a:endParaRPr lang="en-US" sz="3200" dirty="0"/>
          </a:p>
          <a:p>
            <a:pPr>
              <a:lnSpc>
                <a:spcPct val="150000"/>
              </a:lnSpc>
            </a:pPr>
            <a:endParaRPr lang="en-US" sz="3200" dirty="0"/>
          </a:p>
          <a:p>
            <a:pPr>
              <a:lnSpc>
                <a:spcPct val="150000"/>
              </a:lnSpc>
            </a:pPr>
            <a:endParaRPr lang="en-US" sz="3200" dirty="0"/>
          </a:p>
        </p:txBody>
      </p:sp>
    </p:spTree>
    <p:extLst>
      <p:ext uri="{BB962C8B-B14F-4D97-AF65-F5344CB8AC3E}">
        <p14:creationId xmlns:p14="http://schemas.microsoft.com/office/powerpoint/2010/main" val="37069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838200" y="365125"/>
            <a:ext cx="10515600" cy="681797"/>
          </a:xfrm>
        </p:spPr>
        <p:txBody>
          <a:bodyPr>
            <a:normAutofit fontScale="90000"/>
          </a:bodyPr>
          <a:lstStyle/>
          <a:p>
            <a:r>
              <a:rPr lang="en-US" dirty="0"/>
              <a:t>Approach Adopted </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291548" y="1046922"/>
            <a:ext cx="11582400" cy="5458050"/>
          </a:xfrm>
        </p:spPr>
        <p:txBody>
          <a:bodyPr>
            <a:normAutofit fontScale="85000" lnSpcReduction="10000"/>
          </a:bodyPr>
          <a:lstStyle/>
          <a:p>
            <a:pPr algn="just">
              <a:lnSpc>
                <a:spcPct val="150000"/>
              </a:lnSpc>
            </a:pPr>
            <a:r>
              <a:rPr lang="en-US" sz="2000" dirty="0"/>
              <a:t>I have conceptualize to develop a single solution “Aadhaar Authentication simplified’’ with a success rate of 100% incorporating offline Authentication, Face RD App and face match to meet diverse requirements of authentication. </a:t>
            </a:r>
          </a:p>
          <a:p>
            <a:pPr algn="just">
              <a:lnSpc>
                <a:spcPct val="150000"/>
              </a:lnSpc>
            </a:pPr>
            <a:r>
              <a:rPr lang="en-US" sz="2000" dirty="0"/>
              <a:t>There are two Apps one residing on Client (Resident) and the other on the Verifier. Verifier need not be connected to UIDAI. Only Client App talks to UIDAI. </a:t>
            </a:r>
          </a:p>
          <a:p>
            <a:pPr algn="just">
              <a:lnSpc>
                <a:spcPct val="150000"/>
              </a:lnSpc>
            </a:pPr>
            <a:r>
              <a:rPr lang="en-US" sz="2000" dirty="0"/>
              <a:t>When the Client logins for the first time, he is required to enter his Aadhaar Number (just like </a:t>
            </a:r>
            <a:r>
              <a:rPr lang="en-US" sz="2000" dirty="0" err="1"/>
              <a:t>CoWin</a:t>
            </a:r>
            <a:r>
              <a:rPr lang="en-US" sz="2000" dirty="0"/>
              <a:t> App), CAPTCHA and is allowed to proceed once OTP authentication from UIDAI (using OTP API of UIDAI) is successful.</a:t>
            </a:r>
          </a:p>
          <a:p>
            <a:pPr algn="just">
              <a:lnSpc>
                <a:spcPct val="150000"/>
              </a:lnSpc>
            </a:pPr>
            <a:r>
              <a:rPr lang="en-US" sz="2000" dirty="0"/>
              <a:t>The Client is required to enter a login password of APP (of 6 digits) which he will be required to enter every time the App is opened. This ensures that no one can use the APP other than the authorized person.</a:t>
            </a:r>
          </a:p>
          <a:p>
            <a:pPr algn="just">
              <a:lnSpc>
                <a:spcPct val="150000"/>
              </a:lnSpc>
            </a:pPr>
            <a:r>
              <a:rPr lang="en-US" sz="2000" dirty="0"/>
              <a:t>If the Client logs out of the App, all the data including XML, QR code and 6 digit App password are deleted and he is required to start the process afresh. </a:t>
            </a:r>
          </a:p>
          <a:p>
            <a:pPr algn="just">
              <a:lnSpc>
                <a:spcPct val="150000"/>
              </a:lnSpc>
            </a:pPr>
            <a:r>
              <a:rPr lang="en-US" sz="2000" dirty="0"/>
              <a:t>The Virtual ID (VID) can be very well integrated in the APPs in addition or substitution of Aadhaar Number, however it is noticed that people generally remember their Aadhaar number but VID (being 16 digits) is not possible to be remembered. Moreover, in my approach I don’t intend to reveal either the  Aadhaar number nor the VID.</a:t>
            </a:r>
          </a:p>
          <a:p>
            <a:pPr algn="just">
              <a:lnSpc>
                <a:spcPct val="150000"/>
              </a:lnSpc>
            </a:pPr>
            <a:endParaRPr lang="en-US" sz="2000" dirty="0"/>
          </a:p>
        </p:txBody>
      </p:sp>
    </p:spTree>
    <p:extLst>
      <p:ext uri="{BB962C8B-B14F-4D97-AF65-F5344CB8AC3E}">
        <p14:creationId xmlns:p14="http://schemas.microsoft.com/office/powerpoint/2010/main" val="1982597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838200" y="365125"/>
            <a:ext cx="10515600" cy="681797"/>
          </a:xfrm>
        </p:spPr>
        <p:txBody>
          <a:bodyPr>
            <a:normAutofit fontScale="90000"/>
          </a:bodyPr>
          <a:lstStyle/>
          <a:p>
            <a:r>
              <a:rPr lang="en-US" dirty="0"/>
              <a:t>Approach Adopted (page 2)</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291548" y="1046922"/>
            <a:ext cx="11582400" cy="5458050"/>
          </a:xfrm>
        </p:spPr>
        <p:txBody>
          <a:bodyPr>
            <a:normAutofit fontScale="77500" lnSpcReduction="20000"/>
          </a:bodyPr>
          <a:lstStyle/>
          <a:p>
            <a:pPr algn="just">
              <a:lnSpc>
                <a:spcPct val="150000"/>
              </a:lnSpc>
            </a:pPr>
            <a:r>
              <a:rPr lang="en-US" sz="2000" dirty="0"/>
              <a:t>The Client is required to enter his Aadhaar number, CAPTCHA, OTP and Security Pin to generate Offline XML (using UIDAI offline </a:t>
            </a:r>
            <a:r>
              <a:rPr lang="en-US" sz="2000" dirty="0" err="1"/>
              <a:t>eKYC</a:t>
            </a:r>
            <a:r>
              <a:rPr lang="en-US" sz="2000" dirty="0"/>
              <a:t> API). In response, zipped XML file is received from UIDAI with password equal to the Security Pin.</a:t>
            </a:r>
          </a:p>
          <a:p>
            <a:pPr algn="just">
              <a:lnSpc>
                <a:spcPct val="150000"/>
              </a:lnSpc>
            </a:pPr>
            <a:r>
              <a:rPr lang="en-US" sz="2000" dirty="0"/>
              <a:t>Now the problem is that a number of residents will send there XML files to a Verifier say an Airport or Stadium for use on a particular day. They may be asked to show there QR code upon arrival. But, how to match the QR code with its corresponding XML file?</a:t>
            </a:r>
          </a:p>
          <a:p>
            <a:pPr algn="just">
              <a:lnSpc>
                <a:spcPct val="150000"/>
              </a:lnSpc>
            </a:pPr>
            <a:r>
              <a:rPr lang="en-US" sz="2000" dirty="0"/>
              <a:t>To overcome this problem, a Unique Identifier of 21 digits is generated within the APP. The length of this Unique Identifier can be increased as well. A QR code is generated which comprises of Security PIN and the Unique Identifier. QR code, Unique Identifier and zipped XML all reside within the APP. </a:t>
            </a:r>
          </a:p>
          <a:p>
            <a:pPr algn="just">
              <a:lnSpc>
                <a:spcPct val="150000"/>
              </a:lnSpc>
            </a:pPr>
            <a:r>
              <a:rPr lang="en-US" sz="2000" dirty="0"/>
              <a:t>The XML &amp; Unique Identifier generated above are shared with the Verifier (all the means like WhatsApp, </a:t>
            </a:r>
            <a:r>
              <a:rPr lang="en-US" sz="2000" dirty="0" err="1"/>
              <a:t>sms</a:t>
            </a:r>
            <a:r>
              <a:rPr lang="en-US" sz="2000" dirty="0"/>
              <a:t>, Email etc. are available). All the XML files shall be stored in some folder at Verifier database.</a:t>
            </a:r>
          </a:p>
          <a:p>
            <a:pPr algn="just">
              <a:lnSpc>
                <a:spcPct val="150000"/>
              </a:lnSpc>
            </a:pPr>
            <a:r>
              <a:rPr lang="en-US" sz="2000" dirty="0"/>
              <a:t>The QR code can be either shared by the Resident with the Verifier for additional factor authentication such as banking services or may be scanned by Verifier APP when the person is going physically to avail some services like entering Airport/ hotels etc. The Unique Identifier works as the Primary (pivot) for matching at Verifier App by scrubbing the database. The XML is decoded using the Security PIN available in QR code.</a:t>
            </a:r>
          </a:p>
        </p:txBody>
      </p:sp>
    </p:spTree>
    <p:extLst>
      <p:ext uri="{BB962C8B-B14F-4D97-AF65-F5344CB8AC3E}">
        <p14:creationId xmlns:p14="http://schemas.microsoft.com/office/powerpoint/2010/main" val="403148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838200" y="365125"/>
            <a:ext cx="10515600" cy="681797"/>
          </a:xfrm>
        </p:spPr>
        <p:txBody>
          <a:bodyPr>
            <a:normAutofit fontScale="90000"/>
          </a:bodyPr>
          <a:lstStyle/>
          <a:p>
            <a:r>
              <a:rPr lang="en-US" dirty="0"/>
              <a:t>Approach Adopted (page 3)</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291548" y="1046922"/>
            <a:ext cx="11582400" cy="5458050"/>
          </a:xfrm>
        </p:spPr>
        <p:txBody>
          <a:bodyPr>
            <a:normAutofit/>
          </a:bodyPr>
          <a:lstStyle/>
          <a:p>
            <a:pPr algn="just">
              <a:lnSpc>
                <a:spcPct val="150000"/>
              </a:lnSpc>
            </a:pPr>
            <a:r>
              <a:rPr lang="en-US" sz="2000" dirty="0"/>
              <a:t>At the Receiver App, the specified folder where the XML files are stored is required to be specified. When the QR code is scanned it identifies the corresponding XML and decodes it which shows the decoded data including the photo of Resident. If the database of the Verifier is required to be scanned the link has be provided by verifier and shall be provisioned in the App.</a:t>
            </a:r>
          </a:p>
          <a:p>
            <a:pPr algn="just">
              <a:lnSpc>
                <a:spcPct val="150000"/>
              </a:lnSpc>
            </a:pPr>
            <a:r>
              <a:rPr lang="en-US" sz="2000" dirty="0"/>
              <a:t>When the Resident approaches Verifier for authentication, the Face RD App will capture face of the person and perform Face Authentication against the XML output based on face parameter.</a:t>
            </a:r>
          </a:p>
          <a:p>
            <a:pPr algn="just">
              <a:lnSpc>
                <a:spcPct val="150000"/>
              </a:lnSpc>
            </a:pPr>
            <a:r>
              <a:rPr lang="en-US" sz="2000" dirty="0"/>
              <a:t>Other forms of authentication such as finger, Iris are not involved here as they require specific devices and the solution is meant to be used by the Resident using his mobile. In this approach, the Resident is not required to carry his Aadhaar card. In the entire process Aadhaar number of the Resident is not revealed to the Verifier as XML contains only the last four digits of the Aadhaar number of Resident.</a:t>
            </a:r>
          </a:p>
        </p:txBody>
      </p:sp>
    </p:spTree>
    <p:extLst>
      <p:ext uri="{BB962C8B-B14F-4D97-AF65-F5344CB8AC3E}">
        <p14:creationId xmlns:p14="http://schemas.microsoft.com/office/powerpoint/2010/main" val="381901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838200" y="365125"/>
            <a:ext cx="10515600" cy="681797"/>
          </a:xfrm>
        </p:spPr>
        <p:txBody>
          <a:bodyPr>
            <a:normAutofit fontScale="90000"/>
          </a:bodyPr>
          <a:lstStyle/>
          <a:p>
            <a:r>
              <a:rPr lang="en-US" dirty="0"/>
              <a:t>Approach Adopted (page 4)</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291548" y="1046922"/>
            <a:ext cx="11582400" cy="5458050"/>
          </a:xfrm>
        </p:spPr>
        <p:txBody>
          <a:bodyPr>
            <a:normAutofit fontScale="92500" lnSpcReduction="10000"/>
          </a:bodyPr>
          <a:lstStyle/>
          <a:p>
            <a:pPr algn="just">
              <a:lnSpc>
                <a:spcPct val="120000"/>
              </a:lnSpc>
              <a:spcBef>
                <a:spcPts val="0"/>
              </a:spcBef>
            </a:pPr>
            <a:r>
              <a:rPr lang="en-US" sz="2400" dirty="0"/>
              <a:t>The Verifier App is designed for scalability and a large database as will be the case for Airport or Stadium can be searched by the APP. The link for the folder where the XMLs are stored shall be provided and the provisioning can be made for it. </a:t>
            </a:r>
          </a:p>
          <a:p>
            <a:pPr algn="just">
              <a:lnSpc>
                <a:spcPct val="120000"/>
              </a:lnSpc>
              <a:spcBef>
                <a:spcPts val="0"/>
              </a:spcBef>
            </a:pPr>
            <a:r>
              <a:rPr lang="en-US" sz="2400" dirty="0"/>
              <a:t>This Light weight Verifier APP will be able to search the information (XML) at very fast speed in large data base.</a:t>
            </a:r>
          </a:p>
          <a:p>
            <a:pPr algn="just">
              <a:lnSpc>
                <a:spcPct val="120000"/>
              </a:lnSpc>
              <a:spcBef>
                <a:spcPts val="0"/>
              </a:spcBef>
            </a:pPr>
            <a:r>
              <a:rPr lang="en-US" sz="2400" dirty="0"/>
              <a:t>There is also a provision to select a single XML file from the database and verify it against a QR code. This feature will be useful for check in for Hotels or for other requirements having less traffic/ load. </a:t>
            </a:r>
          </a:p>
          <a:p>
            <a:pPr algn="just">
              <a:lnSpc>
                <a:spcPct val="120000"/>
              </a:lnSpc>
              <a:spcBef>
                <a:spcPts val="0"/>
              </a:spcBef>
            </a:pPr>
            <a:r>
              <a:rPr lang="en-US" sz="2400" dirty="0"/>
              <a:t>The Verifier App stores log of all transactions in the APP which can be transferred to Database upon handshaking for Record and Audit purposes.</a:t>
            </a:r>
          </a:p>
          <a:p>
            <a:pPr algn="just">
              <a:lnSpc>
                <a:spcPct val="120000"/>
              </a:lnSpc>
              <a:spcBef>
                <a:spcPts val="0"/>
              </a:spcBef>
            </a:pPr>
            <a:r>
              <a:rPr lang="en-US" sz="2400" dirty="0">
                <a:solidFill>
                  <a:srgbClr val="FF0000"/>
                </a:solidFill>
              </a:rPr>
              <a:t>The Verifier Application may be required to be slightly modified to suit the specific use cases. However, the basic components will remain the same.</a:t>
            </a:r>
          </a:p>
          <a:p>
            <a:pPr algn="just">
              <a:lnSpc>
                <a:spcPct val="120000"/>
              </a:lnSpc>
              <a:spcBef>
                <a:spcPts val="0"/>
              </a:spcBef>
            </a:pPr>
            <a:r>
              <a:rPr lang="en-US" sz="2400" dirty="0"/>
              <a:t>How this approach can be used to address all the four problem statements laid down for the hackathon is explained in the subsequent slides.</a:t>
            </a:r>
          </a:p>
        </p:txBody>
      </p:sp>
    </p:spTree>
    <p:extLst>
      <p:ext uri="{BB962C8B-B14F-4D97-AF65-F5344CB8AC3E}">
        <p14:creationId xmlns:p14="http://schemas.microsoft.com/office/powerpoint/2010/main" val="238475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838200" y="353029"/>
            <a:ext cx="10515600" cy="442101"/>
          </a:xfrm>
        </p:spPr>
        <p:txBody>
          <a:bodyPr>
            <a:noAutofit/>
          </a:bodyPr>
          <a:lstStyle/>
          <a:p>
            <a:r>
              <a:rPr lang="en-US" sz="2400" b="1" dirty="0">
                <a:solidFill>
                  <a:srgbClr val="00B0F0"/>
                </a:solidFill>
              </a:rPr>
              <a:t>PS-1 : Airport/Stadium/Railway check-in Application</a:t>
            </a:r>
            <a:br>
              <a:rPr lang="en-US" sz="2400" dirty="0"/>
            </a:br>
            <a:endParaRPr lang="en-US" sz="2400" dirty="0"/>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357809" y="795130"/>
            <a:ext cx="11251095" cy="6062870"/>
          </a:xfrm>
        </p:spPr>
        <p:txBody>
          <a:bodyPr>
            <a:normAutofit fontScale="92500" lnSpcReduction="10000"/>
          </a:bodyPr>
          <a:lstStyle/>
          <a:p>
            <a:pPr algn="just"/>
            <a:r>
              <a:rPr lang="en-US" dirty="0"/>
              <a:t>Before leaving for Airport/Stadium/Railway station, the Resident shares his zipped XML with file name as “&lt;unique identifier&gt;.zip” generated by Client APP with the Verifier. It can also be uploaded on a website.</a:t>
            </a:r>
          </a:p>
          <a:p>
            <a:pPr algn="just"/>
            <a:r>
              <a:rPr lang="en-US" dirty="0"/>
              <a:t>Upon Arrival, his QR code is scanned by Verifier APP. The Unique Identifier is retrieved from the QR code and is used to search for the zipped XML in the database/folder (Will contain zipped XML of many people) whose location is specified in the APP. The XML is decoded using the pin in the QR code and Face is retrieved. </a:t>
            </a:r>
          </a:p>
          <a:p>
            <a:pPr algn="just"/>
            <a:r>
              <a:rPr lang="en-US" dirty="0"/>
              <a:t>A liveness of the Resident is checked at the spot using the Face Authentication which invokes Headless APK and provides a Yes/ No response which is stored for Log/ Audit purposes and the Resident is allowed entry upon successful authentication.</a:t>
            </a:r>
          </a:p>
          <a:p>
            <a:pPr algn="just"/>
            <a:r>
              <a:rPr lang="en-US" dirty="0"/>
              <a:t>There can be manual verification as well by the CISF staff (at Airports etc. as is presently being done), as a second factor verification which can be useful for various use cases such as PDS distribution, MNREGA payments etc. </a:t>
            </a:r>
          </a:p>
        </p:txBody>
      </p:sp>
    </p:spTree>
    <p:extLst>
      <p:ext uri="{BB962C8B-B14F-4D97-AF65-F5344CB8AC3E}">
        <p14:creationId xmlns:p14="http://schemas.microsoft.com/office/powerpoint/2010/main" val="185242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530087" y="365125"/>
            <a:ext cx="10823713" cy="681797"/>
          </a:xfrm>
        </p:spPr>
        <p:txBody>
          <a:bodyPr>
            <a:normAutofit fontScale="90000"/>
          </a:bodyPr>
          <a:lstStyle/>
          <a:p>
            <a:r>
              <a:rPr lang="en-US" sz="2700" b="1" dirty="0">
                <a:solidFill>
                  <a:srgbClr val="00B0F0"/>
                </a:solidFill>
              </a:rPr>
              <a:t>PS-2 : Aadhaar backed Video KYC for availing resident facing services</a:t>
            </a:r>
            <a:br>
              <a:rPr lang="en-US" b="1" dirty="0"/>
            </a:br>
            <a:endParaRPr lang="en-US" dirty="0"/>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265043" y="927652"/>
            <a:ext cx="11516140" cy="5792462"/>
          </a:xfrm>
        </p:spPr>
        <p:txBody>
          <a:bodyPr>
            <a:normAutofit fontScale="92500" lnSpcReduction="10000"/>
          </a:bodyPr>
          <a:lstStyle/>
          <a:p>
            <a:pPr algn="just"/>
            <a:r>
              <a:rPr lang="en-US" dirty="0"/>
              <a:t>The application may be used for online Video </a:t>
            </a:r>
            <a:r>
              <a:rPr lang="en-US" dirty="0" err="1"/>
              <a:t>eKYC</a:t>
            </a:r>
            <a:r>
              <a:rPr lang="en-US" dirty="0"/>
              <a:t> such as for issuing of DSC, for opening of bank account etc. </a:t>
            </a:r>
          </a:p>
          <a:p>
            <a:pPr algn="just"/>
            <a:r>
              <a:rPr lang="en-US" dirty="0"/>
              <a:t>The Resident shares his  zipped XML and Unique Identifier generated by Client APP with the Verifier by uploading on website or through WhatsApp or </a:t>
            </a:r>
            <a:r>
              <a:rPr lang="en-US" dirty="0" err="1"/>
              <a:t>sms</a:t>
            </a:r>
            <a:r>
              <a:rPr lang="en-US" dirty="0"/>
              <a:t>.</a:t>
            </a:r>
          </a:p>
          <a:p>
            <a:pPr algn="just"/>
            <a:r>
              <a:rPr lang="en-US" dirty="0"/>
              <a:t>The Verifier App responds by sending a link for video call. When the resident opens the link, he is asked to input his Security Pin which opens the XML. </a:t>
            </a:r>
          </a:p>
          <a:p>
            <a:pPr algn="just"/>
            <a:r>
              <a:rPr lang="en-US" dirty="0"/>
              <a:t>A live photo of the Resident is captured and saved. Face Authentication invokes Headless APK which provides a Yes/ No response which is stored for Log/ Audit purposes. </a:t>
            </a:r>
          </a:p>
          <a:p>
            <a:pPr algn="just"/>
            <a:r>
              <a:rPr lang="en-US" dirty="0"/>
              <a:t>As an additional security feature, the Resident may be displayed a random sentence and he may be asked to read it which can be matched with the prerecorded audio file to see if the same sentence is being spoken, eliminating any possibility of video play. A video of the resident may also be captured.</a:t>
            </a:r>
          </a:p>
        </p:txBody>
      </p:sp>
    </p:spTree>
    <p:extLst>
      <p:ext uri="{BB962C8B-B14F-4D97-AF65-F5344CB8AC3E}">
        <p14:creationId xmlns:p14="http://schemas.microsoft.com/office/powerpoint/2010/main" val="426765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304800" y="365126"/>
            <a:ext cx="11049000" cy="496266"/>
          </a:xfrm>
        </p:spPr>
        <p:txBody>
          <a:bodyPr>
            <a:normAutofit fontScale="90000"/>
          </a:bodyPr>
          <a:lstStyle/>
          <a:p>
            <a:r>
              <a:rPr lang="en-US" sz="2700" b="1" dirty="0">
                <a:solidFill>
                  <a:srgbClr val="00B0F0"/>
                </a:solidFill>
              </a:rPr>
              <a:t>PS-3 : Use of Aadhaar as additional factor in 3rd party transaction</a:t>
            </a:r>
            <a:br>
              <a:rPr lang="en-US" sz="2700" b="1" dirty="0"/>
            </a:br>
            <a:endParaRPr lang="en-US" dirty="0"/>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304800" y="861392"/>
            <a:ext cx="11423374" cy="5844208"/>
          </a:xfrm>
        </p:spPr>
        <p:txBody>
          <a:bodyPr>
            <a:normAutofit fontScale="92500" lnSpcReduction="10000"/>
          </a:bodyPr>
          <a:lstStyle/>
          <a:p>
            <a:pPr algn="just"/>
            <a:r>
              <a:rPr lang="en-IN" dirty="0"/>
              <a:t>The solution can be very well integrated with high value financial transactions in third </a:t>
            </a:r>
            <a:r>
              <a:rPr lang="en-US" dirty="0"/>
              <a:t>party apps without compromising the privacy of the resident, say for banking operations.</a:t>
            </a:r>
          </a:p>
          <a:p>
            <a:pPr algn="just"/>
            <a:r>
              <a:rPr lang="en-US" dirty="0"/>
              <a:t>For example the RBI or Banks may advise the customers that if someone issues a high value cheque say exceeding 10 Lakh or 20 Lakh then they should forward the XML to bank as generated by Resident APP by a specified manner. XML is the UIDAI signed Token and there does not appear any need or additional advantage of using Face as </a:t>
            </a:r>
            <a:r>
              <a:rPr lang="en-US" dirty="0" err="1"/>
              <a:t>eKYC</a:t>
            </a:r>
            <a:r>
              <a:rPr lang="en-US" dirty="0"/>
              <a:t> token.</a:t>
            </a:r>
          </a:p>
          <a:p>
            <a:pPr algn="just"/>
            <a:r>
              <a:rPr lang="en-US" dirty="0"/>
              <a:t>When the Cheque is presented for clearance, the Verifier (say Bank) will send a message (</a:t>
            </a:r>
            <a:r>
              <a:rPr lang="en-US" dirty="0" err="1"/>
              <a:t>sms</a:t>
            </a:r>
            <a:r>
              <a:rPr lang="en-US" dirty="0"/>
              <a:t> or WhatsApp) with a link to Resident and inform of the presentation of Cheque and seek QR code as confirmation from the Resident. The receipt of QR code which contains Security Pin and Unique Identifier and subsequent decoding of XML shall confirm acceptance of Customer. If the Resident has any objection, he will not provide QR code and talk to Bank. In case of any fraud, XML will not be decoded. The bank shall populate the details in the Customer’s account.</a:t>
            </a:r>
          </a:p>
          <a:p>
            <a:pPr marL="0" indent="0">
              <a:buNone/>
            </a:pPr>
            <a:endParaRPr lang="en-US" dirty="0"/>
          </a:p>
        </p:txBody>
      </p:sp>
    </p:spTree>
    <p:extLst>
      <p:ext uri="{BB962C8B-B14F-4D97-AF65-F5344CB8AC3E}">
        <p14:creationId xmlns:p14="http://schemas.microsoft.com/office/powerpoint/2010/main" val="402296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304800" y="365126"/>
            <a:ext cx="11049000" cy="496266"/>
          </a:xfrm>
        </p:spPr>
        <p:txBody>
          <a:bodyPr>
            <a:normAutofit fontScale="90000"/>
          </a:bodyPr>
          <a:lstStyle/>
          <a:p>
            <a:br>
              <a:rPr lang="en-US" sz="2800" b="1" dirty="0"/>
            </a:br>
            <a:r>
              <a:rPr lang="en-US" sz="2800" b="1" dirty="0">
                <a:solidFill>
                  <a:srgbClr val="00B0F0"/>
                </a:solidFill>
              </a:rPr>
              <a:t>PS-4 : Achieving 100% auth success in Rural Areas</a:t>
            </a:r>
            <a:br>
              <a:rPr lang="en-US" sz="2800" dirty="0"/>
            </a:br>
            <a:br>
              <a:rPr lang="en-US" sz="2700" b="1" dirty="0"/>
            </a:br>
            <a:endParaRPr lang="en-US" dirty="0"/>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304800" y="728870"/>
            <a:ext cx="11423374" cy="5776101"/>
          </a:xfrm>
        </p:spPr>
        <p:txBody>
          <a:bodyPr>
            <a:normAutofit fontScale="92500" lnSpcReduction="10000"/>
          </a:bodyPr>
          <a:lstStyle/>
          <a:p>
            <a:pPr algn="just"/>
            <a:r>
              <a:rPr lang="en-US" dirty="0"/>
              <a:t>The Resident shares his XML and Unique Identifier generated by Client APP with the Verifier.</a:t>
            </a:r>
          </a:p>
          <a:p>
            <a:pPr algn="just"/>
            <a:r>
              <a:rPr lang="en-US" dirty="0"/>
              <a:t>The Verifier (Service Provider) will be required to intimate the manner of sharing of XML to the Residents.</a:t>
            </a:r>
          </a:p>
          <a:p>
            <a:pPr algn="just"/>
            <a:r>
              <a:rPr lang="en-US" dirty="0"/>
              <a:t>Upon Arrival to avail any service, his QR code is scanned at Verifier APP and XML decoded and Face retrieved. So, there can be manual verification as is done presently which can be useful for various use cases such as PDS distribution, MANREGA payments etc. </a:t>
            </a:r>
          </a:p>
          <a:p>
            <a:pPr algn="just"/>
            <a:r>
              <a:rPr lang="en-US" dirty="0"/>
              <a:t>Biometric authentication based on Finger or Iris requires specific devices for these purposes and may be used in conjunction with the XML based application.</a:t>
            </a:r>
          </a:p>
          <a:p>
            <a:pPr algn="just"/>
            <a:r>
              <a:rPr lang="en-US" dirty="0"/>
              <a:t>This will ensure that there is 100% Auth success rate for a beneficiary as no genuine person will be returned without being served.</a:t>
            </a:r>
          </a:p>
          <a:p>
            <a:pPr algn="just"/>
            <a:r>
              <a:rPr lang="en-US" dirty="0"/>
              <a:t>The logs may be designed to be preserved at Verifier end as per the requirements.</a:t>
            </a:r>
          </a:p>
          <a:p>
            <a:endParaRPr lang="en-US" dirty="0"/>
          </a:p>
        </p:txBody>
      </p:sp>
    </p:spTree>
    <p:extLst>
      <p:ext uri="{BB962C8B-B14F-4D97-AF65-F5344CB8AC3E}">
        <p14:creationId xmlns:p14="http://schemas.microsoft.com/office/powerpoint/2010/main" val="162840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60000"/>
            <a:lumOff val="40000"/>
            <a:alpha val="25882"/>
          </a:schemeClr>
        </a:solidFill>
        <a:ln>
          <a:solidFill>
            <a:schemeClr val="tx2">
              <a:lumMod val="50000"/>
            </a:schemeClr>
          </a:solidFill>
        </a:ln>
      </a:spPr>
      <a:bodyPr rtlCol="0" anchor="ctr"/>
      <a:lstStyle>
        <a:defPPr algn="ctr">
          <a:defRPr dirty="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6288</TotalTime>
  <Words>2485</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UIDAI Hackathon</vt:lpstr>
      <vt:lpstr>Approach Adopted </vt:lpstr>
      <vt:lpstr>Approach Adopted (page 2)</vt:lpstr>
      <vt:lpstr>Approach Adopted (page 3)</vt:lpstr>
      <vt:lpstr>Approach Adopted (page 4)</vt:lpstr>
      <vt:lpstr>PS-1 : Airport/Stadium/Railway check-in Application </vt:lpstr>
      <vt:lpstr>PS-2 : Aadhaar backed Video KYC for availing resident facing services </vt:lpstr>
      <vt:lpstr>PS-3 : Use of Aadhaar as additional factor in 3rd party transaction </vt:lpstr>
      <vt:lpstr> PS-4 : Achieving 100% auth success in Rural Areas  </vt:lpstr>
      <vt:lpstr>Security Considerations</vt:lpstr>
      <vt:lpstr>Other features that may be included</vt:lpstr>
      <vt:lpstr>Present Status and accomplishment against Problem Statements  </vt:lpstr>
      <vt:lpstr>Present Status and accomplishment against Problem Statements  </vt:lpstr>
      <vt:lpstr>Feedback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Aadhaar Stack</dc:title>
  <dc:creator>Barada Prasad</dc:creator>
  <cp:lastModifiedBy>Hulk</cp:lastModifiedBy>
  <cp:revision>220</cp:revision>
  <dcterms:created xsi:type="dcterms:W3CDTF">2020-07-08T09:37:44Z</dcterms:created>
  <dcterms:modified xsi:type="dcterms:W3CDTF">2021-10-31T16:51:05Z</dcterms:modified>
</cp:coreProperties>
</file>