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Tahoma"/>
      <p:regular r:id="rId27"/>
      <p:bold r:id="rId28"/>
    </p:embeddedFont>
    <p:embeddedFont>
      <p:font typeface="Century Gothic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45c5c2ee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445c5c2ee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45c5c2ee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445c5c2ee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148bd9ec_3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1b148bd9ec_3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45c5c2ee3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445c5c2ee3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45c5c2ee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445c5c2ee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45c5c2ee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445c5c2ee3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7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45c5c2ee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445c5c2ee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b148bd9ec_3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b148bd9ec_3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b148bd9ec_3_4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148bd9ec_3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b148bd9ec_3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b148bd9ec_3_5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148bd9ec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b148bd9ec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b148bd9ec_3_1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148bd9ec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148bd9ec_3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b148bd9ec_3_2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8" cy="209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6" y="2084519"/>
            <a:ext cx="0" cy="6630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7"/>
            <a:ext cx="4190999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6" y="68091"/>
            <a:ext cx="9046128" cy="6225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4" y="2183932"/>
            <a:ext cx="2805885" cy="2311867"/>
            <a:chOff x="671687" y="1726405"/>
            <a:chExt cx="3047603" cy="2511027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7" y="1726405"/>
              <a:ext cx="3047603" cy="2511027"/>
              <a:chOff x="5978837" y="1358253"/>
              <a:chExt cx="6047832" cy="4984488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6" l="14702" r="15757" t="539"/>
              <a:stretch/>
            </p:blipFill>
            <p:spPr>
              <a:xfrm>
                <a:off x="5978837" y="1358253"/>
                <a:ext cx="6047832" cy="4984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1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0"/>
              <a:ext cx="2743199" cy="16001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67" y="1970809"/>
            <a:ext cx="1078776" cy="1078495"/>
            <a:chOff x="508000" y="1302692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79"/>
              <a:ext cx="2126363" cy="2097003"/>
            </a:xfrm>
            <a:prstGeom prst="ellipse">
              <a:avLst/>
            </a:prstGeom>
            <a:solidFill>
              <a:srgbClr val="000000">
                <a:alpha val="4705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2"/>
              <a:ext cx="2336800" cy="23368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099" rotWithShape="0" algn="tr" dir="8100000" dist="1651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59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8"/>
            <a:ext cx="920233" cy="91798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3" y="762924"/>
            <a:ext cx="117188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3" y="1875591"/>
            <a:ext cx="117188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045" cy="464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3" y="893584"/>
            <a:ext cx="209549" cy="57164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5" y="4249483"/>
            <a:ext cx="209549" cy="57164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4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85" cy="475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7" y="741787"/>
            <a:ext cx="3809999" cy="894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7" y="1863977"/>
            <a:ext cx="3809999" cy="199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19"/>
            <a:ext cx="3809999" cy="475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6359" y="971550"/>
            <a:ext cx="669544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grpSp>
        <p:nvGrpSpPr>
          <p:cNvPr id="28" name="Google Shape;28;p5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30" name="Google Shape;30;p5"/>
            <p:cNvCxnSpPr/>
            <p:nvPr/>
          </p:nvCxnSpPr>
          <p:spPr>
            <a:xfrm rot="10800000">
              <a:off x="1381971" y="2545556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31" name="Google Shape;31;p5"/>
            <p:cNvSpPr/>
            <p:nvPr/>
          </p:nvSpPr>
          <p:spPr>
            <a:xfrm>
              <a:off x="4545164" y="2386469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6388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49626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26416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4" type="pic"/>
          </p:nvPr>
        </p:nvSpPr>
        <p:spPr>
          <a:xfrm>
            <a:off x="19654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5" type="body"/>
          </p:nvPr>
        </p:nvSpPr>
        <p:spPr>
          <a:xfrm>
            <a:off x="56388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/>
          <p:nvPr>
            <p:ph idx="6" type="pic"/>
          </p:nvPr>
        </p:nvSpPr>
        <p:spPr>
          <a:xfrm>
            <a:off x="49626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7" type="body"/>
          </p:nvPr>
        </p:nvSpPr>
        <p:spPr>
          <a:xfrm>
            <a:off x="26416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/>
          <p:nvPr>
            <p:ph idx="8" type="pic"/>
          </p:nvPr>
        </p:nvSpPr>
        <p:spPr>
          <a:xfrm>
            <a:off x="19654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6359" y="666750"/>
            <a:ext cx="265683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6" name="Google Shape;46;p6"/>
          <p:cNvCxnSpPr/>
          <p:nvPr/>
        </p:nvCxnSpPr>
        <p:spPr>
          <a:xfrm>
            <a:off x="3056209" y="1259076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7" name="Google Shape;47;p6"/>
          <p:cNvCxnSpPr/>
          <p:nvPr/>
        </p:nvCxnSpPr>
        <p:spPr>
          <a:xfrm>
            <a:off x="5943600" y="1259076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8" name="Google Shape;48;p6"/>
          <p:cNvSpPr/>
          <p:nvPr>
            <p:ph idx="5" type="pic"/>
          </p:nvPr>
        </p:nvSpPr>
        <p:spPr>
          <a:xfrm>
            <a:off x="131964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/>
          <p:nvPr>
            <p:ph idx="6" type="pic"/>
          </p:nvPr>
        </p:nvSpPr>
        <p:spPr>
          <a:xfrm>
            <a:off x="425588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7" type="pic"/>
          </p:nvPr>
        </p:nvSpPr>
        <p:spPr>
          <a:xfrm>
            <a:off x="715148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8" type="body"/>
          </p:nvPr>
        </p:nvSpPr>
        <p:spPr>
          <a:xfrm>
            <a:off x="457200" y="2102002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9" type="body"/>
          </p:nvPr>
        </p:nvSpPr>
        <p:spPr>
          <a:xfrm>
            <a:off x="3362960" y="2102002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3" type="body"/>
          </p:nvPr>
        </p:nvSpPr>
        <p:spPr>
          <a:xfrm>
            <a:off x="6268719" y="2102002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7" name="Google Shape;57;p6"/>
          <p:cNvCxnSpPr/>
          <p:nvPr/>
        </p:nvCxnSpPr>
        <p:spPr>
          <a:xfrm>
            <a:off x="3056209" y="3181350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5943600" y="3181350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9" name="Google Shape;59;p6"/>
          <p:cNvSpPr/>
          <p:nvPr>
            <p:ph idx="17" type="pic"/>
          </p:nvPr>
        </p:nvSpPr>
        <p:spPr>
          <a:xfrm>
            <a:off x="131964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/>
          <p:nvPr>
            <p:ph idx="18" type="pic"/>
          </p:nvPr>
        </p:nvSpPr>
        <p:spPr>
          <a:xfrm>
            <a:off x="425588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/>
          <p:nvPr>
            <p:ph idx="19" type="pic"/>
          </p:nvPr>
        </p:nvSpPr>
        <p:spPr>
          <a:xfrm>
            <a:off x="715148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2" type="body"/>
          </p:nvPr>
        </p:nvSpPr>
        <p:spPr>
          <a:xfrm>
            <a:off x="6268719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835687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674" cy="20240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541" cy="219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0" y="533400"/>
            <a:ext cx="630004" cy="50005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2252" y="1179082"/>
            <a:ext cx="5362576" cy="3200757"/>
            <a:chOff x="882252" y="1179082"/>
            <a:chExt cx="5362576" cy="3200757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2252" y="1179082"/>
              <a:ext cx="5362576" cy="3200757"/>
              <a:chOff x="-12406313" y="784225"/>
              <a:chExt cx="10563227" cy="6303962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2"/>
                <a:ext cx="214312" cy="496887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2" y="4498975"/>
                <a:ext cx="60324" cy="136524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12" cy="409575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7"/>
                <a:ext cx="300038" cy="398462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324" cy="2619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38" cy="104774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7" y="5133975"/>
                <a:ext cx="90487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2"/>
                <a:ext cx="63500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2" y="5175250"/>
                <a:ext cx="44450" cy="38099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7"/>
                <a:ext cx="19049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7"/>
                <a:ext cx="104774" cy="71437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2" y="5040312"/>
                <a:ext cx="23813" cy="52388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7" y="4949825"/>
                <a:ext cx="25399" cy="34924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724" cy="30162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7" y="4762500"/>
                <a:ext cx="36513" cy="96838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474" cy="79375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7"/>
                <a:ext cx="604837" cy="371474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7"/>
                <a:ext cx="60324" cy="6667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0" y="5037137"/>
                <a:ext cx="30162" cy="4445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7"/>
                <a:ext cx="19049" cy="2539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7"/>
                <a:ext cx="33338" cy="1904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162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2"/>
                <a:ext cx="38099" cy="26987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399" cy="15875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0" y="6373812"/>
                <a:ext cx="112713" cy="131763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5" y="63404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2" y="6170612"/>
                <a:ext cx="36513" cy="158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7"/>
                <a:ext cx="41275" cy="19049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7"/>
                <a:ext cx="1196975" cy="1082675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2"/>
                <a:ext cx="225425" cy="266699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274" cy="2936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099" cy="30162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2"/>
                <a:ext cx="33338" cy="2539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74" cy="8255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7"/>
                <a:ext cx="128587" cy="217487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2" y="4397375"/>
                <a:ext cx="44450" cy="8731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7" y="4421187"/>
                <a:ext cx="33338" cy="55562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7" y="4457700"/>
                <a:ext cx="33338" cy="65087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7" y="4484687"/>
                <a:ext cx="17462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813" cy="3016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7" y="4364037"/>
                <a:ext cx="33338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937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2" y="3921125"/>
                <a:ext cx="65087" cy="109537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7"/>
                <a:ext cx="71437" cy="71437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7" y="4894262"/>
                <a:ext cx="49212" cy="52388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7"/>
                <a:ext cx="19049" cy="19049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7"/>
                <a:ext cx="19049" cy="34924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7" y="4803775"/>
                <a:ext cx="30162" cy="30162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2" y="3586162"/>
                <a:ext cx="68263" cy="109537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7" y="3563937"/>
                <a:ext cx="77788" cy="63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2" y="3278187"/>
                <a:ext cx="330200" cy="32385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2" y="3098800"/>
                <a:ext cx="171449" cy="173037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162" cy="30162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5" y="3098800"/>
                <a:ext cx="38099" cy="333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9049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0" y="2681288"/>
                <a:ext cx="82550" cy="390524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7"/>
                <a:ext cx="519112" cy="458788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2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2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5" y="1287462"/>
                <a:ext cx="6122988" cy="4860924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5" y="1704975"/>
                <a:ext cx="101599" cy="55562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275" cy="26987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7" y="1411287"/>
                <a:ext cx="19049" cy="30162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7"/>
                <a:ext cx="44450" cy="333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7" y="1528762"/>
                <a:ext cx="7937" cy="111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2"/>
                <a:ext cx="179388" cy="123824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2" y="1085850"/>
                <a:ext cx="71437" cy="41275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649" cy="207962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7"/>
                <a:ext cx="30162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2" y="995362"/>
                <a:ext cx="41275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7" y="1235075"/>
                <a:ext cx="33338" cy="1904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937" cy="634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7" y="1028700"/>
                <a:ext cx="211137" cy="74612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2" y="976312"/>
                <a:ext cx="69849" cy="55562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7" y="1014412"/>
                <a:ext cx="79375" cy="55562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2" y="1062037"/>
                <a:ext cx="82550" cy="34924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12" cy="101599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7"/>
                <a:ext cx="414337" cy="274637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0" y="1058862"/>
                <a:ext cx="269874" cy="115888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0" y="1190625"/>
                <a:ext cx="49212" cy="52388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763" cy="3174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763" cy="3174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87" cy="158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175" cy="184149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6987" cy="25399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649" cy="425449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5" y="2697163"/>
                <a:ext cx="14288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5" y="4022725"/>
                <a:ext cx="307974" cy="123824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0" y="4195762"/>
                <a:ext cx="47625" cy="25399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2"/>
                <a:ext cx="176212" cy="87313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2"/>
                <a:ext cx="22225" cy="2539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5" y="4856162"/>
                <a:ext cx="71437" cy="635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2"/>
                <a:ext cx="22225" cy="71437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0" y="2955925"/>
                <a:ext cx="1587" cy="158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825" cy="5372099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7"/>
                <a:ext cx="17462" cy="25399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6987" cy="7937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937" cy="7937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0" y="4083050"/>
                <a:ext cx="19049" cy="1904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150" cy="101599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5" y="1577975"/>
                <a:ext cx="544513" cy="344487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2"/>
                <a:ext cx="304799" cy="236538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0" y="1355725"/>
                <a:ext cx="365125" cy="184149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12" cy="4603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0" y="1355725"/>
                <a:ext cx="34924" cy="1904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374" cy="1270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5" y="1212850"/>
                <a:ext cx="117474" cy="41275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2"/>
                <a:ext cx="101599" cy="635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0" y="1270000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212" cy="168274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5" y="1847850"/>
                <a:ext cx="115888" cy="8255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5" y="1554162"/>
                <a:ext cx="153988" cy="150813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5" y="1287462"/>
                <a:ext cx="52388" cy="523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7"/>
                <a:ext cx="192088" cy="123824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388" cy="17462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5" y="1446212"/>
                <a:ext cx="88900" cy="777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2"/>
                <a:ext cx="82550" cy="30162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838" cy="90487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924" cy="26987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549" cy="161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087" cy="635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388" cy="49212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112" cy="71437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5" y="2287588"/>
                <a:ext cx="38099" cy="3651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5" y="1878013"/>
                <a:ext cx="34924" cy="2539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5" y="1577975"/>
                <a:ext cx="852488" cy="739775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5" y="2224088"/>
                <a:ext cx="22225" cy="142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9049" cy="22225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2"/>
                <a:ext cx="912813" cy="574674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000" cy="1622424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5" y="1806575"/>
                <a:ext cx="85724" cy="66674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6037" cy="3333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5" y="2835275"/>
                <a:ext cx="195263" cy="22542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2" y="1385887"/>
                <a:ext cx="228600" cy="104774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5" y="2763838"/>
                <a:ext cx="34924" cy="222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112" cy="107949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12" cy="8572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5" y="2538413"/>
                <a:ext cx="63500" cy="49212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50" cy="55562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5" y="3222625"/>
                <a:ext cx="25399" cy="635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7"/>
                <a:ext cx="46037" cy="90487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0" y="2636838"/>
                <a:ext cx="25399" cy="365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12" cy="8255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75" cy="49212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924" cy="5715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5" y="3538537"/>
                <a:ext cx="63500" cy="11113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2"/>
                <a:ext cx="60324" cy="38099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7"/>
                <a:ext cx="30162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500" cy="55562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7" y="1798638"/>
                <a:ext cx="47625" cy="41275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7" y="1584325"/>
                <a:ext cx="46037" cy="38099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2" y="1547812"/>
                <a:ext cx="101599" cy="47625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0" y="1430337"/>
                <a:ext cx="134938" cy="571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2" y="1517650"/>
                <a:ext cx="26987" cy="30162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37" cy="38099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24" cy="41275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0" y="3052763"/>
                <a:ext cx="36513" cy="5715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0" y="2406650"/>
                <a:ext cx="47625" cy="23813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648" y="350401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051" y="2805113"/>
              <a:ext cx="10241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670" y="277177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480" y="2611041"/>
              <a:ext cx="10241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599" y="289202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171" y="263128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221" y="288012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647" y="261580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005" y="2894409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743" y="2953941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598" y="2595563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598" y="3159918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082" y="241101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558" y="200263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410" y="222051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285" y="20883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241" y="194786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399" y="249197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412" y="236220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786" y="192047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495" y="18811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351" y="245149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814" y="23550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564" y="233005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39995" y="25836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045" y="246459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571" y="251102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7994" y="2332434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824" y="21097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3969" y="231814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687" y="2994422"/>
              <a:ext cx="10122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683" y="215860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164" y="226456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277" y="215265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467" y="181689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653" y="201215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803" y="378142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837" y="371356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374" y="27193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607" y="1902618"/>
              <a:ext cx="100038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815" y="286940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506" y="274320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4990" y="31551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418" y="25836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307" y="252650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057" y="389810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108" y="276582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544" y="281463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8"/>
            <a:ext cx="1469613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2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177F"/>
              </a:buClr>
              <a:buFont typeface="Century Gothic"/>
              <a:buNone/>
            </a:pPr>
            <a:r>
              <a:rPr b="0" i="0" lang="en-US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529" y="3777853"/>
            <a:ext cx="146485" cy="235743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529" y="3434953"/>
            <a:ext cx="146485" cy="235743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3" y="2800350"/>
            <a:ext cx="2422361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6285467" y="3113484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9"/>
          <p:cNvSpPr txBox="1"/>
          <p:nvPr>
            <p:ph idx="2" type="body"/>
          </p:nvPr>
        </p:nvSpPr>
        <p:spPr>
          <a:xfrm>
            <a:off x="6629400" y="1203404"/>
            <a:ext cx="2198158" cy="572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9"/>
          <p:cNvSpPr/>
          <p:nvPr/>
        </p:nvSpPr>
        <p:spPr>
          <a:xfrm>
            <a:off x="204840" y="533400"/>
            <a:ext cx="630004" cy="50005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8" cy="20917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498" y="2305473"/>
            <a:ext cx="100038" cy="16073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2743200" y="1989673"/>
            <a:ext cx="4064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0" y="533400"/>
            <a:ext cx="630004" cy="50005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1" cy="1964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19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riya1091992/React--State-and-Props-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376825" y="2000998"/>
            <a:ext cx="4191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Impact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ReactJS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Impact"/>
              <a:buNone/>
            </a:pPr>
            <a:r>
              <a:rPr b="0" i="0" lang="en-US" sz="3600" u="none" cap="none" strike="noStrike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   State and Props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86350" y="971550"/>
            <a:ext cx="88341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&lt;Menu dishes={this.state.dishes}/&gt;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- Here the dishes are available as props in Menu components and can be accessed by this.props.dishes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&lt;Dishdetail dish={this.state.dish} comments={this.state.comments}/&gt;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- Here dish and comments are available as props in Dishdetail component and can be accessed by this.props.dish and this.props.comments.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21"/>
          <p:cNvSpPr txBox="1"/>
          <p:nvPr>
            <p:ph type="title"/>
          </p:nvPr>
        </p:nvSpPr>
        <p:spPr>
          <a:xfrm>
            <a:off x="86359" y="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idx="1" type="body"/>
          </p:nvPr>
        </p:nvSpPr>
        <p:spPr>
          <a:xfrm>
            <a:off x="86350" y="971550"/>
            <a:ext cx="88341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Handling Events</a:t>
            </a: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: Handling events is similar to the way you handle events on DOM elements: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Use camelCase to specify events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Pass functions as the event handler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&lt;Card onClick={()=&gt;this.onDishSelect(dish)}/&gt;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22"/>
          <p:cNvSpPr txBox="1"/>
          <p:nvPr>
            <p:ph type="title"/>
          </p:nvPr>
        </p:nvSpPr>
        <p:spPr>
          <a:xfrm>
            <a:off x="86359" y="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86350" y="723050"/>
            <a:ext cx="8834100" cy="4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 set the default props </a:t>
            </a:r>
            <a:r>
              <a:rPr lang="en-US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getDefaultProps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 the component. (ES</a:t>
            </a:r>
            <a:r>
              <a:rPr lang="en-US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-US" sz="1400">
                <a:solidFill>
                  <a:srgbClr val="45838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Greeting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React.</a:t>
            </a: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createClass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propTypes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React.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PropTypes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endParaRPr b="1" sz="1400">
              <a:solidFill>
                <a:srgbClr val="660E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},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getDefaultProps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'Mary'</a:t>
            </a:r>
            <a:endParaRPr b="1"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}; }, 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Default 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idx="1" type="body"/>
          </p:nvPr>
        </p:nvSpPr>
        <p:spPr>
          <a:xfrm>
            <a:off x="86350" y="971550"/>
            <a:ext cx="88341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 set the default props set the class.defaultProps in the component. (ES</a:t>
            </a:r>
            <a:r>
              <a:rPr lang="en-US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Greeting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React.</a:t>
            </a:r>
            <a:r>
              <a:rPr b="1" lang="en-US" sz="1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US" sz="18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...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Greeting.</a:t>
            </a:r>
            <a:r>
              <a:rPr b="1" lang="en-US" sz="1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defaultProps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{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1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'Mary'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};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Default 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/>
          <p:nvPr>
            <p:ph idx="1" type="body"/>
          </p:nvPr>
        </p:nvSpPr>
        <p:spPr>
          <a:xfrm>
            <a:off x="86350" y="971550"/>
            <a:ext cx="88341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 can also specify what type of props a component is expecting by specifying the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proptypes</a:t>
            </a: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Syntax :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&lt;ClassName&gt;.proptypes = {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  &lt;propName&gt; : &lt;propType&gt;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25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Validating 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idx="1" type="body"/>
          </p:nvPr>
        </p:nvSpPr>
        <p:spPr>
          <a:xfrm>
            <a:off x="86350" y="971550"/>
            <a:ext cx="88341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If types does not match, react warns us about react validation failing.</a:t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Validating 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proptypes.png" id="428" name="Google Shape;4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75" y="1729425"/>
            <a:ext cx="7363200" cy="25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ptypesError.png" id="429" name="Google Shape;4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825" y="4235500"/>
            <a:ext cx="852060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idx="1" type="body"/>
          </p:nvPr>
        </p:nvSpPr>
        <p:spPr>
          <a:xfrm>
            <a:off x="86350" y="971550"/>
            <a:ext cx="88341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314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props    state</a:t>
            </a:r>
            <a:b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   Can get initial value from parent Component?     Yes       Yes </a:t>
            </a:r>
            <a:b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   Can set default values inside Component?*         Yes       Yes</a:t>
            </a:r>
            <a:b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   Can change inside Component?                           No        Yes</a:t>
            </a:r>
            <a:b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   Can set initial value for child Components?          Yes       Yes</a:t>
            </a:r>
            <a:b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   Can change in child Components?                        </a:t>
            </a:r>
            <a:r>
              <a:rPr lang="en-US" sz="1800"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       No</a:t>
            </a:r>
            <a:br>
              <a:rPr b="0" i="0" lang="en-US" sz="1800" u="none" cap="none" strike="noStrike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both props and state initial values received from parents override default values defined inside a Component.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27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Changing props and state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/>
          <p:nvPr>
            <p:ph idx="1" type="body"/>
          </p:nvPr>
        </p:nvSpPr>
        <p:spPr>
          <a:xfrm>
            <a:off x="86350" y="971550"/>
            <a:ext cx="88341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implement a page showing 3 counters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every counter has a + and a - button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every counter, clicking on + will increase the count number on that single counter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every counter, clicking on - will decrease the count number on that single counter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page will have 2 extra buttons "decrease all" and "increase all"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clicking on "increase all" will increase the count by one unit on all the counters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clicking on "decrease all" will decrease the count by one unit on all the counters</a:t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p28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Exercise-State Manipulation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>
            <p:ph idx="1" type="body"/>
          </p:nvPr>
        </p:nvSpPr>
        <p:spPr>
          <a:xfrm>
            <a:off x="86350" y="971550"/>
            <a:ext cx="88341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Create MenuContainer class that will have dishes list in it’s own state. Pass that list in a child Dishes Component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Render Dishes list(each dish should be rendered as a separate component like Dish) from Dishes component.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 clicking of Dish card -&gt; console additional details of particular dish like cost, etc..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 a button named Add Dish inside Dishes component after dish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 clicking of Add button, It should add a dish.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29"/>
          <p:cNvSpPr txBox="1"/>
          <p:nvPr>
            <p:ph type="title"/>
          </p:nvPr>
        </p:nvSpPr>
        <p:spPr>
          <a:xfrm>
            <a:off x="86350" y="-74550"/>
            <a:ext cx="8143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Exercise-Props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idx="1" type="body"/>
          </p:nvPr>
        </p:nvSpPr>
        <p:spPr>
          <a:xfrm>
            <a:off x="154950" y="647425"/>
            <a:ext cx="88341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0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Exercise-Props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1630575" y="743350"/>
            <a:ext cx="4783800" cy="40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2098175" y="1068775"/>
            <a:ext cx="3968400" cy="3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3609725" y="721075"/>
            <a:ext cx="8391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Dishes</a:t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2601675" y="1399438"/>
            <a:ext cx="284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2642750" y="2052850"/>
            <a:ext cx="284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2640100" y="3687425"/>
            <a:ext cx="284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 txBox="1"/>
          <p:nvPr/>
        </p:nvSpPr>
        <p:spPr>
          <a:xfrm>
            <a:off x="3681575" y="1063438"/>
            <a:ext cx="947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Dish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3671200" y="1705275"/>
            <a:ext cx="731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Dish</a:t>
            </a:r>
            <a:endParaRPr/>
          </a:p>
        </p:txBody>
      </p:sp>
      <p:sp>
        <p:nvSpPr>
          <p:cNvPr id="462" name="Google Shape;462;p30"/>
          <p:cNvSpPr txBox="1"/>
          <p:nvPr/>
        </p:nvSpPr>
        <p:spPr>
          <a:xfrm>
            <a:off x="3854500" y="2219125"/>
            <a:ext cx="839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3658400" y="3357075"/>
            <a:ext cx="8391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Dish</a:t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3968525" y="4079275"/>
            <a:ext cx="15465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Add Dish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3642150" y="311550"/>
            <a:ext cx="83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86984" y="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  <a:endParaRPr/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213350" y="941425"/>
            <a:ext cx="49053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Props vs State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Props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Validating Props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"/>
          <p:cNvSpPr txBox="1"/>
          <p:nvPr>
            <p:ph idx="1" type="body"/>
          </p:nvPr>
        </p:nvSpPr>
        <p:spPr>
          <a:xfrm>
            <a:off x="86350" y="971550"/>
            <a:ext cx="88341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1" name="Google Shape;4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675" y="917225"/>
            <a:ext cx="4538724" cy="37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>
            <p:ph idx="1" type="body"/>
          </p:nvPr>
        </p:nvSpPr>
        <p:spPr>
          <a:xfrm>
            <a:off x="86350" y="971550"/>
            <a:ext cx="88341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Each component can store it’s own local information in it’s state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- Private and fully controlled by the component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- Can be passed as props to children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Only class component can have local state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const MenuItem = (props) =&gt; {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			//can not have state.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14"/>
          <p:cNvSpPr txBox="1"/>
          <p:nvPr>
            <p:ph type="title"/>
          </p:nvPr>
        </p:nvSpPr>
        <p:spPr>
          <a:xfrm>
            <a:off x="86359" y="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/>
          <p:nvPr>
            <p:ph idx="1" type="body"/>
          </p:nvPr>
        </p:nvSpPr>
        <p:spPr>
          <a:xfrm>
            <a:off x="86350" y="971550"/>
            <a:ext cx="8834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State declared within the constructor: 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State should only be modified by setState: </a:t>
            </a:r>
            <a:endParaRPr sz="18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Never do the following:</a:t>
            </a:r>
            <a:r>
              <a:rPr lang="en-US" sz="180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  this.state.selectedDish = dish;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-US" sz="18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Example 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https://github.com/priya1091992/React--State-and-Props</a:t>
            </a:r>
            <a:endParaRPr sz="180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>
            <p:ph type="title"/>
          </p:nvPr>
        </p:nvSpPr>
        <p:spPr>
          <a:xfrm>
            <a:off x="86359" y="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>
            <p:ph idx="1" type="body"/>
          </p:nvPr>
        </p:nvSpPr>
        <p:spPr>
          <a:xfrm>
            <a:off x="86350" y="683325"/>
            <a:ext cx="8908500" cy="4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Default State -&gt; ES5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0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</a:t>
            </a: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.createClass({ </a:t>
            </a:r>
            <a:endParaRPr sz="1800">
              <a:solidFill>
                <a:srgbClr val="30333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getInitialState() { </a:t>
            </a:r>
            <a:endParaRPr sz="1800">
              <a:solidFill>
                <a:srgbClr val="30333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0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800">
                <a:solidFill>
                  <a:srgbClr val="858C9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initial state */</a:t>
            </a: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};</a:t>
            </a:r>
            <a:endParaRPr sz="1800">
              <a:solidFill>
                <a:srgbClr val="30333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}, </a:t>
            </a:r>
            <a:endParaRPr sz="1800">
              <a:solidFill>
                <a:srgbClr val="30333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0333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800">
              <a:solidFill>
                <a:srgbClr val="30333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"/>
          <p:cNvSpPr txBox="1"/>
          <p:nvPr>
            <p:ph type="title"/>
          </p:nvPr>
        </p:nvSpPr>
        <p:spPr>
          <a:xfrm>
            <a:off x="86359" y="-5095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idx="1" type="body"/>
          </p:nvPr>
        </p:nvSpPr>
        <p:spPr>
          <a:xfrm>
            <a:off x="86350" y="683325"/>
            <a:ext cx="8908500" cy="4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Default State -&gt; ES6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MyComponent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React.</a:t>
            </a:r>
            <a:r>
              <a:rPr i="1"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(props) {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(props);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{ </a:t>
            </a:r>
            <a:r>
              <a:rPr i="1" lang="en-US" sz="18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initial state */ 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};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010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 txBox="1"/>
          <p:nvPr>
            <p:ph type="title"/>
          </p:nvPr>
        </p:nvSpPr>
        <p:spPr>
          <a:xfrm>
            <a:off x="86359" y="-5095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idx="1" type="body"/>
          </p:nvPr>
        </p:nvSpPr>
        <p:spPr>
          <a:xfrm>
            <a:off x="86350" y="770275"/>
            <a:ext cx="88092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State modification and component updates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React.</a:t>
            </a:r>
            <a:r>
              <a:rPr i="1"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constructor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(props){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(props);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inputValue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 "</a:t>
            </a:r>
            <a:endParaRPr b="1"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      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(e) 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setState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inputValue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e.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/>
          <p:nvPr>
            <p:ph idx="1" type="body"/>
          </p:nvPr>
        </p:nvSpPr>
        <p:spPr>
          <a:xfrm>
            <a:off x="86350" y="770275"/>
            <a:ext cx="8809200" cy="4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State modification and component updates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&lt;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endParaRPr b="1" sz="14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='text'</a:t>
            </a:r>
            <a:endParaRPr b="1"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lang="en-US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40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inputValue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1" lang="en-US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A7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4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/&gt;</a:t>
            </a:r>
            <a:endParaRPr sz="1400"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)}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Whenever this.state is updated the component will be re-rendered, causing the input value to reflect what the user typed.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9"/>
          <p:cNvSpPr txBox="1"/>
          <p:nvPr>
            <p:ph type="title"/>
          </p:nvPr>
        </p:nvSpPr>
        <p:spPr>
          <a:xfrm>
            <a:off x="86359" y="-7455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86350" y="971550"/>
            <a:ext cx="88341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Props (short for properties) are a Component's configuration. </a:t>
            </a:r>
            <a:endParaRPr/>
          </a:p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Received from parent and immutable.</a:t>
            </a:r>
            <a:endParaRPr/>
          </a:p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 Component cannot change its props, but it is responsible for putting together the props of its child Components.</a:t>
            </a:r>
            <a:endParaRPr/>
          </a:p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Props do not have to just be data -- callback functions may be passed in as props.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20"/>
          <p:cNvSpPr txBox="1"/>
          <p:nvPr>
            <p:ph type="title"/>
          </p:nvPr>
        </p:nvSpPr>
        <p:spPr>
          <a:xfrm>
            <a:off x="86359" y="0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