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Tahoma"/>
      <p:regular r:id="rId37"/>
      <p:bold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ahom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38" Type="http://schemas.openxmlformats.org/officeDocument/2006/relationships/font" Target="fonts/Tahom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554bc3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554bc3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c66f475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c66f475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let foo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(foo ===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let foo = 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console.log(foo); //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(foo === 22) { // will not execute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let foo = 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console.log(foo);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console.log(foo);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66f475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c66f475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const msg = 'hello world';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var msg = 123; // Syntax error: msg already defined.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msg = 123; // will silently fail, msg not changed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66f475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66f475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6f475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6f475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66f475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66f475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c66f475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c66f475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c66f475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c66f475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6f475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6f475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66f475f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66f475f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c66f475f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c66f475f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66f475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66f475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66f475f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66f475f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66f475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c66f475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c66f475f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c66f475f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function Person()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this.age = 23;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setTimeout(function()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console.log(this.age);    // undefined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}, 1000);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p = new Person();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===========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that = this;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setTimeout(() =&gt;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console.log(that.age); // 23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}, 1000);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===========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function Person()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this.age = 23;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setTimeout(() =&gt;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console.log(this.age); // 23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}, 1000);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p = new Person();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c66f475f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c66f475f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66f475f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66f475f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c66f475f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c66f475f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c66f475f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c66f475f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c66f475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c66f475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66f475f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c66f475f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c66f475f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c66f475f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c554bc32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c554bc32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c66f475f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c66f475f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c66f475f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c66f475f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c66f475f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c66f475f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c66f475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c66f475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66f475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66f475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66f475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c66f475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c66f475f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c66f475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66f475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66f475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66f475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66f475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5,5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0,1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3767047" y="2084520"/>
            <a:ext cx="0" cy="6630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800" cy="1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3886200" y="2112918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8637" y="68092"/>
            <a:ext cx="9046200" cy="6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1"/>
          <p:cNvGrpSpPr/>
          <p:nvPr/>
        </p:nvGrpSpPr>
        <p:grpSpPr>
          <a:xfrm>
            <a:off x="529673" y="2183996"/>
            <a:ext cx="2805774" cy="2312054"/>
            <a:chOff x="671589" y="1726449"/>
            <a:chExt cx="3047436" cy="2511191"/>
          </a:xfrm>
        </p:grpSpPr>
        <p:grpSp>
          <p:nvGrpSpPr>
            <p:cNvPr id="311" name="Google Shape;311;p11"/>
            <p:cNvGrpSpPr/>
            <p:nvPr/>
          </p:nvGrpSpPr>
          <p:grpSpPr>
            <a:xfrm>
              <a:off x="671589" y="1726449"/>
              <a:ext cx="3047436" cy="2511191"/>
              <a:chOff x="5978838" y="1358253"/>
              <a:chExt cx="6047700" cy="4984500"/>
            </a:xfrm>
          </p:grpSpPr>
          <p:pic>
            <p:nvPicPr>
              <p:cNvPr descr="http://gigapple.files.wordpress.com/2010/07/2010imac.png" id="312" name="Google Shape;312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700" cy="4984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" name="Google Shape;313;p11"/>
              <p:cNvSpPr/>
              <p:nvPr/>
            </p:nvSpPr>
            <p:spPr>
              <a:xfrm>
                <a:off x="8755784" y="5125572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1"/>
          <p:cNvSpPr txBox="1"/>
          <p:nvPr>
            <p:ph type="title"/>
          </p:nvPr>
        </p:nvSpPr>
        <p:spPr>
          <a:xfrm>
            <a:off x="119254" y="85725"/>
            <a:ext cx="811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16" name="Google Shape;316;p11"/>
          <p:cNvGrpSpPr/>
          <p:nvPr/>
        </p:nvGrpSpPr>
        <p:grpSpPr>
          <a:xfrm>
            <a:off x="239143" y="1970776"/>
            <a:ext cx="1078621" cy="1078387"/>
            <a:chOff x="508000" y="1302693"/>
            <a:chExt cx="2336700" cy="2336700"/>
          </a:xfrm>
        </p:grpSpPr>
        <p:sp>
          <p:nvSpPr>
            <p:cNvPr id="317" name="Google Shape;317;p11"/>
            <p:cNvSpPr/>
            <p:nvPr/>
          </p:nvSpPr>
          <p:spPr>
            <a:xfrm>
              <a:off x="613218" y="1432380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08000" y="1302693"/>
              <a:ext cx="2336700" cy="2336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/>
          <p:nvPr>
            <p:ph idx="2" type="pic"/>
          </p:nvPr>
        </p:nvSpPr>
        <p:spPr>
          <a:xfrm>
            <a:off x="653808" y="2383060"/>
            <a:ext cx="2548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11"/>
          <p:cNvSpPr/>
          <p:nvPr>
            <p:ph idx="3" type="pic"/>
          </p:nvPr>
        </p:nvSpPr>
        <p:spPr>
          <a:xfrm>
            <a:off x="315800" y="2051929"/>
            <a:ext cx="920100" cy="918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712874" y="762924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11"/>
          <p:cNvSpPr txBox="1"/>
          <p:nvPr>
            <p:ph idx="4" type="body"/>
          </p:nvPr>
        </p:nvSpPr>
        <p:spPr>
          <a:xfrm>
            <a:off x="3712874" y="1875591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11"/>
          <p:cNvSpPr txBox="1"/>
          <p:nvPr>
            <p:ph idx="5" type="body"/>
          </p:nvPr>
        </p:nvSpPr>
        <p:spPr>
          <a:xfrm>
            <a:off x="3719291" y="4031757"/>
            <a:ext cx="122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/>
        </p:nvSpPr>
        <p:spPr>
          <a:xfrm rot="5400000">
            <a:off x="4885961" y="893442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 rot="5400000">
            <a:off x="4949543" y="4249341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 rot="5400000">
            <a:off x="4886412" y="2008040"/>
            <a:ext cx="2085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>
            <p:ph idx="6" type="body"/>
          </p:nvPr>
        </p:nvSpPr>
        <p:spPr>
          <a:xfrm>
            <a:off x="119254" y="741787"/>
            <a:ext cx="3216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 txBox="1"/>
          <p:nvPr>
            <p:ph idx="7" type="body"/>
          </p:nvPr>
        </p:nvSpPr>
        <p:spPr>
          <a:xfrm>
            <a:off x="5118018" y="741787"/>
            <a:ext cx="381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11"/>
          <p:cNvSpPr txBox="1"/>
          <p:nvPr>
            <p:ph idx="8" type="body"/>
          </p:nvPr>
        </p:nvSpPr>
        <p:spPr>
          <a:xfrm>
            <a:off x="5118018" y="1863978"/>
            <a:ext cx="3810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11"/>
          <p:cNvSpPr txBox="1"/>
          <p:nvPr>
            <p:ph idx="9" type="body"/>
          </p:nvPr>
        </p:nvSpPr>
        <p:spPr>
          <a:xfrm>
            <a:off x="5181600" y="4010620"/>
            <a:ext cx="381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33" name="Google Shape;33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1382064" y="1428750"/>
            <a:ext cx="6500400" cy="2702100"/>
            <a:chOff x="1382064" y="1207082"/>
            <a:chExt cx="6500400" cy="2702100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1382064" y="2545417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4" name="Google Shape;24;p4"/>
            <p:cNvSpPr/>
            <p:nvPr/>
          </p:nvSpPr>
          <p:spPr>
            <a:xfrm>
              <a:off x="4545164" y="2386470"/>
              <a:ext cx="357300" cy="338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360" y="666750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335788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625856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305621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594360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1" name="Google Shape;41;p5"/>
          <p:cNvSpPr/>
          <p:nvPr>
            <p:ph idx="5" type="pic"/>
          </p:nvPr>
        </p:nvSpPr>
        <p:spPr>
          <a:xfrm>
            <a:off x="131964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6" type="pic"/>
          </p:nvPr>
        </p:nvSpPr>
        <p:spPr>
          <a:xfrm>
            <a:off x="42558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/>
          <p:nvPr>
            <p:ph idx="7" type="pic"/>
          </p:nvPr>
        </p:nvSpPr>
        <p:spPr>
          <a:xfrm>
            <a:off x="71514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8" type="body"/>
          </p:nvPr>
        </p:nvSpPr>
        <p:spPr>
          <a:xfrm>
            <a:off x="45720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9" type="body"/>
          </p:nvPr>
        </p:nvSpPr>
        <p:spPr>
          <a:xfrm>
            <a:off x="336296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3" type="body"/>
          </p:nvPr>
        </p:nvSpPr>
        <p:spPr>
          <a:xfrm>
            <a:off x="626872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4" type="body"/>
          </p:nvPr>
        </p:nvSpPr>
        <p:spPr>
          <a:xfrm>
            <a:off x="45720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5" type="body"/>
          </p:nvPr>
        </p:nvSpPr>
        <p:spPr>
          <a:xfrm>
            <a:off x="335788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6" type="body"/>
          </p:nvPr>
        </p:nvSpPr>
        <p:spPr>
          <a:xfrm>
            <a:off x="625856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5"/>
          <p:cNvCxnSpPr/>
          <p:nvPr/>
        </p:nvCxnSpPr>
        <p:spPr>
          <a:xfrm>
            <a:off x="305621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1" name="Google Shape;51;p5"/>
          <p:cNvCxnSpPr/>
          <p:nvPr/>
        </p:nvCxnSpPr>
        <p:spPr>
          <a:xfrm>
            <a:off x="594360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2" name="Google Shape;52;p5"/>
          <p:cNvSpPr/>
          <p:nvPr>
            <p:ph idx="17" type="pic"/>
          </p:nvPr>
        </p:nvSpPr>
        <p:spPr>
          <a:xfrm>
            <a:off x="131964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/>
          <p:nvPr>
            <p:ph idx="18" type="pic"/>
          </p:nvPr>
        </p:nvSpPr>
        <p:spPr>
          <a:xfrm>
            <a:off x="42558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/>
          <p:nvPr>
            <p:ph idx="19" type="pic"/>
          </p:nvPr>
        </p:nvSpPr>
        <p:spPr>
          <a:xfrm>
            <a:off x="71514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0" type="body"/>
          </p:nvPr>
        </p:nvSpPr>
        <p:spPr>
          <a:xfrm>
            <a:off x="45720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1" type="body"/>
          </p:nvPr>
        </p:nvSpPr>
        <p:spPr>
          <a:xfrm>
            <a:off x="336296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2" type="body"/>
          </p:nvPr>
        </p:nvSpPr>
        <p:spPr>
          <a:xfrm>
            <a:off x="626872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idx="1" type="body"/>
          </p:nvPr>
        </p:nvSpPr>
        <p:spPr>
          <a:xfrm>
            <a:off x="86360" y="971550"/>
            <a:ext cx="6695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835688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2568848" y="4941094"/>
            <a:ext cx="4001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2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881813" y="1179053"/>
            <a:ext cx="5362956" cy="3200522"/>
            <a:chOff x="881813" y="1179053"/>
            <a:chExt cx="5362956" cy="3200522"/>
          </a:xfrm>
        </p:grpSpPr>
        <p:grpSp>
          <p:nvGrpSpPr>
            <p:cNvPr id="72" name="Google Shape;72;p9"/>
            <p:cNvGrpSpPr/>
            <p:nvPr/>
          </p:nvGrpSpPr>
          <p:grpSpPr>
            <a:xfrm>
              <a:off x="881813" y="1179053"/>
              <a:ext cx="5362956" cy="3200522"/>
              <a:chOff x="-12406313" y="784225"/>
              <a:chExt cx="10563238" cy="6303963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-6191251" y="5287963"/>
                <a:ext cx="214200" cy="496800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-5110163" y="4498975"/>
                <a:ext cx="60300" cy="1365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9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-4241801" y="4592638"/>
                <a:ext cx="300000" cy="3984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3919538" y="5133975"/>
                <a:ext cx="90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010026" y="5141913"/>
                <a:ext cx="63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41763" y="5175250"/>
                <a:ext cx="4440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032251" y="5138738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810001" y="5145088"/>
                <a:ext cx="104700" cy="71400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3503613" y="5040313"/>
                <a:ext cx="23700" cy="5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735388" y="4949825"/>
                <a:ext cx="25500" cy="348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697288" y="4762500"/>
                <a:ext cx="36600" cy="96900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600451" y="4852988"/>
                <a:ext cx="604800" cy="371400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2989263" y="4935538"/>
                <a:ext cx="60300" cy="666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2882901" y="5037138"/>
                <a:ext cx="30300" cy="4440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2681288" y="5202238"/>
                <a:ext cx="18900" cy="25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2725738" y="5183188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782888" y="5103813"/>
                <a:ext cx="38100" cy="27000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3187701" y="6373813"/>
                <a:ext cx="112800" cy="131700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3089276" y="63404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3427413" y="6170613"/>
                <a:ext cx="36600" cy="159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3619501" y="5246688"/>
                <a:ext cx="41400" cy="189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4117976" y="5227638"/>
                <a:ext cx="1197000" cy="1082700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2541588" y="6373813"/>
                <a:ext cx="225300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2189163" y="5427663"/>
                <a:ext cx="333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3927476" y="4179888"/>
                <a:ext cx="128700" cy="2175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3795713" y="4397375"/>
                <a:ext cx="44400" cy="87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6038" y="4421188"/>
                <a:ext cx="33300" cy="55500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836988" y="4457700"/>
                <a:ext cx="33300" cy="651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8888" y="4484688"/>
                <a:ext cx="174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900488" y="4364038"/>
                <a:ext cx="33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916363" y="3921125"/>
                <a:ext cx="65100" cy="109500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4257676" y="4116388"/>
                <a:ext cx="71400" cy="71400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4351338" y="4894263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4276726" y="4935538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4543426" y="4878388"/>
                <a:ext cx="18900" cy="348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579938" y="4803775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3630613" y="3586163"/>
                <a:ext cx="68400" cy="1095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3551238" y="3563938"/>
                <a:ext cx="77700" cy="63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3592513" y="3278188"/>
                <a:ext cx="330300" cy="32400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3325813" y="3098800"/>
                <a:ext cx="171300" cy="173100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101976" y="3098800"/>
                <a:ext cx="38100" cy="3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270251" y="2681288"/>
                <a:ext cx="82500" cy="3906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5943601" y="1328738"/>
                <a:ext cx="519000" cy="458700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7966076" y="1287463"/>
                <a:ext cx="6123000" cy="4860900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2181226" y="1704975"/>
                <a:ext cx="101700" cy="55500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3462338" y="1411288"/>
                <a:ext cx="18900" cy="303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4159251" y="1506538"/>
                <a:ext cx="44400" cy="33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4122738" y="1528763"/>
                <a:ext cx="7800" cy="11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4527551" y="1141413"/>
                <a:ext cx="179400" cy="123900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4779963" y="1085850"/>
                <a:ext cx="71400" cy="41400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648201" y="1322388"/>
                <a:ext cx="303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805363" y="995363"/>
                <a:ext cx="41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313238" y="1235075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6161088" y="1028700"/>
                <a:ext cx="211200" cy="747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5611813" y="976313"/>
                <a:ext cx="69900" cy="55500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5710238" y="1014413"/>
                <a:ext cx="79500" cy="55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815013" y="1062038"/>
                <a:ext cx="82500" cy="34800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7148513" y="1100138"/>
                <a:ext cx="414300" cy="274500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6934201" y="1058863"/>
                <a:ext cx="270000" cy="115800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7162801" y="1190625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597776" y="2697163"/>
                <a:ext cx="14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9959976" y="4022725"/>
                <a:ext cx="308100" cy="123900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9759951" y="4195763"/>
                <a:ext cx="47700" cy="255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647238" y="4138613"/>
                <a:ext cx="176100" cy="87300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272588" y="4481513"/>
                <a:ext cx="222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8950326" y="4856163"/>
                <a:ext cx="71400" cy="636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640888" y="6456363"/>
                <a:ext cx="22200" cy="7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11093451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771063" y="3951288"/>
                <a:ext cx="17400" cy="255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9632951" y="4083050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10988676" y="1577975"/>
                <a:ext cx="544500" cy="344400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11187113" y="1528763"/>
                <a:ext cx="304800" cy="236400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0947401" y="1355725"/>
                <a:ext cx="365100" cy="18420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864851" y="1355725"/>
                <a:ext cx="348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823576" y="1212850"/>
                <a:ext cx="117600" cy="41400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818813" y="1262063"/>
                <a:ext cx="101700" cy="636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71201" y="1270000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398126" y="1847850"/>
                <a:ext cx="115800" cy="8250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290176" y="1554163"/>
                <a:ext cx="153900" cy="150900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601326" y="1287463"/>
                <a:ext cx="52500" cy="52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587038" y="1163638"/>
                <a:ext cx="192000" cy="1239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315576" y="1446213"/>
                <a:ext cx="88800" cy="777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304463" y="1287463"/>
                <a:ext cx="82500" cy="30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9839326" y="2287588"/>
                <a:ext cx="38100" cy="36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813926" y="1878013"/>
                <a:ext cx="348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10125076" y="1577975"/>
                <a:ext cx="852600" cy="739800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775826" y="2224088"/>
                <a:ext cx="22200" cy="14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10177463" y="836613"/>
                <a:ext cx="912900" cy="574800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077326" y="1806575"/>
                <a:ext cx="85800" cy="66600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9204326" y="2835275"/>
                <a:ext cx="195300" cy="225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3408363" y="1385888"/>
                <a:ext cx="228600" cy="104700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877426" y="2763838"/>
                <a:ext cx="34800" cy="22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12023726" y="2538413"/>
                <a:ext cx="636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7204076" y="3222625"/>
                <a:ext cx="25500" cy="636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7212013" y="3297238"/>
                <a:ext cx="45900" cy="90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162801" y="2636838"/>
                <a:ext cx="25500" cy="36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6753226" y="3538538"/>
                <a:ext cx="63600" cy="11100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6502401" y="3522663"/>
                <a:ext cx="60300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5886451" y="4402138"/>
                <a:ext cx="303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5735638" y="1798638"/>
                <a:ext cx="47700" cy="41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5399088" y="1584325"/>
                <a:ext cx="45900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3319463" y="1547813"/>
                <a:ext cx="101700" cy="47700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3130551" y="1430338"/>
                <a:ext cx="135000" cy="57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3319463" y="1517650"/>
                <a:ext cx="27000" cy="30300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9264651" y="3052763"/>
                <a:ext cx="36600" cy="573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2395201" y="2406650"/>
                <a:ext cx="47700" cy="23700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 flipH="1">
              <a:off x="5511778" y="350401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 flipH="1">
              <a:off x="4828172" y="2805113"/>
              <a:ext cx="1023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 flipH="1">
              <a:off x="4457800" y="277177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 flipH="1">
              <a:off x="4456600" y="2611041"/>
              <a:ext cx="1023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 flipH="1">
              <a:off x="4519729" y="2892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523302" y="263128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5147352" y="288012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5012776" y="26158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834145" y="2894410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894873" y="2953941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4519738" y="2595563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4887737" y="3159919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5402212" y="24110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1450689" y="200263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3457415" y="20883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3594372" y="194786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2023529" y="24919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811542" y="2362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522916" y="19204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08625" y="18811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1530481" y="245149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495944" y="23550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1712695" y="233005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1840125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2096176" y="24645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606701" y="2511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2208124" y="233243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520954" y="21097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4875818" y="2994422"/>
              <a:ext cx="1011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3378813" y="21586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3394295" y="226456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3563408" y="215265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3433596" y="18168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03784" y="201215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5543933" y="378142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4045746" y="1902619"/>
              <a:ext cx="999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5042549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3270438" y="25265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5957187" y="389810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4500674" y="281463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9"/>
          <p:cNvSpPr/>
          <p:nvPr/>
        </p:nvSpPr>
        <p:spPr>
          <a:xfrm>
            <a:off x="645487" y="3768329"/>
            <a:ext cx="146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683597" y="3414713"/>
            <a:ext cx="986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 flipH="1">
            <a:off x="508615" y="37778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 flipH="1">
            <a:off x="508615" y="34349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6397704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  <a:endParaRPr/>
          </a:p>
        </p:txBody>
      </p:sp>
      <p:sp>
        <p:nvSpPr>
          <p:cNvPr id="300" name="Google Shape;300;p9"/>
          <p:cNvSpPr txBox="1"/>
          <p:nvPr>
            <p:ph idx="1" type="body"/>
          </p:nvPr>
        </p:nvSpPr>
        <p:spPr>
          <a:xfrm>
            <a:off x="6285468" y="3113485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9"/>
          <p:cNvSpPr txBox="1"/>
          <p:nvPr>
            <p:ph idx="2" type="body"/>
          </p:nvPr>
        </p:nvSpPr>
        <p:spPr>
          <a:xfrm>
            <a:off x="6629400" y="1203405"/>
            <a:ext cx="2198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9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9"/>
          <p:cNvSpPr/>
          <p:nvPr/>
        </p:nvSpPr>
        <p:spPr>
          <a:xfrm flipH="1">
            <a:off x="1457638" y="2305473"/>
            <a:ext cx="99900" cy="160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8" name="Google Shape;308;p10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2568848" y="4941094"/>
            <a:ext cx="4001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00" cy="70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kangax.github.io/compat-table/es6" TargetMode="External"/><Relationship Id="rId4" Type="http://schemas.openxmlformats.org/officeDocument/2006/relationships/hyperlink" Target="http://canius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babeljs.io" TargetMode="External"/><Relationship Id="rId4" Type="http://schemas.openxmlformats.org/officeDocument/2006/relationships/hyperlink" Target="https://github.com/google/traceur-compiler" TargetMode="External"/><Relationship Id="rId5" Type="http://schemas.openxmlformats.org/officeDocument/2006/relationships/hyperlink" Target="http://www.typescriptlang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ebpack.github.io" TargetMode="External"/><Relationship Id="rId4" Type="http://schemas.openxmlformats.org/officeDocument/2006/relationships/hyperlink" Target="http://webpack.github.io" TargetMode="External"/><Relationship Id="rId5" Type="http://schemas.openxmlformats.org/officeDocument/2006/relationships/hyperlink" Target="http://browserify.org" TargetMode="External"/><Relationship Id="rId6" Type="http://schemas.openxmlformats.org/officeDocument/2006/relationships/hyperlink" Target="http://rollupjs.or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developer.mozilla.org/en-US/docs/JavaScript/Reference/Statements/va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type="title"/>
          </p:nvPr>
        </p:nvSpPr>
        <p:spPr>
          <a:xfrm>
            <a:off x="3886200" y="2112925"/>
            <a:ext cx="1058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</a:t>
            </a:r>
            <a:endParaRPr/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4811650" y="2171800"/>
            <a:ext cx="1058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 1</a:t>
            </a:r>
            <a:endParaRPr sz="1400"/>
          </a:p>
        </p:txBody>
      </p:sp>
      <p:sp>
        <p:nvSpPr>
          <p:cNvPr id="341" name="Google Shape;341;p13"/>
          <p:cNvSpPr txBox="1"/>
          <p:nvPr>
            <p:ph type="title"/>
          </p:nvPr>
        </p:nvSpPr>
        <p:spPr>
          <a:xfrm>
            <a:off x="7891925" y="160075"/>
            <a:ext cx="11124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04-10-2018</a:t>
            </a:r>
            <a:endParaRPr sz="1200"/>
          </a:p>
        </p:txBody>
      </p:sp>
      <p:pic>
        <p:nvPicPr>
          <p:cNvPr id="342" name="Google Shape;3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965" y="2719224"/>
            <a:ext cx="2054635" cy="2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 Variable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1" name="Google Shape;4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2"/>
          <p:cNvSpPr txBox="1"/>
          <p:nvPr/>
        </p:nvSpPr>
        <p:spPr>
          <a:xfrm>
            <a:off x="1778675" y="876650"/>
            <a:ext cx="4564800" cy="385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foo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(foo ===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let foo = 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console.log(foo);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(foo === 22)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let foo = 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console.log(foo);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console.log(foo);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 : Block-Scope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8" name="Google Shape;4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/>
        </p:nvSpPr>
        <p:spPr>
          <a:xfrm>
            <a:off x="1778675" y="876650"/>
            <a:ext cx="4564800" cy="188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msg = 'hello world';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msg = 123;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 = 123; </a:t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1802025" y="3080475"/>
            <a:ext cx="45648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be defined once (within their scope)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change the value once 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Destructuring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The </a:t>
            </a:r>
            <a:r>
              <a:rPr b="1" lang="en" sz="1800">
                <a:highlight>
                  <a:srgbClr val="FFFFFF"/>
                </a:highlight>
              </a:rPr>
              <a:t>destructuring assignment</a:t>
            </a:r>
            <a:r>
              <a:rPr lang="en" sz="1800">
                <a:highlight>
                  <a:srgbClr val="FFFFFF"/>
                </a:highlight>
              </a:rPr>
              <a:t> syntax is a JavaScript expression that makes it possible to extract data from arrays or objects using a syntax that mirrors the construction of array and object literals.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Inshort : Ability to extract values from objects or arrays into variables.</a:t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32" name="Google Shape;432;p25"/>
          <p:cNvSpPr txBox="1"/>
          <p:nvPr>
            <p:ph idx="2" type="body"/>
          </p:nvPr>
        </p:nvSpPr>
        <p:spPr>
          <a:xfrm>
            <a:off x="48340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33" name="Google Shape;433;p25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Creating Variables from Object Properties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99587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bootcamp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group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.group;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title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.title;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venue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.venue;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/>
        </p:nvSpPr>
        <p:spPr>
          <a:xfrm>
            <a:off x="511722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'ttn’',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{group,title,venue}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41" name="Google Shape;441;p26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42" name="Google Shape;442;p26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Creating Variables from Array Elements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brews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"Corona",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"Foster’s",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"Budweiser"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= brews[0];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y = brews[1];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z = brews[2];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console.log(x); // Corona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console.log(y); // Foster’s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console.log(z); // Budweiser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brews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"Corona",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"Foster’s",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"Budweiser"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[x, y, z] = brews;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console.log(x); // Corona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console.log(y); // Foster’s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console.log(z); // Budweiser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Can also change the name of the local variable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/>
        </p:nvSpPr>
        <p:spPr>
          <a:xfrm>
            <a:off x="1778675" y="876650"/>
            <a:ext cx="4564800" cy="37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{group: _group, title: _title, venue: _venue}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Functions with Multiple Return Values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7" name="Google Shape;4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8"/>
          <p:cNvSpPr txBox="1"/>
          <p:nvPr/>
        </p:nvSpPr>
        <p:spPr>
          <a:xfrm>
            <a:off x="1778675" y="876650"/>
            <a:ext cx="4564800" cy="37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getDate()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date = new 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[date.getDate(), date.getMonth() + 1, date.getFullYear()];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[day, month, year] = getDate();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console.log(day);  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console.log(month);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console.log(year);  //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64" name="Google Shape;464;p29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65" name="Google Shape;465;p29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Swapping Values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temp;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= a;      // a = a+b;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b;            // b = a-b;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temp;      // a = a-b;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4975600" y="1440175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[b, a] = [a, b]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73" name="Google Shape;473;p30"/>
          <p:cNvSpPr txBox="1"/>
          <p:nvPr>
            <p:ph idx="2" type="body"/>
          </p:nvPr>
        </p:nvSpPr>
        <p:spPr>
          <a:xfrm>
            <a:off x="44530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74" name="Google Shape;474;p30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Spread</a:t>
            </a:r>
            <a:r>
              <a:rPr lang="en" sz="2800"/>
              <a:t> Operator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addStrings(a,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" "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vals = ['Go', 'Vegan'];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addStrings(vals[0], vals[1])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returns "Go Vegan"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addStrings(a,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" "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vals = ['Go', 'Vegan'];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addStrings(...vals)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returns "Go Vegan"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Arrow 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Fat arrow functions, also known as just arrow functions are a brand new feature in ECMAScript 2015 (formerly ES6). Rumor has it that the =&gt; syntax was adopted over -&gt;due to CoffeeScript influence and the similarity of sharing this context.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Arrow functions serve two main purposes: 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-&gt; more concise syntax (a shorthand way of declaring functions)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5555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-&gt; sharing lexical this with the parent scope. (shares the scope with the parent)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Terminology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61100" y="1242175"/>
            <a:ext cx="89835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</a:t>
            </a:r>
            <a:r>
              <a:rPr lang="en" sz="1800"/>
              <a:t> : </a:t>
            </a:r>
            <a:r>
              <a:rPr lang="en" sz="1600"/>
              <a:t>a language standardized by ECMA International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JavaScript</a:t>
            </a:r>
            <a:r>
              <a:rPr lang="en" sz="1800"/>
              <a:t> : </a:t>
            </a:r>
            <a:r>
              <a:rPr lang="en" sz="1600"/>
              <a:t>the commonly used name for implementations of the ECMAScript standard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TC 39</a:t>
            </a:r>
            <a:r>
              <a:rPr lang="en" sz="1800"/>
              <a:t> : </a:t>
            </a:r>
            <a:r>
              <a:rPr lang="en" sz="1600"/>
              <a:t>the group of people who developed the ECMA-262 standard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 6</a:t>
            </a:r>
            <a:r>
              <a:rPr lang="en" sz="1800"/>
              <a:t> :</a:t>
            </a:r>
            <a:r>
              <a:rPr lang="en" sz="1600"/>
              <a:t> the 6th edition of ECMA-262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9" name="Google Shape;3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88" name="Google Shape;488;p32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89" name="Google Shape;489;p32"/>
          <p:cNvSpPr txBox="1"/>
          <p:nvPr/>
        </p:nvSpPr>
        <p:spPr>
          <a:xfrm>
            <a:off x="89200" y="52400"/>
            <a:ext cx="90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addAndLog = function(a,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c = a + b;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console.log(a, '+' ,b ,'=' ,c);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c;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addAndLog(1, 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1 + 2 = 3 (returns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2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addAndLog = (a, b) =&gt;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c = a + b;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console.log(a,'+',b,'=',c);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c;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addAndLog(1, 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1 + 2 = 3 (returns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Fat Arrow Functions in ECMAScript 6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3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= (a, b) =&gt;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add(1,2); //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1778675" y="2095175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addOne = a =&gt; a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addOne(1);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1778675" y="350850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= (a, b) =&gt;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pi = () =&gt; 22/7;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pi(); // 3.142857142857143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add(1,2); //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506" name="Google Shape;506;p34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507" name="Google Shape;507;p34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Fat Arrow Functions Shares the Scope of Parent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742675" y="1144525"/>
            <a:ext cx="3634200" cy="19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Person()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this.age = 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setTimeout(function()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console.log(this.age);    //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1000);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 = new Person();</a:t>
            </a:r>
            <a:endParaRPr/>
          </a:p>
        </p:txBody>
      </p:sp>
      <p:sp>
        <p:nvSpPr>
          <p:cNvPr id="509" name="Google Shape;509;p34"/>
          <p:cNvSpPr txBox="1"/>
          <p:nvPr/>
        </p:nvSpPr>
        <p:spPr>
          <a:xfrm>
            <a:off x="4864025" y="1144525"/>
            <a:ext cx="3634200" cy="364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Person()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this.age = 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console.log(this.age);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1000);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 = new Person();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742675" y="3313650"/>
            <a:ext cx="3634200" cy="147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that = this;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console.log(that.age);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516" name="Google Shape;516;p35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517" name="Google Shape;517;p35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Default Parameters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742725" y="1351500"/>
            <a:ext cx="36342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 = typeof b !== 'undefined' ? b :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add(1); // returns 2</a:t>
            </a:r>
            <a:endParaRPr/>
          </a:p>
        </p:txBody>
      </p:sp>
      <p:sp>
        <p:nvSpPr>
          <p:cNvPr id="519" name="Google Shape;519;p35"/>
          <p:cNvSpPr txBox="1"/>
          <p:nvPr/>
        </p:nvSpPr>
        <p:spPr>
          <a:xfrm>
            <a:off x="4864025" y="1351500"/>
            <a:ext cx="36342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add(a, b 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add(1); // returns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wesome.gif" id="520" name="Google Shape;5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725" y="2911900"/>
            <a:ext cx="36342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Template String Literals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311700" y="1152475"/>
            <a:ext cx="85206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E53"/>
                </a:solidFill>
                <a:highlight>
                  <a:schemeClr val="lt1"/>
                </a:highlight>
              </a:rPr>
              <a:t>Template strings are string literals allowing embedded expressions. You can use multi-line strings and string interpolation features with them.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back tick character (`) is used to build multi-line strings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${} synatx to reference variables and expressions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 Literals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32" name="Google Shape;5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7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phrase = `If nothing goes right, go to sleep.`;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console.log(phrase);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 txBox="1"/>
          <p:nvPr/>
        </p:nvSpPr>
        <p:spPr>
          <a:xfrm>
            <a:off x="1778675" y="2095175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multiLine = `I can't hear you,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I'll just laugh and hope it wasn't a question.`;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console.log(multiLine);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 txBox="1"/>
          <p:nvPr/>
        </p:nvSpPr>
        <p:spPr>
          <a:xfrm>
            <a:off x="1778675" y="350850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back = `Who the hell uses \` in a sentence?`;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console.log(back);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 Substitution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1" name="Google Shape;5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8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name = 'akash';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console.log(`Hello ${name}`); // Hello akash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1778675" y="2095175"/>
            <a:ext cx="4564800" cy="256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console.log(`We are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.group},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.title} at a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.venue}`);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We are ttn,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learning ECMA6 at a Cool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Expressions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9" name="Google Shape;5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9"/>
          <p:cNvSpPr txBox="1"/>
          <p:nvPr/>
        </p:nvSpPr>
        <p:spPr>
          <a:xfrm>
            <a:off x="1778675" y="1062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console.log(`Value of pi is ${22/7}`);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Value of pi is 3.142857142857143</a:t>
            </a:r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1778675" y="2857175"/>
            <a:ext cx="4564800" cy="149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console.log(`Today is ${new Date()}`);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Today is Thursday Feb 23 2017 10:10:10 GMT+0530 (IST)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idx="1" type="body"/>
          </p:nvPr>
        </p:nvSpPr>
        <p:spPr>
          <a:xfrm>
            <a:off x="2265275" y="850800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When can I use what ?</a:t>
            </a:r>
            <a:endParaRPr b="1" sz="1800"/>
          </a:p>
        </p:txBody>
      </p:sp>
      <p:sp>
        <p:nvSpPr>
          <p:cNvPr id="557" name="Google Shape;557;p40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Backward Compatibility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495875" y="15011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Compability tables: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https://kangax.github.io/compat-table/es6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 @esdiscuss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http://caniuse.com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idx="1" type="body"/>
          </p:nvPr>
        </p:nvSpPr>
        <p:spPr>
          <a:xfrm>
            <a:off x="2253400" y="775013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Transpilers</a:t>
            </a:r>
            <a:endParaRPr b="1" sz="1800"/>
          </a:p>
        </p:txBody>
      </p:sp>
      <p:sp>
        <p:nvSpPr>
          <p:cNvPr id="564" name="Google Shape;564;p41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ES6 today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718350" y="14976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Babel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http://babeljs.io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Traceur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https://github.com/google/traceur-compiler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TypeScript (Superset of JavaScript that aims to align with ECMAScript)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http://www.typescriptlang.org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Agenda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5" name="Google Shape;355;p15"/>
          <p:cNvSpPr txBox="1"/>
          <p:nvPr/>
        </p:nvSpPr>
        <p:spPr>
          <a:xfrm>
            <a:off x="179375" y="1364400"/>
            <a:ext cx="381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Before We Start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Terminology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ECMAScript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Goals for ES6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Backward Compatibility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use ES6 today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Live Coding Session</a:t>
            </a:r>
            <a:endParaRPr sz="1800"/>
          </a:p>
        </p:txBody>
      </p:sp>
      <p:sp>
        <p:nvSpPr>
          <p:cNvPr id="356" name="Google Shape;356;p15"/>
          <p:cNvSpPr txBox="1"/>
          <p:nvPr/>
        </p:nvSpPr>
        <p:spPr>
          <a:xfrm>
            <a:off x="4161350" y="1538700"/>
            <a:ext cx="44877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Let Variable and Constants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Block Scoping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Destructuring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Spread Operator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Arrow Function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Default Arguments in Functions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Template String/Literal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Iterables</a:t>
            </a:r>
            <a:endParaRPr sz="1800"/>
          </a:p>
        </p:txBody>
      </p:sp>
      <p:pic>
        <p:nvPicPr>
          <p:cNvPr id="357" name="Google Shape;3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idx="1" type="body"/>
          </p:nvPr>
        </p:nvSpPr>
        <p:spPr>
          <a:xfrm>
            <a:off x="2241500" y="625100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Module Bundlers</a:t>
            </a:r>
            <a:endParaRPr b="1" sz="1800"/>
          </a:p>
        </p:txBody>
      </p:sp>
      <p:sp>
        <p:nvSpPr>
          <p:cNvPr id="571" name="Google Shape;571;p42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ES6 today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2" name="Google Shape;572;p42"/>
          <p:cNvSpPr txBox="1"/>
          <p:nvPr/>
        </p:nvSpPr>
        <p:spPr>
          <a:xfrm>
            <a:off x="718350" y="14976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Webpack</a:t>
            </a:r>
            <a:r>
              <a:rPr lang="en" sz="1600"/>
              <a:t>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webpack.github.io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Browserify</a:t>
            </a:r>
            <a:r>
              <a:rPr lang="en" sz="1600"/>
              <a:t> 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http://browserify.org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Rollup 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http://rollupjs.org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304" y="1927800"/>
            <a:ext cx="2791950" cy="28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3"/>
          <p:cNvSpPr txBox="1"/>
          <p:nvPr/>
        </p:nvSpPr>
        <p:spPr>
          <a:xfrm>
            <a:off x="165425" y="662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Live Coding Session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uce_keys.gif" id="583" name="Google Shape;5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25" y="1820475"/>
            <a:ext cx="2988950" cy="17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4"/>
          <p:cNvSpPr txBox="1"/>
          <p:nvPr/>
        </p:nvSpPr>
        <p:spPr>
          <a:xfrm>
            <a:off x="214125" y="7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311700" y="949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Any queries? Open to Q&amp;A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87900" y="3997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Now we leave and you all write some next-gen JavaScript!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25" y="1407900"/>
            <a:ext cx="4205700" cy="31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6"/>
          <p:cNvSpPr txBox="1"/>
          <p:nvPr/>
        </p:nvSpPr>
        <p:spPr>
          <a:xfrm>
            <a:off x="128450" y="6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Before We Start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4" name="Google Shape;364;p16"/>
          <p:cNvSpPr txBox="1"/>
          <p:nvPr/>
        </p:nvSpPr>
        <p:spPr>
          <a:xfrm>
            <a:off x="3291825" y="705100"/>
            <a:ext cx="245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small quiz ...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65" name="Google Shape;3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orean.gif" id="371" name="Google Shape;3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075" y="1746400"/>
            <a:ext cx="4447858" cy="24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 txBox="1"/>
          <p:nvPr/>
        </p:nvSpPr>
        <p:spPr>
          <a:xfrm>
            <a:off x="173075" y="10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ECMAScript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3211050" y="749725"/>
            <a:ext cx="27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Let’s go back in time ...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History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28450" y="840025"/>
            <a:ext cx="79605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 1</a:t>
            </a:r>
            <a:r>
              <a:rPr lang="en" sz="1800"/>
              <a:t> : 1997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2</a:t>
            </a:r>
            <a:r>
              <a:rPr lang="en" sz="1800"/>
              <a:t> : 1998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3</a:t>
            </a:r>
            <a:r>
              <a:rPr lang="en" sz="1800"/>
              <a:t> : 1999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4</a:t>
            </a:r>
            <a:r>
              <a:rPr lang="en" sz="1800"/>
              <a:t> : Abandoned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5</a:t>
            </a:r>
            <a:r>
              <a:rPr lang="en" sz="1800"/>
              <a:t> : 2009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6</a:t>
            </a:r>
            <a:r>
              <a:rPr lang="en" sz="1800"/>
              <a:t> : 2015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7</a:t>
            </a:r>
            <a:r>
              <a:rPr lang="en" sz="1800"/>
              <a:t> : 2016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8</a:t>
            </a:r>
            <a:r>
              <a:rPr lang="en" sz="1800">
                <a:solidFill>
                  <a:schemeClr val="dk1"/>
                </a:solidFill>
              </a:rPr>
              <a:t> : 2017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9</a:t>
            </a:r>
            <a:r>
              <a:rPr lang="en" sz="1800">
                <a:solidFill>
                  <a:schemeClr val="dk1"/>
                </a:solidFill>
              </a:rPr>
              <a:t> : 2018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Goals for ES6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128450" y="840025"/>
            <a:ext cx="79605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Better Support for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Complex Applications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Libraries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 Generators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 Variable &amp; Constants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91" name="Google Shape;3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</a:rPr>
              <a:t>  and const allows you to declare variables that are limited in scope to the block, statement, or expression on which it is used. This is unlike the </a:t>
            </a:r>
            <a:r>
              <a:rPr lang="en" sz="1800">
                <a:solidFill>
                  <a:srgbClr val="0095DD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var</a:t>
            </a: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</a:rPr>
              <a:t> keyword, which defines a variable globally, or locally to an entire function regardless of block scope.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398" name="Google Shape;398;p21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399" name="Google Shape;399;p21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0" name="Google Shape;400;p21"/>
          <p:cNvSpPr txBox="1"/>
          <p:nvPr>
            <p:ph idx="1" type="body"/>
          </p:nvPr>
        </p:nvSpPr>
        <p:spPr>
          <a:xfrm>
            <a:off x="488163" y="9299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var</a:t>
            </a:r>
            <a:endParaRPr b="1" sz="1400"/>
          </a:p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376875" y="9299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let</a:t>
            </a:r>
            <a:endParaRPr b="1" sz="1400"/>
          </a:p>
        </p:txBody>
      </p:sp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488163" y="12347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Function-Scoped</a:t>
            </a:r>
            <a:endParaRPr b="1" sz="1400"/>
          </a:p>
        </p:txBody>
      </p:sp>
      <p:sp>
        <p:nvSpPr>
          <p:cNvPr id="403" name="Google Shape;403;p21"/>
          <p:cNvSpPr txBox="1"/>
          <p:nvPr>
            <p:ph idx="2" type="body"/>
          </p:nvPr>
        </p:nvSpPr>
        <p:spPr>
          <a:xfrm>
            <a:off x="4376875" y="12347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Block-Scoped</a:t>
            </a:r>
            <a:endParaRPr b="1" sz="1400"/>
          </a:p>
        </p:txBody>
      </p:sp>
      <p:sp>
        <p:nvSpPr>
          <p:cNvPr id="404" name="Google Shape;404;p21"/>
          <p:cNvSpPr txBox="1"/>
          <p:nvPr/>
        </p:nvSpPr>
        <p:spPr>
          <a:xfrm>
            <a:off x="137687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links = [];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for(var i=0; i&lt;5;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links.push({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onclick: function()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console.log('link: ', i);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links[0].onclick();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links[1].onclick();</a:t>
            </a:r>
            <a:r>
              <a:rPr lang="en"/>
              <a:t> </a:t>
            </a:r>
            <a:endParaRPr/>
          </a:p>
        </p:txBody>
      </p:sp>
      <p:sp>
        <p:nvSpPr>
          <p:cNvPr id="405" name="Google Shape;405;p21"/>
          <p:cNvSpPr txBox="1"/>
          <p:nvPr/>
        </p:nvSpPr>
        <p:spPr>
          <a:xfrm>
            <a:off x="549822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links = [];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for(let i=0; i&lt;5;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links.push({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onclick: function()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console.log('link: ', i);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links[0].onclick();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links[1].onclick();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