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Tahoma"/>
      <p:regular r:id="rId29"/>
      <p:bold r:id="rId30"/>
    </p:embeddedFont>
    <p:embeddedFont>
      <p:font typeface="Questrial"/>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estrial-regular.fntdata"/><Relationship Id="rId30" Type="http://schemas.openxmlformats.org/officeDocument/2006/relationships/font" Target="fonts/Tahom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1eb185cdb6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eb185cdb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1eac58dd5e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ac58dd5e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1eac58dd5e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ac58dd5e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eac58dd5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ac58dd5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eac58dd5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ac58dd5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1eac58dd5e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eac58dd5e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1eac58dd5e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eac58dd5e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1eac84ad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ac84ad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1eac84ad2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eac84ad2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1eb11a8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eb11a8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31e6bf7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31e6bf7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eb185cdb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b185cdb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31e6bf73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31e6bf73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1eac58dd5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ac58dd5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eac58dd5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ac58dd5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eac58dd5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ac58dd5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1eac58dd5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eac58dd5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1eac58dd5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ac58dd5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eac58dd5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ac58dd5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eac58dd5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ac58dd5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47" l="14702" r="15758" t="539"/>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1" name="Shape 331"/>
        <p:cNvGrpSpPr/>
        <p:nvPr/>
      </p:nvGrpSpPr>
      <p:grpSpPr>
        <a:xfrm>
          <a:off x="0" y="0"/>
          <a:ext cx="0" cy="0"/>
          <a:chOff x="0" y="0"/>
          <a:chExt cx="0" cy="0"/>
        </a:xfrm>
      </p:grpSpPr>
      <p:sp>
        <p:nvSpPr>
          <p:cNvPr id="332" name="Google Shape;33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33" name="Google Shape;33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5" name="Shape 335"/>
        <p:cNvGrpSpPr/>
        <p:nvPr/>
      </p:nvGrpSpPr>
      <p:grpSpPr>
        <a:xfrm>
          <a:off x="0" y="0"/>
          <a:ext cx="0" cy="0"/>
          <a:chOff x="0" y="0"/>
          <a:chExt cx="0" cy="0"/>
        </a:xfrm>
      </p:grpSpPr>
      <p:sp>
        <p:nvSpPr>
          <p:cNvPr id="336" name="Google Shape;336;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7" name="Google Shape;337;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8" name="Google Shape;3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Google Shape;20;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1" name="Google Shape;21;p4"/>
          <p:cNvGrpSpPr/>
          <p:nvPr/>
        </p:nvGrpSpPr>
        <p:grpSpPr>
          <a:xfrm>
            <a:off x="1382064" y="1428750"/>
            <a:ext cx="6500400" cy="2702100"/>
            <a:chOff x="1382064" y="1207082"/>
            <a:chExt cx="6500400" cy="2702100"/>
          </a:xfrm>
        </p:grpSpPr>
        <p:cxnSp>
          <p:nvCxnSpPr>
            <p:cNvPr id="22" name="Google Shape;22;p4"/>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3" name="Google Shape;23;p4"/>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4" name="Google Shape;24;p4"/>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5" name="Google Shape;25;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39" name="Google Shape;39;p5"/>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0" name="Google Shape;40;p5"/>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1" name="Google Shape;41;p5"/>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5"/>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5"/>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5"/>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 name="Google Shape;47;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0" name="Google Shape;50;p5"/>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1" name="Google Shape;51;p5"/>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2" name="Google Shape;52;p5"/>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5"/>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Google Shape;57;p5"/>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8" name="Shape 58"/>
        <p:cNvGrpSpPr/>
        <p:nvPr/>
      </p:nvGrpSpPr>
      <p:grpSpPr>
        <a:xfrm>
          <a:off x="0" y="0"/>
          <a:ext cx="0" cy="0"/>
          <a:chOff x="0" y="0"/>
          <a:chExt cx="0" cy="0"/>
        </a:xfrm>
      </p:grpSpPr>
      <p:sp>
        <p:nvSpPr>
          <p:cNvPr id="59" name="Google Shape;59;p6"/>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7"/>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825" u="none" cap="none" strike="noStrike">
                <a:solidFill>
                  <a:schemeClr val="lt1"/>
                </a:solidFill>
                <a:latin typeface="Questrial"/>
                <a:ea typeface="Questrial"/>
                <a:cs typeface="Questrial"/>
                <a:sym typeface="Questrial"/>
              </a:rPr>
              <a:t>www.tothenew.com </a:t>
            </a:r>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8"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Questrial"/>
                <a:ea typeface="Questrial"/>
                <a:cs typeface="Questrial"/>
                <a:sym typeface="Questrial"/>
              </a:rPr>
              <a:t>Client Location</a:t>
            </a:r>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D9177F"/>
                </a:solidFill>
                <a:latin typeface="Questrial"/>
                <a:ea typeface="Questrial"/>
                <a:cs typeface="Questrial"/>
                <a:sym typeface="Questrial"/>
              </a:rPr>
              <a:t>Our Office</a:t>
            </a:r>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 sz="1300">
                <a:solidFill>
                  <a:schemeClr val="dk1"/>
                </a:solidFill>
                <a:latin typeface="Questrial"/>
                <a:ea typeface="Questrial"/>
                <a:cs typeface="Questrial"/>
                <a:sym typeface="Questrial"/>
              </a:rPr>
              <a:t>Email us at: </a:t>
            </a:r>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 sz="2100">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lt1"/>
                </a:solidFill>
                <a:latin typeface="Questrial"/>
                <a:ea typeface="Questrial"/>
                <a:cs typeface="Questrial"/>
                <a:sym typeface="Questrial"/>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4"/>
          <p:cNvSpPr txBox="1"/>
          <p:nvPr>
            <p:ph type="title"/>
          </p:nvPr>
        </p:nvSpPr>
        <p:spPr>
          <a:xfrm>
            <a:off x="3886200" y="2112925"/>
            <a:ext cx="10584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ES6</a:t>
            </a:r>
            <a:endParaRPr/>
          </a:p>
        </p:txBody>
      </p:sp>
      <p:sp>
        <p:nvSpPr>
          <p:cNvPr id="344" name="Google Shape;344;p14"/>
          <p:cNvSpPr txBox="1"/>
          <p:nvPr>
            <p:ph type="title"/>
          </p:nvPr>
        </p:nvSpPr>
        <p:spPr>
          <a:xfrm>
            <a:off x="4811650" y="2171800"/>
            <a:ext cx="10584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Part 2</a:t>
            </a:r>
            <a:endParaRPr sz="1400"/>
          </a:p>
        </p:txBody>
      </p:sp>
      <p:sp>
        <p:nvSpPr>
          <p:cNvPr id="345" name="Google Shape;345;p14"/>
          <p:cNvSpPr txBox="1"/>
          <p:nvPr>
            <p:ph type="title"/>
          </p:nvPr>
        </p:nvSpPr>
        <p:spPr>
          <a:xfrm>
            <a:off x="7891925" y="160075"/>
            <a:ext cx="1112400" cy="39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 </a:t>
            </a:r>
            <a:endParaRPr sz="1200"/>
          </a:p>
        </p:txBody>
      </p:sp>
      <p:pic>
        <p:nvPicPr>
          <p:cNvPr id="346" name="Google Shape;346;p14"/>
          <p:cNvPicPr preferRelativeResize="0"/>
          <p:nvPr/>
        </p:nvPicPr>
        <p:blipFill>
          <a:blip r:embed="rId3">
            <a:alphaModFix/>
          </a:blip>
          <a:stretch>
            <a:fillRect/>
          </a:stretch>
        </p:blipFill>
        <p:spPr>
          <a:xfrm>
            <a:off x="6899965" y="2719224"/>
            <a:ext cx="2054635" cy="2079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3"/>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Map</a:t>
            </a:r>
            <a:endParaRPr b="1" sz="2400"/>
          </a:p>
        </p:txBody>
      </p:sp>
      <p:sp>
        <p:nvSpPr>
          <p:cNvPr id="400" name="Google Shape;400;p2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Getting Size of map</a:t>
            </a:r>
            <a:endParaRPr/>
          </a:p>
          <a:p>
            <a:pPr indent="0" lvl="0" marL="0" rtl="0" algn="l">
              <a:spcBef>
                <a:spcPts val="0"/>
              </a:spcBef>
              <a:spcAft>
                <a:spcPts val="0"/>
              </a:spcAft>
              <a:buNone/>
            </a:pPr>
            <a:r>
              <a:rPr lang="en"/>
              <a:t> console.log(map.size)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Deleting all entries in a map</a:t>
            </a:r>
            <a:endParaRPr/>
          </a:p>
          <a:p>
            <a:pPr indent="0" lvl="0" marL="0" rtl="0" algn="l">
              <a:spcBef>
                <a:spcPts val="0"/>
              </a:spcBef>
              <a:spcAft>
                <a:spcPts val="0"/>
              </a:spcAft>
              <a:buNone/>
            </a:pPr>
            <a:r>
              <a:rPr lang="en"/>
              <a:t> map.clear()</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4"/>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Map</a:t>
            </a:r>
            <a:endParaRPr b="1" sz="2400"/>
          </a:p>
        </p:txBody>
      </p:sp>
      <p:sp>
        <p:nvSpPr>
          <p:cNvPr id="406" name="Google Shape;406;p2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00000"/>
                </a:solidFill>
                <a:highlight>
                  <a:srgbClr val="FFFFFF"/>
                </a:highlight>
              </a:rPr>
              <a:t>//Different ways for defining a map</a:t>
            </a:r>
            <a:endParaRPr b="1" sz="1200">
              <a:solidFill>
                <a:srgbClr val="000000"/>
              </a:solidFill>
              <a:highlight>
                <a:srgbClr val="FFFFFF"/>
              </a:highlight>
            </a:endParaRPr>
          </a:p>
          <a:p>
            <a:pPr indent="0" lvl="0" marL="0" rtl="0" algn="l">
              <a:spcBef>
                <a:spcPts val="0"/>
              </a:spcBef>
              <a:spcAft>
                <a:spcPts val="0"/>
              </a:spcAft>
              <a:buNone/>
            </a:pPr>
            <a:r>
              <a:rPr b="1" lang="en" sz="1200">
                <a:solidFill>
                  <a:srgbClr val="000000"/>
                </a:solidFill>
                <a:highlight>
                  <a:srgbClr val="FFFFFF"/>
                </a:highlight>
              </a:rPr>
              <a:t>let</a:t>
            </a:r>
            <a:r>
              <a:rPr lang="en" sz="1200">
                <a:solidFill>
                  <a:srgbClr val="000000"/>
                </a:solidFill>
                <a:highlight>
                  <a:srgbClr val="FFFFFF"/>
                </a:highlight>
              </a:rPr>
              <a:t> map = </a:t>
            </a:r>
            <a:r>
              <a:rPr b="1" lang="en" sz="1200">
                <a:solidFill>
                  <a:srgbClr val="000000"/>
                </a:solidFill>
                <a:highlight>
                  <a:srgbClr val="FFFFFF"/>
                </a:highlight>
              </a:rPr>
              <a:t>new</a:t>
            </a:r>
            <a:r>
              <a:rPr lang="en" sz="1200">
                <a:solidFill>
                  <a:srgbClr val="000000"/>
                </a:solidFill>
                <a:highlight>
                  <a:srgbClr val="FFFFFF"/>
                </a:highlight>
              </a:rPr>
              <a:t> Map([</a:t>
            </a:r>
            <a:br>
              <a:rPr lang="en" sz="1200">
                <a:solidFill>
                  <a:srgbClr val="000000"/>
                </a:solidFill>
                <a:highlight>
                  <a:srgbClr val="FFFFFF"/>
                </a:highlight>
              </a:rPr>
            </a:br>
            <a:r>
              <a:rPr lang="en" sz="1200">
                <a:solidFill>
                  <a:srgbClr val="000000"/>
                </a:solidFill>
                <a:highlight>
                  <a:srgbClr val="FFFFFF"/>
                </a:highlight>
              </a:rPr>
              <a:t>        [ 1, 'one' ],</a:t>
            </a:r>
            <a:br>
              <a:rPr lang="en" sz="1200">
                <a:solidFill>
                  <a:srgbClr val="000000"/>
                </a:solidFill>
                <a:highlight>
                  <a:srgbClr val="FFFFFF"/>
                </a:highlight>
              </a:rPr>
            </a:br>
            <a:r>
              <a:rPr lang="en" sz="1200">
                <a:solidFill>
                  <a:srgbClr val="000000"/>
                </a:solidFill>
                <a:highlight>
                  <a:srgbClr val="FFFFFF"/>
                </a:highlight>
              </a:rPr>
              <a:t>        [ 2, 'two' ],</a:t>
            </a:r>
            <a:br>
              <a:rPr lang="en" sz="1200">
                <a:solidFill>
                  <a:srgbClr val="000000"/>
                </a:solidFill>
                <a:highlight>
                  <a:srgbClr val="FFFFFF"/>
                </a:highlight>
              </a:rPr>
            </a:br>
            <a:r>
              <a:rPr lang="en" sz="1200">
                <a:solidFill>
                  <a:srgbClr val="000000"/>
                </a:solidFill>
                <a:highlight>
                  <a:srgbClr val="FFFFFF"/>
                </a:highlight>
              </a:rPr>
              <a:t>        [ 3, 'three' ], </a:t>
            </a:r>
            <a:br>
              <a:rPr lang="en" sz="1200">
                <a:solidFill>
                  <a:srgbClr val="000000"/>
                </a:solidFill>
                <a:highlight>
                  <a:srgbClr val="FFFFFF"/>
                </a:highlight>
              </a:rPr>
            </a:br>
            <a:r>
              <a:rPr lang="en" sz="1200">
                <a:solidFill>
                  <a:srgbClr val="000000"/>
                </a:solidFill>
                <a:highlight>
                  <a:srgbClr val="FFFFFF"/>
                </a:highlight>
              </a:rPr>
              <a:t>    ]);</a:t>
            </a:r>
            <a:endParaRPr sz="1200">
              <a:solidFill>
                <a:srgbClr val="000000"/>
              </a:solidFill>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rPr b="1" lang="en" sz="1200">
                <a:solidFill>
                  <a:srgbClr val="000000"/>
                </a:solidFill>
                <a:highlight>
                  <a:srgbClr val="FFFFFF"/>
                </a:highlight>
              </a:rPr>
              <a:t>let</a:t>
            </a:r>
            <a:r>
              <a:rPr lang="en" sz="1200">
                <a:solidFill>
                  <a:srgbClr val="000000"/>
                </a:solidFill>
                <a:highlight>
                  <a:srgbClr val="FFFFFF"/>
                </a:highlight>
              </a:rPr>
              <a:t> map = </a:t>
            </a:r>
            <a:r>
              <a:rPr b="1" lang="en" sz="1200">
                <a:solidFill>
                  <a:srgbClr val="000000"/>
                </a:solidFill>
                <a:highlight>
                  <a:srgbClr val="FFFFFF"/>
                </a:highlight>
              </a:rPr>
              <a:t>new</a:t>
            </a:r>
            <a:r>
              <a:rPr lang="en" sz="1200">
                <a:solidFill>
                  <a:srgbClr val="000000"/>
                </a:solidFill>
                <a:highlight>
                  <a:srgbClr val="FFFFFF"/>
                </a:highlight>
              </a:rPr>
              <a:t> Map()</a:t>
            </a:r>
            <a:br>
              <a:rPr lang="en" sz="1200">
                <a:solidFill>
                  <a:srgbClr val="000000"/>
                </a:solidFill>
                <a:highlight>
                  <a:srgbClr val="FFFFFF"/>
                </a:highlight>
              </a:rPr>
            </a:br>
            <a:r>
              <a:rPr lang="en" sz="1200">
                <a:solidFill>
                  <a:srgbClr val="000000"/>
                </a:solidFill>
                <a:highlight>
                  <a:srgbClr val="FFFFFF"/>
                </a:highlight>
              </a:rPr>
              <a:t>    .set(1, 'one')</a:t>
            </a:r>
            <a:br>
              <a:rPr lang="en" sz="1200">
                <a:solidFill>
                  <a:srgbClr val="000000"/>
                </a:solidFill>
                <a:highlight>
                  <a:srgbClr val="FFFFFF"/>
                </a:highlight>
              </a:rPr>
            </a:br>
            <a:r>
              <a:rPr lang="en" sz="1200">
                <a:solidFill>
                  <a:srgbClr val="000000"/>
                </a:solidFill>
                <a:highlight>
                  <a:srgbClr val="FFFFFF"/>
                </a:highlight>
              </a:rPr>
              <a:t>    .set(2, 'two')</a:t>
            </a:r>
            <a:br>
              <a:rPr lang="en" sz="1200">
                <a:solidFill>
                  <a:srgbClr val="000000"/>
                </a:solidFill>
                <a:highlight>
                  <a:srgbClr val="FFFFFF"/>
                </a:highlight>
              </a:rPr>
            </a:br>
            <a:r>
              <a:rPr lang="en" sz="1200">
                <a:solidFill>
                  <a:srgbClr val="000000"/>
                </a:solidFill>
                <a:highlight>
                  <a:srgbClr val="FFFFFF"/>
                </a:highlight>
              </a:rPr>
              <a:t>    .set(3, 'three');</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25"/>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Iterating on maps</a:t>
            </a:r>
            <a:endParaRPr b="1" sz="2400"/>
          </a:p>
        </p:txBody>
      </p:sp>
      <p:sp>
        <p:nvSpPr>
          <p:cNvPr id="412" name="Google Shape;412;p2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rPr>
              <a:t>for</a:t>
            </a:r>
            <a:r>
              <a:rPr lang="en" sz="1400">
                <a:solidFill>
                  <a:srgbClr val="000000"/>
                </a:solidFill>
                <a:highlight>
                  <a:srgbClr val="FFFFFF"/>
                </a:highlight>
              </a:rPr>
              <a:t> (</a:t>
            </a:r>
            <a:r>
              <a:rPr b="1" lang="en" sz="1400">
                <a:solidFill>
                  <a:srgbClr val="000000"/>
                </a:solidFill>
                <a:highlight>
                  <a:srgbClr val="FFFFFF"/>
                </a:highlight>
              </a:rPr>
              <a:t>let</a:t>
            </a:r>
            <a:r>
              <a:rPr lang="en" sz="1400">
                <a:solidFill>
                  <a:srgbClr val="000000"/>
                </a:solidFill>
                <a:highlight>
                  <a:srgbClr val="FFFFFF"/>
                </a:highlight>
              </a:rPr>
              <a:t> key of map.keys()) {</a:t>
            </a:r>
            <a:br>
              <a:rPr lang="en" sz="1400">
                <a:solidFill>
                  <a:srgbClr val="000000"/>
                </a:solidFill>
                <a:highlight>
                  <a:srgbClr val="FFFFFF"/>
                </a:highlight>
              </a:rPr>
            </a:br>
            <a:r>
              <a:rPr lang="en" sz="1400">
                <a:solidFill>
                  <a:srgbClr val="000000"/>
                </a:solidFill>
                <a:highlight>
                  <a:srgbClr val="FFFFFF"/>
                </a:highlight>
              </a:rPr>
              <a:t>        console.log(key);</a:t>
            </a:r>
            <a:br>
              <a:rPr lang="en" sz="1400">
                <a:solidFill>
                  <a:srgbClr val="000000"/>
                </a:solidFill>
                <a:highlight>
                  <a:srgbClr val="FFFFFF"/>
                </a:highlight>
              </a:rPr>
            </a:b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sz="1400">
                <a:solidFill>
                  <a:srgbClr val="000000"/>
                </a:solidFill>
                <a:highlight>
                  <a:srgbClr val="FFFFFF"/>
                </a:highlight>
              </a:rPr>
              <a:t> </a:t>
            </a:r>
            <a:r>
              <a:rPr b="1" lang="en" sz="1400">
                <a:solidFill>
                  <a:srgbClr val="000000"/>
                </a:solidFill>
                <a:highlight>
                  <a:srgbClr val="FFFFFF"/>
                </a:highlight>
              </a:rPr>
              <a:t>for</a:t>
            </a:r>
            <a:r>
              <a:rPr lang="en" sz="1400">
                <a:solidFill>
                  <a:srgbClr val="000000"/>
                </a:solidFill>
                <a:highlight>
                  <a:srgbClr val="FFFFFF"/>
                </a:highlight>
              </a:rPr>
              <a:t> (</a:t>
            </a:r>
            <a:r>
              <a:rPr b="1" lang="en" sz="1400">
                <a:solidFill>
                  <a:srgbClr val="000000"/>
                </a:solidFill>
                <a:highlight>
                  <a:srgbClr val="FFFFFF"/>
                </a:highlight>
              </a:rPr>
              <a:t>let</a:t>
            </a:r>
            <a:r>
              <a:rPr lang="en" sz="1400">
                <a:solidFill>
                  <a:srgbClr val="000000"/>
                </a:solidFill>
                <a:highlight>
                  <a:srgbClr val="FFFFFF"/>
                </a:highlight>
              </a:rPr>
              <a:t> value of map.values()) {</a:t>
            </a:r>
            <a:br>
              <a:rPr lang="en" sz="1400">
                <a:solidFill>
                  <a:srgbClr val="000000"/>
                </a:solidFill>
                <a:highlight>
                  <a:srgbClr val="FFFFFF"/>
                </a:highlight>
              </a:rPr>
            </a:br>
            <a:r>
              <a:rPr lang="en" sz="1400">
                <a:solidFill>
                  <a:srgbClr val="000000"/>
                </a:solidFill>
                <a:highlight>
                  <a:srgbClr val="FFFFFF"/>
                </a:highlight>
              </a:rPr>
              <a:t>        console.log(value);</a:t>
            </a:r>
            <a:br>
              <a:rPr lang="en" sz="1400">
                <a:solidFill>
                  <a:srgbClr val="000000"/>
                </a:solidFill>
                <a:highlight>
                  <a:srgbClr val="FFFFFF"/>
                </a:highlight>
              </a:rPr>
            </a:b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sz="1400">
                <a:solidFill>
                  <a:srgbClr val="000000"/>
                </a:solidFill>
                <a:highlight>
                  <a:srgbClr val="FFFFFF"/>
                </a:highlight>
              </a:rPr>
              <a:t>for</a:t>
            </a:r>
            <a:r>
              <a:rPr lang="en" sz="1400">
                <a:solidFill>
                  <a:srgbClr val="000000"/>
                </a:solidFill>
                <a:highlight>
                  <a:srgbClr val="FFFFFF"/>
                </a:highlight>
              </a:rPr>
              <a:t> (</a:t>
            </a:r>
            <a:r>
              <a:rPr b="1" lang="en" sz="1400">
                <a:solidFill>
                  <a:srgbClr val="000000"/>
                </a:solidFill>
                <a:highlight>
                  <a:srgbClr val="FFFFFF"/>
                </a:highlight>
              </a:rPr>
              <a:t>let</a:t>
            </a:r>
            <a:r>
              <a:rPr lang="en" sz="1400">
                <a:solidFill>
                  <a:srgbClr val="000000"/>
                </a:solidFill>
                <a:highlight>
                  <a:srgbClr val="FFFFFF"/>
                </a:highlight>
              </a:rPr>
              <a:t> entry of map.entries()) {</a:t>
            </a:r>
            <a:br>
              <a:rPr lang="en" sz="1400">
                <a:solidFill>
                  <a:srgbClr val="000000"/>
                </a:solidFill>
                <a:highlight>
                  <a:srgbClr val="FFFFFF"/>
                </a:highlight>
              </a:rPr>
            </a:br>
            <a:r>
              <a:rPr lang="en" sz="1400">
                <a:solidFill>
                  <a:srgbClr val="000000"/>
                </a:solidFill>
                <a:highlight>
                  <a:srgbClr val="FFFFFF"/>
                </a:highlight>
              </a:rPr>
              <a:t>        console.log(entry[0], entry[1]);</a:t>
            </a:r>
            <a:br>
              <a:rPr lang="en" sz="1400">
                <a:solidFill>
                  <a:srgbClr val="000000"/>
                </a:solidFill>
                <a:highlight>
                  <a:srgbClr val="FFFFFF"/>
                </a:highlight>
              </a:rPr>
            </a:b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8F8F8"/>
              </a:highlight>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6"/>
          <p:cNvSpPr txBox="1"/>
          <p:nvPr>
            <p:ph type="title"/>
          </p:nvPr>
        </p:nvSpPr>
        <p:spPr>
          <a:xfrm>
            <a:off x="1593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Iterating on maps</a:t>
            </a:r>
            <a:endParaRPr b="1" sz="2400"/>
          </a:p>
          <a:p>
            <a:pPr indent="0" lvl="0" marL="0" rtl="0" algn="l">
              <a:spcBef>
                <a:spcPts val="0"/>
              </a:spcBef>
              <a:spcAft>
                <a:spcPts val="0"/>
              </a:spcAft>
              <a:buNone/>
            </a:pPr>
            <a:r>
              <a:t/>
            </a:r>
            <a:endParaRPr b="1" sz="2400"/>
          </a:p>
        </p:txBody>
      </p:sp>
      <p:sp>
        <p:nvSpPr>
          <p:cNvPr id="418" name="Google Shape;418;p2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400">
              <a:solidFill>
                <a:schemeClr val="dk1"/>
              </a:solidFill>
              <a:highlight>
                <a:srgbClr val="FFFFFF"/>
              </a:highlight>
            </a:endParaRPr>
          </a:p>
          <a:p>
            <a:pPr indent="0" lvl="0" marL="0" rtl="0" algn="l">
              <a:spcBef>
                <a:spcPts val="0"/>
              </a:spcBef>
              <a:spcAft>
                <a:spcPts val="0"/>
              </a:spcAft>
              <a:buNone/>
            </a:pPr>
            <a:r>
              <a:rPr b="1" lang="en" sz="1400">
                <a:solidFill>
                  <a:schemeClr val="dk1"/>
                </a:solidFill>
                <a:highlight>
                  <a:srgbClr val="FFFFFF"/>
                </a:highlight>
              </a:rPr>
              <a:t>for</a:t>
            </a:r>
            <a:r>
              <a:rPr lang="en" sz="1400">
                <a:solidFill>
                  <a:schemeClr val="dk1"/>
                </a:solidFill>
                <a:highlight>
                  <a:srgbClr val="FFFFFF"/>
                </a:highlight>
              </a:rPr>
              <a:t> (</a:t>
            </a:r>
            <a:r>
              <a:rPr b="1" lang="en" sz="1400">
                <a:solidFill>
                  <a:schemeClr val="dk1"/>
                </a:solidFill>
                <a:highlight>
                  <a:srgbClr val="FFFFFF"/>
                </a:highlight>
              </a:rPr>
              <a:t>let</a:t>
            </a:r>
            <a:r>
              <a:rPr lang="en" sz="1400">
                <a:solidFill>
                  <a:schemeClr val="dk1"/>
                </a:solidFill>
                <a:highlight>
                  <a:srgbClr val="FFFFFF"/>
                </a:highlight>
              </a:rPr>
              <a:t> entry of map.entries()) {</a:t>
            </a:r>
            <a:br>
              <a:rPr lang="en" sz="1400">
                <a:solidFill>
                  <a:schemeClr val="dk1"/>
                </a:solidFill>
                <a:highlight>
                  <a:srgbClr val="FFFFFF"/>
                </a:highlight>
              </a:rPr>
            </a:br>
            <a:r>
              <a:rPr lang="en" sz="1400">
                <a:solidFill>
                  <a:schemeClr val="dk1"/>
                </a:solidFill>
                <a:highlight>
                  <a:srgbClr val="FFFFFF"/>
                </a:highlight>
              </a:rPr>
              <a:t>        console.log(entry[0], entry[1]);</a:t>
            </a:r>
            <a:br>
              <a:rPr lang="en" sz="1400">
                <a:solidFill>
                  <a:schemeClr val="dk1"/>
                </a:solidFill>
                <a:highlight>
                  <a:srgbClr val="FFFFFF"/>
                </a:highlight>
              </a:rPr>
            </a:br>
            <a:r>
              <a:rPr lang="en" sz="1400">
                <a:solidFill>
                  <a:schemeClr val="dk1"/>
                </a:solidFill>
                <a:highlight>
                  <a:srgbClr val="FFFFFF"/>
                </a:highlight>
              </a:rPr>
              <a:t> }</a:t>
            </a:r>
            <a:endParaRPr sz="1400">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map.forEach((value, key) =&gt; {</a:t>
            </a:r>
            <a:br>
              <a:rPr lang="en" sz="1400">
                <a:solidFill>
                  <a:srgbClr val="000000"/>
                </a:solidFill>
                <a:highlight>
                  <a:srgbClr val="FFFFFF"/>
                </a:highlight>
              </a:rPr>
            </a:br>
            <a:r>
              <a:rPr lang="en" sz="1400">
                <a:solidFill>
                  <a:srgbClr val="000000"/>
                </a:solidFill>
                <a:highlight>
                  <a:srgbClr val="FFFFFF"/>
                </a:highlight>
              </a:rPr>
              <a:t>        console.log(key, value);</a:t>
            </a:r>
            <a:br>
              <a:rPr lang="en" sz="1400">
                <a:solidFill>
                  <a:srgbClr val="000000"/>
                </a:solidFill>
                <a:highlight>
                  <a:srgbClr val="FFFFFF"/>
                </a:highlight>
              </a:rPr>
            </a:br>
            <a:r>
              <a:rPr lang="en" sz="1400">
                <a:solidFill>
                  <a:srgbClr val="000000"/>
                </a:solidFill>
                <a:highlight>
                  <a:srgbClr val="FFFFFF"/>
                </a:highlight>
              </a:rPr>
              <a:t>});</a:t>
            </a:r>
            <a:endParaRPr sz="1400">
              <a:solidFill>
                <a:srgbClr val="000000"/>
              </a:solidFill>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None/>
            </a:pPr>
            <a:r>
              <a:t/>
            </a:r>
            <a:endParaRPr/>
          </a:p>
        </p:txBody>
      </p:sp>
      <p:sp>
        <p:nvSpPr>
          <p:cNvPr id="419" name="Google Shape;419;p26"/>
          <p:cNvSpPr txBox="1"/>
          <p:nvPr/>
        </p:nvSpPr>
        <p:spPr>
          <a:xfrm>
            <a:off x="0" y="76200"/>
            <a:ext cx="3000000" cy="89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7"/>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25" name="Google Shape;425;p2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 let set = new Set();</a:t>
            </a:r>
            <a:br>
              <a:rPr lang="en">
                <a:highlight>
                  <a:srgbClr val="FFFFFF"/>
                </a:highlight>
              </a:rPr>
            </a:br>
            <a:r>
              <a:rPr lang="en">
                <a:highlight>
                  <a:srgbClr val="FFFFFF"/>
                </a:highlight>
              </a:rPr>
              <a:t> set.add('red')</a:t>
            </a:r>
            <a:br>
              <a:rPr lang="en">
                <a:highlight>
                  <a:srgbClr val="FFFFFF"/>
                </a:highlight>
              </a:rPr>
            </a:br>
            <a:r>
              <a:rPr b="1" lang="en">
                <a:highlight>
                  <a:srgbClr val="FFFFFF"/>
                </a:highlight>
              </a:rPr>
              <a:t>    </a:t>
            </a:r>
            <a:br>
              <a:rPr lang="en">
                <a:highlight>
                  <a:srgbClr val="FFFFFF"/>
                </a:highlight>
              </a:rPr>
            </a:br>
            <a:r>
              <a:rPr lang="en">
                <a:highlight>
                  <a:srgbClr val="FFFFFF"/>
                </a:highlight>
              </a:rPr>
              <a:t> set.has('red')</a:t>
            </a:r>
            <a:br>
              <a:rPr lang="en">
                <a:highlight>
                  <a:srgbClr val="FFFFFF"/>
                </a:highlight>
              </a:rPr>
            </a:br>
            <a:r>
              <a:rPr b="1" lang="en">
                <a:highlight>
                  <a:srgbClr val="FFFFFF"/>
                </a:highlight>
              </a:rPr>
              <a:t> true</a:t>
            </a:r>
            <a:br>
              <a:rPr lang="en">
                <a:highlight>
                  <a:srgbClr val="FFFFFF"/>
                </a:highlight>
              </a:rPr>
            </a:br>
            <a:r>
              <a:rPr lang="en">
                <a:highlight>
                  <a:srgbClr val="FFFFFF"/>
                </a:highlight>
              </a:rPr>
              <a:t> </a:t>
            </a:r>
            <a:endParaRPr>
              <a:highlight>
                <a:srgbClr val="FFFFFF"/>
              </a:highlight>
            </a:endParaRPr>
          </a:p>
          <a:p>
            <a:pPr indent="0" lvl="0" marL="0" rtl="0" algn="l">
              <a:spcBef>
                <a:spcPts val="0"/>
              </a:spcBef>
              <a:spcAft>
                <a:spcPts val="0"/>
              </a:spcAft>
              <a:buNone/>
            </a:pPr>
            <a:r>
              <a:rPr lang="en">
                <a:highlight>
                  <a:srgbClr val="FFFFFF"/>
                </a:highlight>
              </a:rPr>
              <a:t>set.delete('red')</a:t>
            </a:r>
            <a:br>
              <a:rPr lang="en">
                <a:highlight>
                  <a:srgbClr val="FFFFFF"/>
                </a:highlight>
              </a:rPr>
            </a:br>
            <a:r>
              <a:rPr b="1" lang="en">
                <a:highlight>
                  <a:srgbClr val="FFFFFF"/>
                </a:highlight>
              </a:rPr>
              <a:t> true</a:t>
            </a:r>
            <a:br>
              <a:rPr lang="en">
                <a:highlight>
                  <a:srgbClr val="FFFFFF"/>
                </a:highlight>
              </a:rPr>
            </a:b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 set.has('red')</a:t>
            </a:r>
            <a:br>
              <a:rPr lang="en">
                <a:highlight>
                  <a:srgbClr val="FFFFFF"/>
                </a:highlight>
              </a:rPr>
            </a:br>
            <a:r>
              <a:rPr b="1" lang="en">
                <a:highlight>
                  <a:srgbClr val="FFFFFF"/>
                </a:highlight>
              </a:rPr>
              <a:t> false</a:t>
            </a:r>
            <a:endParaRPr b="1">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8"/>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31" name="Google Shape;431;p2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rgbClr val="FFFFFF"/>
                </a:highlight>
              </a:rPr>
              <a:t>//Getting size and clearing the data from set</a:t>
            </a:r>
            <a:endParaRPr>
              <a:highlight>
                <a:srgbClr val="FFFFFF"/>
              </a:highlight>
            </a:endParaRPr>
          </a:p>
          <a:p>
            <a:pPr indent="0" lvl="0" marL="0" rtl="0" algn="l">
              <a:spcBef>
                <a:spcPts val="0"/>
              </a:spcBef>
              <a:spcAft>
                <a:spcPts val="0"/>
              </a:spcAft>
              <a:buClr>
                <a:schemeClr val="dk1"/>
              </a:buClr>
              <a:buSzPts val="1100"/>
              <a:buFont typeface="Arial"/>
              <a:buNone/>
            </a:pPr>
            <a:r>
              <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 let set = new Set();</a:t>
            </a:r>
            <a:br>
              <a:rPr lang="en">
                <a:highlight>
                  <a:srgbClr val="FFFFFF"/>
                </a:highlight>
              </a:rPr>
            </a:br>
            <a:r>
              <a:rPr lang="en">
                <a:highlight>
                  <a:srgbClr val="FFFFFF"/>
                </a:highlight>
              </a:rPr>
              <a:t> set.add('red')</a:t>
            </a:r>
            <a:br>
              <a:rPr lang="en">
                <a:highlight>
                  <a:srgbClr val="FFFFFF"/>
                </a:highlight>
              </a:rPr>
            </a:br>
            <a:r>
              <a:rPr lang="en">
                <a:highlight>
                  <a:srgbClr val="FFFFFF"/>
                </a:highlight>
              </a:rPr>
              <a:t> set.add('green')</a:t>
            </a:r>
            <a:br>
              <a:rPr lang="en">
                <a:highlight>
                  <a:srgbClr val="FFFFFF"/>
                </a:highlight>
              </a:rPr>
            </a:br>
            <a:r>
              <a:rPr b="1" lang="en">
                <a:highlight>
                  <a:srgbClr val="FFFFFF"/>
                </a:highlight>
              </a:rPr>
              <a:t>    </a:t>
            </a:r>
            <a:br>
              <a:rPr lang="en">
                <a:highlight>
                  <a:srgbClr val="FFFFFF"/>
                </a:highlight>
              </a:rPr>
            </a:br>
            <a:r>
              <a:rPr lang="en">
                <a:highlight>
                  <a:srgbClr val="FFFFFF"/>
                </a:highlight>
              </a:rPr>
              <a:t> set.size</a:t>
            </a:r>
            <a:br>
              <a:rPr lang="en">
                <a:highlight>
                  <a:srgbClr val="FFFFFF"/>
                </a:highlight>
              </a:rPr>
            </a:br>
            <a:r>
              <a:rPr b="1" lang="en">
                <a:highlight>
                  <a:srgbClr val="FFFFFF"/>
                </a:highlight>
              </a:rPr>
              <a:t> 2</a:t>
            </a:r>
            <a:br>
              <a:rPr lang="en">
                <a:highlight>
                  <a:srgbClr val="FFFFFF"/>
                </a:highlight>
              </a:rPr>
            </a:br>
            <a:r>
              <a:rPr lang="en">
                <a:highlight>
                  <a:srgbClr val="FFFFFF"/>
                </a:highlight>
              </a:rPr>
              <a:t> </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set.clear();</a:t>
            </a:r>
            <a:br>
              <a:rPr lang="en">
                <a:highlight>
                  <a:srgbClr val="FFFFFF"/>
                </a:highlight>
              </a:rPr>
            </a:br>
            <a:r>
              <a:rPr lang="en">
                <a:highlight>
                  <a:srgbClr val="FFFFFF"/>
                </a:highlight>
              </a:rPr>
              <a:t> set.size</a:t>
            </a:r>
            <a:br>
              <a:rPr lang="en">
                <a:highlight>
                  <a:srgbClr val="FFFFFF"/>
                </a:highlight>
              </a:rPr>
            </a:br>
            <a:r>
              <a:rPr b="1" lang="en">
                <a:highlight>
                  <a:srgbClr val="FFFFFF"/>
                </a:highlight>
              </a:rPr>
              <a:t> 0</a:t>
            </a:r>
            <a:endParaRPr b="1">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29"/>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37" name="Google Shape;437;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Different ways of defining a set</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rPr b="1" lang="en">
                <a:highlight>
                  <a:srgbClr val="FFFFFF"/>
                </a:highlight>
              </a:rPr>
              <a:t>let</a:t>
            </a:r>
            <a:r>
              <a:rPr lang="en">
                <a:highlight>
                  <a:srgbClr val="FFFFFF"/>
                </a:highlight>
              </a:rPr>
              <a:t> set = </a:t>
            </a:r>
            <a:r>
              <a:rPr b="1" lang="en">
                <a:highlight>
                  <a:srgbClr val="FFFFFF"/>
                </a:highlight>
              </a:rPr>
              <a:t>new</a:t>
            </a:r>
            <a:r>
              <a:rPr lang="en">
                <a:highlight>
                  <a:srgbClr val="FFFFFF"/>
                </a:highlight>
              </a:rPr>
              <a:t> Set(['red', 'green', 'blue']);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rPr b="1" lang="en">
                <a:highlight>
                  <a:srgbClr val="FFFFFF"/>
                </a:highlight>
              </a:rPr>
              <a:t>let</a:t>
            </a:r>
            <a:r>
              <a:rPr lang="en">
                <a:highlight>
                  <a:srgbClr val="FFFFFF"/>
                </a:highlight>
              </a:rPr>
              <a:t> set = </a:t>
            </a:r>
            <a:r>
              <a:rPr b="1" lang="en">
                <a:highlight>
                  <a:srgbClr val="FFFFFF"/>
                </a:highlight>
              </a:rPr>
              <a:t>new</a:t>
            </a:r>
            <a:r>
              <a:rPr lang="en">
                <a:highlight>
                  <a:srgbClr val="FFFFFF"/>
                </a:highlight>
              </a:rPr>
              <a:t> Set().add('red').add('green').add('blue');</a:t>
            </a:r>
            <a:endParaRPr>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0"/>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43" name="Google Shape;443;p3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 Iterating</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for</a:t>
            </a:r>
            <a:r>
              <a:rPr lang="en">
                <a:highlight>
                  <a:srgbClr val="FFFFFF"/>
                </a:highlight>
              </a:rPr>
              <a:t> (</a:t>
            </a:r>
            <a:r>
              <a:rPr b="1" lang="en">
                <a:highlight>
                  <a:srgbClr val="FFFFFF"/>
                </a:highlight>
              </a:rPr>
              <a:t>let</a:t>
            </a:r>
            <a:r>
              <a:rPr lang="en">
                <a:highlight>
                  <a:srgbClr val="FFFFFF"/>
                </a:highlight>
              </a:rPr>
              <a:t> x of set) {</a:t>
            </a:r>
            <a:br>
              <a:rPr lang="en">
                <a:highlight>
                  <a:srgbClr val="FFFFFF"/>
                </a:highlight>
              </a:rPr>
            </a:br>
            <a:r>
              <a:rPr lang="en">
                <a:highlight>
                  <a:srgbClr val="FFFFFF"/>
                </a:highlight>
              </a:rPr>
              <a:t>        console.log(x);</a:t>
            </a:r>
            <a:br>
              <a:rPr lang="en">
                <a:highlight>
                  <a:srgbClr val="FFFFFF"/>
                </a:highlight>
              </a:rPr>
            </a:br>
            <a:r>
              <a:rPr lang="en">
                <a:highlight>
                  <a:srgbClr val="FFFFFF"/>
                </a:highlight>
              </a:rPr>
              <a:t>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t/>
            </a:r>
            <a:endParaRPr>
              <a:highlight>
                <a:srgbClr val="FFFFFF"/>
              </a:highlight>
            </a:endParaRPr>
          </a:p>
          <a:p>
            <a:pPr indent="0" lvl="0" marL="0" rtl="0" algn="l">
              <a:spcBef>
                <a:spcPts val="0"/>
              </a:spcBef>
              <a:spcAft>
                <a:spcPts val="0"/>
              </a:spcAft>
              <a:buNone/>
            </a:pPr>
            <a:r>
              <a:rPr lang="en">
                <a:highlight>
                  <a:srgbClr val="FFFFFF"/>
                </a:highlight>
              </a:rPr>
              <a:t>// or convert it into an array and iterate over it</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rPr b="1" lang="en">
                <a:highlight>
                  <a:srgbClr val="FFFFFF"/>
                </a:highlight>
              </a:rPr>
              <a:t>let</a:t>
            </a:r>
            <a:r>
              <a:rPr lang="en">
                <a:highlight>
                  <a:srgbClr val="FFFFFF"/>
                </a:highlight>
              </a:rPr>
              <a:t> arr = [...set];</a:t>
            </a:r>
            <a:endParaRPr>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1"/>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Setting up babel</a:t>
            </a:r>
            <a:endParaRPr b="1" sz="2400"/>
          </a:p>
        </p:txBody>
      </p:sp>
      <p:sp>
        <p:nvSpPr>
          <p:cNvPr id="449" name="Google Shape;449;p3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lnSpc>
                <a:spcPct val="142857"/>
              </a:lnSpc>
              <a:spcBef>
                <a:spcPts val="0"/>
              </a:spcBef>
              <a:spcAft>
                <a:spcPts val="0"/>
              </a:spcAft>
              <a:buClr>
                <a:srgbClr val="000000"/>
              </a:buClr>
              <a:buSzPts val="1800"/>
              <a:buAutoNum type="arabicParenR"/>
            </a:pPr>
            <a:r>
              <a:rPr b="1" lang="en" sz="1800">
                <a:highlight>
                  <a:srgbClr val="FFFFFF"/>
                </a:highlight>
                <a:latin typeface="Courier New"/>
                <a:ea typeface="Courier New"/>
                <a:cs typeface="Courier New"/>
                <a:sym typeface="Courier New"/>
              </a:rPr>
              <a:t>npm install -g babel-cli</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AutoNum type="arabicParenR"/>
            </a:pPr>
            <a:r>
              <a:rPr b="1" lang="en" sz="1800">
                <a:highlight>
                  <a:srgbClr val="FFFFFF"/>
                </a:highlight>
                <a:latin typeface="Courier New"/>
                <a:ea typeface="Courier New"/>
                <a:cs typeface="Courier New"/>
                <a:sym typeface="Courier New"/>
              </a:rPr>
              <a:t>npm install -g babel-preset-es2015 </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AutoNum type="arabicParenR"/>
            </a:pPr>
            <a:r>
              <a:rPr b="1" lang="en" sz="1800">
                <a:highlight>
                  <a:srgbClr val="FFFFFF"/>
                </a:highlight>
                <a:latin typeface="Courier New"/>
                <a:ea typeface="Courier New"/>
                <a:cs typeface="Courier New"/>
                <a:sym typeface="Courier New"/>
              </a:rPr>
              <a:t>echo '{ "presets": ["es2015"] }' &gt; .babelrc</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Font typeface="Courier New"/>
              <a:buAutoNum type="arabicParenR"/>
            </a:pPr>
            <a:r>
              <a:rPr b="1" lang="en" sz="1800">
                <a:highlight>
                  <a:srgbClr val="FFFFFF"/>
                </a:highlight>
                <a:latin typeface="Courier New"/>
                <a:ea typeface="Courier New"/>
                <a:cs typeface="Courier New"/>
                <a:sym typeface="Courier New"/>
              </a:rPr>
              <a:t>babel &lt;file name&gt;</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Font typeface="Courier New"/>
              <a:buAutoNum type="arabicParenR"/>
            </a:pPr>
            <a:r>
              <a:rPr b="1" lang="en" sz="1800">
                <a:highlight>
                  <a:srgbClr val="FFFFFF"/>
                </a:highlight>
                <a:latin typeface="Courier New"/>
                <a:ea typeface="Courier New"/>
                <a:cs typeface="Courier New"/>
                <a:sym typeface="Courier New"/>
              </a:rPr>
              <a:t>babel &lt;file&gt; --out-file &lt;output file&gt;</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Font typeface="Courier New"/>
              <a:buAutoNum type="arabicParenR"/>
            </a:pPr>
            <a:r>
              <a:rPr b="1" lang="en" sz="1800">
                <a:highlight>
                  <a:srgbClr val="FFFFFF"/>
                </a:highlight>
                <a:latin typeface="Courier New"/>
                <a:ea typeface="Courier New"/>
                <a:cs typeface="Courier New"/>
                <a:sym typeface="Courier New"/>
              </a:rPr>
              <a:t>babel &lt;file&gt; --watch --out-file &lt;output file&gt;</a:t>
            </a:r>
            <a:endParaRPr b="1" sz="1800">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2"/>
          <p:cNvSpPr txBox="1"/>
          <p:nvPr>
            <p:ph type="title"/>
          </p:nvPr>
        </p:nvSpPr>
        <p:spPr>
          <a:xfrm>
            <a:off x="0" y="737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Exercises</a:t>
            </a:r>
            <a:endParaRPr b="1"/>
          </a:p>
        </p:txBody>
      </p:sp>
      <p:sp>
        <p:nvSpPr>
          <p:cNvPr id="455" name="Google Shape;455;p32"/>
          <p:cNvSpPr txBox="1"/>
          <p:nvPr>
            <p:ph idx="1" type="body"/>
          </p:nvPr>
        </p:nvSpPr>
        <p:spPr>
          <a:xfrm>
            <a:off x="311700" y="798800"/>
            <a:ext cx="8520600" cy="1347900"/>
          </a:xfrm>
          <a:prstGeom prst="rect">
            <a:avLst/>
          </a:prstGeom>
        </p:spPr>
        <p:txBody>
          <a:bodyPr anchorCtr="0" anchor="ctr" bIns="91425" lIns="91425" spcFirstLastPara="1" rIns="91425" wrap="square" tIns="91425">
            <a:noAutofit/>
          </a:bodyPr>
          <a:lstStyle/>
          <a:p>
            <a:pPr indent="0" lvl="0" marL="444500" marR="139700" rtl="0" algn="l">
              <a:lnSpc>
                <a:spcPct val="121428"/>
              </a:lnSpc>
              <a:spcBef>
                <a:spcPts val="0"/>
              </a:spcBef>
              <a:spcAft>
                <a:spcPts val="0"/>
              </a:spcAft>
              <a:buClr>
                <a:schemeClr val="dk1"/>
              </a:buClr>
              <a:buSzPts val="1100"/>
              <a:buFont typeface="Arial"/>
              <a:buNone/>
            </a:pPr>
            <a:r>
              <a:rPr lang="en" sz="1050">
                <a:solidFill>
                  <a:srgbClr val="0077AA"/>
                </a:solidFill>
                <a:highlight>
                  <a:srgbClr val="F5F2F0"/>
                </a:highlight>
                <a:latin typeface="Verdana"/>
                <a:ea typeface="Verdana"/>
                <a:cs typeface="Verdana"/>
                <a:sym typeface="Verdana"/>
              </a:rPr>
              <a:t>let</a:t>
            </a:r>
            <a:r>
              <a:rPr lang="en" sz="1050">
                <a:solidFill>
                  <a:schemeClr val="dk1"/>
                </a:solidFill>
                <a:highlight>
                  <a:srgbClr val="F5F2F0"/>
                </a:highlight>
                <a:latin typeface="Verdana"/>
                <a:ea typeface="Verdana"/>
                <a:cs typeface="Verdana"/>
                <a:sym typeface="Verdana"/>
              </a:rPr>
              <a:t> messages </a:t>
            </a:r>
            <a:r>
              <a:rPr lang="en" sz="1050">
                <a:solidFill>
                  <a:srgbClr val="A67F5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text</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"Hello"</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0077AA"/>
                </a:solidFill>
                <a:highlight>
                  <a:srgbClr val="F5F2F0"/>
                </a:highlight>
                <a:latin typeface="Verdana"/>
                <a:ea typeface="Verdana"/>
                <a:cs typeface="Verdana"/>
                <a:sym typeface="Verdana"/>
              </a:rPr>
              <a:t>from</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"John"</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text</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"How goes?"</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0077AA"/>
                </a:solidFill>
                <a:highlight>
                  <a:srgbClr val="F5F2F0"/>
                </a:highlight>
                <a:latin typeface="Verdana"/>
                <a:ea typeface="Verdana"/>
                <a:cs typeface="Verdana"/>
                <a:sym typeface="Verdana"/>
              </a:rPr>
              <a:t>from</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"John"</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text</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"See you soon"</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0077AA"/>
                </a:solidFill>
                <a:highlight>
                  <a:srgbClr val="F5F2F0"/>
                </a:highlight>
                <a:latin typeface="Verdana"/>
                <a:ea typeface="Verdana"/>
                <a:cs typeface="Verdana"/>
                <a:sym typeface="Verdana"/>
              </a:rPr>
              <a:t>from</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"Alice"</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rgbClr val="999999"/>
                </a:solidFill>
                <a:highlight>
                  <a:srgbClr val="F5F2F0"/>
                </a:highlight>
                <a:latin typeface="Verdana"/>
                <a:ea typeface="Verdana"/>
                <a:cs typeface="Verdana"/>
                <a:sym typeface="Verdana"/>
              </a:rPr>
              <a:t>];</a:t>
            </a:r>
            <a:endParaRPr sz="1050">
              <a:solidFill>
                <a:srgbClr val="999999"/>
              </a:solidFill>
              <a:highlight>
                <a:srgbClr val="F5F2F0"/>
              </a:highlight>
              <a:latin typeface="Verdana"/>
              <a:ea typeface="Verdana"/>
              <a:cs typeface="Verdana"/>
              <a:sym typeface="Verdana"/>
            </a:endParaRPr>
          </a:p>
          <a:p>
            <a:pPr indent="0" lvl="0" marL="457200" rtl="0" algn="l">
              <a:spcBef>
                <a:spcPts val="0"/>
              </a:spcBef>
              <a:spcAft>
                <a:spcPts val="0"/>
              </a:spcAft>
              <a:buNone/>
            </a:pPr>
            <a:r>
              <a:t/>
            </a:r>
            <a:endParaRPr/>
          </a:p>
        </p:txBody>
      </p:sp>
      <p:sp>
        <p:nvSpPr>
          <p:cNvPr id="456" name="Google Shape;456;p32"/>
          <p:cNvSpPr txBox="1"/>
          <p:nvPr>
            <p:ph idx="1" type="body"/>
          </p:nvPr>
        </p:nvSpPr>
        <p:spPr>
          <a:xfrm>
            <a:off x="311700" y="2299050"/>
            <a:ext cx="8520600" cy="21864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1. </a:t>
            </a:r>
            <a:r>
              <a:rPr b="1" lang="en">
                <a:solidFill>
                  <a:srgbClr val="333333"/>
                </a:solidFill>
                <a:latin typeface="Roboto"/>
                <a:ea typeface="Roboto"/>
                <a:cs typeface="Roboto"/>
                <a:sym typeface="Roboto"/>
              </a:rPr>
              <a:t>Your code can access it, but the messages are managed by someone else’s code. New messages are added, old ones are removed regularly by that code, and you don’t know the exact moments when it happens.</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Now, which data structure you could use to store information whether the message “have been read”? The structure must be well-suited to give the answer “was it read?” for the given message object.</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P.S. When a message is removed from </a:t>
            </a:r>
            <a:r>
              <a:rPr b="1" lang="en">
                <a:solidFill>
                  <a:srgbClr val="333333"/>
                </a:solidFill>
                <a:highlight>
                  <a:srgbClr val="F5F2F0"/>
                </a:highlight>
                <a:latin typeface="Verdana"/>
                <a:ea typeface="Verdana"/>
                <a:cs typeface="Verdana"/>
                <a:sym typeface="Verdana"/>
              </a:rPr>
              <a:t>messages</a:t>
            </a:r>
            <a:r>
              <a:rPr b="1" lang="en">
                <a:solidFill>
                  <a:srgbClr val="333333"/>
                </a:solidFill>
                <a:latin typeface="Roboto"/>
                <a:ea typeface="Roboto"/>
                <a:cs typeface="Roboto"/>
                <a:sym typeface="Roboto"/>
              </a:rPr>
              <a:t>, it should disappear from your structure as well.</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P.P.S. We shouldn’t modify message objects directly. If they are managed by someone else’s code, then adding extra properties to them may have bad consequences.</a:t>
            </a:r>
            <a:endParaRPr b="1">
              <a:solidFill>
                <a:srgbClr val="333333"/>
              </a:solidFill>
              <a:latin typeface="Roboto"/>
              <a:ea typeface="Roboto"/>
              <a:cs typeface="Roboto"/>
              <a:sym typeface="Roboto"/>
            </a:endParaRPr>
          </a:p>
          <a:p>
            <a:pPr indent="0" lvl="0" marL="0" marR="139700" rtl="0" algn="l">
              <a:lnSpc>
                <a:spcPct val="121428"/>
              </a:lnSpc>
              <a:spcBef>
                <a:spcPts val="1400"/>
              </a:spcBef>
              <a:spcAft>
                <a:spcPts val="0"/>
              </a:spcAft>
              <a:buNone/>
            </a:pPr>
            <a:r>
              <a:t/>
            </a:r>
            <a:endParaRPr b="1">
              <a:solidFill>
                <a:srgbClr val="0077AA"/>
              </a:solidFill>
              <a:highlight>
                <a:srgbClr val="F5F2F0"/>
              </a:highlight>
              <a:latin typeface="Verdana"/>
              <a:ea typeface="Verdana"/>
              <a:cs typeface="Verdana"/>
              <a:sym typeface="Verdana"/>
            </a:endParaRPr>
          </a:p>
          <a:p>
            <a:pPr indent="0" lvl="0" marL="45720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15"/>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Agenda</a:t>
            </a:r>
            <a:endParaRPr b="1" sz="2400"/>
          </a:p>
        </p:txBody>
      </p:sp>
      <p:sp>
        <p:nvSpPr>
          <p:cNvPr id="352" name="Google Shape;352;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 Classes</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Inheritance</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Module</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import, export</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Map</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Set</a:t>
            </a:r>
            <a:br>
              <a:rPr lang="en">
                <a:solidFill>
                  <a:schemeClr val="dk1"/>
                </a:solidFill>
                <a:highlight>
                  <a:srgbClr val="FFFFFF"/>
                </a:highlight>
              </a:rPr>
            </a:br>
            <a:br>
              <a:rPr lang="en">
                <a:solidFill>
                  <a:schemeClr val="dk1"/>
                </a:solidFill>
                <a:highlight>
                  <a:srgbClr val="FFFFFF"/>
                </a:highlight>
              </a:rPr>
            </a:br>
            <a:r>
              <a:rPr lang="en">
                <a:solidFill>
                  <a:schemeClr val="dk1"/>
                </a:solidFill>
                <a:highlight>
                  <a:srgbClr val="FFFFFF"/>
                </a:highlight>
              </a:rPr>
              <a:t>- Babel</a:t>
            </a:r>
            <a:br>
              <a:rPr lang="en">
                <a:solidFill>
                  <a:schemeClr val="dk1"/>
                </a:solidFill>
                <a:highlight>
                  <a:srgbClr val="FFFFFF"/>
                </a:highlight>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119175" y="737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462" name="Google Shape;462;p33"/>
          <p:cNvSpPr txBox="1"/>
          <p:nvPr>
            <p:ph idx="1" type="body"/>
          </p:nvPr>
        </p:nvSpPr>
        <p:spPr>
          <a:xfrm>
            <a:off x="256675" y="1512800"/>
            <a:ext cx="8520600" cy="18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2. </a:t>
            </a:r>
            <a:r>
              <a:rPr b="1" lang="en">
                <a:solidFill>
                  <a:srgbClr val="333333"/>
                </a:solidFill>
                <a:latin typeface="Roboto"/>
                <a:ea typeface="Roboto"/>
                <a:cs typeface="Roboto"/>
                <a:sym typeface="Roboto"/>
              </a:rPr>
              <a:t>The question now is: which data structure you’d suggest to store the information: “when the message was read?”.</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Clr>
                <a:schemeClr val="dk1"/>
              </a:buClr>
              <a:buSzPts val="1100"/>
              <a:buFont typeface="Arial"/>
              <a:buNone/>
            </a:pPr>
            <a:r>
              <a:rPr b="1" lang="en">
                <a:solidFill>
                  <a:srgbClr val="333333"/>
                </a:solidFill>
                <a:latin typeface="Roboto"/>
                <a:ea typeface="Roboto"/>
                <a:cs typeface="Roboto"/>
                <a:sym typeface="Roboto"/>
              </a:rPr>
              <a:t>In the previous task we only needed to store the “yes/no” fact. Now we need to store the date and it, once again, should disappear if the message is gone.</a:t>
            </a:r>
            <a:endParaRPr b="1">
              <a:solidFill>
                <a:srgbClr val="333333"/>
              </a:solidFill>
              <a:latin typeface="Roboto"/>
              <a:ea typeface="Roboto"/>
              <a:cs typeface="Roboto"/>
              <a:sym typeface="Roboto"/>
            </a:endParaRPr>
          </a:p>
          <a:p>
            <a:pPr indent="0" lvl="0" marL="0" rtl="0" algn="l">
              <a:spcBef>
                <a:spcPts val="1400"/>
              </a:spcBef>
              <a:spcAft>
                <a:spcPts val="0"/>
              </a:spcAft>
              <a:buNone/>
            </a:pPr>
            <a:r>
              <a:rPr b="1" lang="en"/>
              <a:t>3. Create a parent class name Animal with some common  properties , after that create 2 classes named Dog and Duck which will inherits some common properties from animal and along with their own properties which represents full entity.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6"/>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Classes</a:t>
            </a:r>
            <a:endParaRPr b="1" sz="2400"/>
          </a:p>
        </p:txBody>
      </p:sp>
      <p:sp>
        <p:nvSpPr>
          <p:cNvPr id="358" name="Google Shape;358;p1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600"/>
              </a:spcBef>
              <a:spcAft>
                <a:spcPts val="0"/>
              </a:spcAft>
              <a:buNone/>
            </a:pPr>
            <a:r>
              <a:rPr lang="en" sz="1200">
                <a:solidFill>
                  <a:srgbClr val="000000"/>
                </a:solidFill>
                <a:highlight>
                  <a:srgbClr val="FFFFFF"/>
                </a:highlight>
                <a:latin typeface="Verdana"/>
                <a:ea typeface="Verdana"/>
                <a:cs typeface="Verdana"/>
                <a:sym typeface="Verdana"/>
              </a:rPr>
              <a:t>//The es5 way   </a:t>
            </a:r>
            <a:endParaRPr sz="1200">
              <a:solidFill>
                <a:srgbClr val="000000"/>
              </a:solidFill>
              <a:highlight>
                <a:srgbClr val="FFFFFF"/>
              </a:highlight>
              <a:latin typeface="Verdana"/>
              <a:ea typeface="Verdana"/>
              <a:cs typeface="Verdana"/>
              <a:sym typeface="Verdana"/>
            </a:endParaRPr>
          </a:p>
          <a:p>
            <a:pPr indent="0" lvl="0" marL="0" rtl="0" algn="l">
              <a:lnSpc>
                <a:spcPct val="150000"/>
              </a:lnSpc>
              <a:spcBef>
                <a:spcPts val="2400"/>
              </a:spcBef>
              <a:spcAft>
                <a:spcPts val="0"/>
              </a:spcAft>
              <a:buNone/>
            </a:pPr>
            <a:r>
              <a:rPr lang="en" sz="1200">
                <a:solidFill>
                  <a:srgbClr val="000000"/>
                </a:solidFill>
                <a:highlight>
                  <a:srgbClr val="FFFFFF"/>
                </a:highlight>
                <a:latin typeface="Verdana"/>
                <a:ea typeface="Verdana"/>
                <a:cs typeface="Verdana"/>
                <a:sym typeface="Verdana"/>
              </a:rPr>
              <a:t> var Animal = function(name)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this.name = name;</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Animal.prototype.says = function (sound)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console.log(sound);</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50000"/>
              </a:lnSpc>
              <a:spcBef>
                <a:spcPts val="240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var lion = new Animal("Lion");</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lion.says(“Grrrrrrrrrrrrr!!!”);</a:t>
            </a:r>
            <a:endParaRPr sz="1200">
              <a:solidFill>
                <a:srgbClr val="000000"/>
              </a:solidFill>
              <a:highlight>
                <a:srgbClr val="FFFFFF"/>
              </a:highlight>
              <a:latin typeface="Verdana"/>
              <a:ea typeface="Verdana"/>
              <a:cs typeface="Verdana"/>
              <a:sym typeface="Verdana"/>
            </a:endParaRPr>
          </a:p>
          <a:p>
            <a:pPr indent="0" lvl="0" marL="0" rtl="0" algn="l">
              <a:spcBef>
                <a:spcPts val="2400"/>
              </a:spcBef>
              <a:spcAft>
                <a:spcPts val="0"/>
              </a:spcAft>
              <a:buNone/>
            </a:pPr>
            <a:r>
              <a:t/>
            </a:r>
            <a:endParaRPr>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17"/>
          <p:cNvSpPr txBox="1"/>
          <p:nvPr>
            <p:ph type="title"/>
          </p:nvPr>
        </p:nvSpPr>
        <p:spPr>
          <a:xfrm>
            <a:off x="831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C</a:t>
            </a:r>
            <a:r>
              <a:rPr b="1" lang="en" sz="2400"/>
              <a:t>lasses</a:t>
            </a:r>
            <a:endParaRPr b="1" sz="2400"/>
          </a:p>
        </p:txBody>
      </p:sp>
      <p:sp>
        <p:nvSpPr>
          <p:cNvPr id="364" name="Google Shape;364;p1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class AnimalES6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constructor(name)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this.name = name;</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br>
              <a:rPr lang="en" sz="1200">
                <a:solidFill>
                  <a:srgbClr val="000000"/>
                </a:solidFill>
                <a:highlight>
                  <a:srgbClr val="FFFFFF"/>
                </a:highlight>
                <a:latin typeface="Verdana"/>
                <a:ea typeface="Verdana"/>
                <a:cs typeface="Verdana"/>
                <a:sym typeface="Verdana"/>
              </a:rPr>
            </a:b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says(sound)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console.log(sound);</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a:t>
            </a:r>
            <a:br>
              <a:rPr lang="en" sz="1200">
                <a:solidFill>
                  <a:srgbClr val="000000"/>
                </a:solidFill>
                <a:highlight>
                  <a:srgbClr val="FFFFFF"/>
                </a:highlight>
                <a:latin typeface="Verdana"/>
                <a:ea typeface="Verdana"/>
                <a:cs typeface="Verdana"/>
                <a:sym typeface="Verdana"/>
              </a:rPr>
            </a:b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var lionES6 = new AnimalES6("Lion");</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lionES6.says(“Grrrrrrrrrrr!!!”);</a:t>
            </a:r>
            <a:endParaRPr sz="1200">
              <a:solidFill>
                <a:srgbClr val="000000"/>
              </a:solidFill>
              <a:highlight>
                <a:srgbClr val="FFFFFF"/>
              </a:highlight>
              <a:latin typeface="Verdana"/>
              <a:ea typeface="Verdana"/>
              <a:cs typeface="Verdana"/>
              <a:sym typeface="Verdana"/>
            </a:endParaRPr>
          </a:p>
          <a:p>
            <a:pPr indent="0" lvl="0" marL="0" rtl="0" algn="l">
              <a:spcBef>
                <a:spcPts val="2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18"/>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Inheritance</a:t>
            </a:r>
            <a:r>
              <a:rPr lang="en"/>
              <a:t> </a:t>
            </a:r>
            <a:endParaRPr/>
          </a:p>
        </p:txBody>
      </p:sp>
      <p:sp>
        <p:nvSpPr>
          <p:cNvPr id="370" name="Google Shape;370;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Inheritance in es6 is done with the help of extends keyword</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class Polygon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constructor(height, width) { //class constructor</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this.name = 'Polygon';</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this.height = height;</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this.width = width;</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sayName() { //class method</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console.log('Hi, I am a', this.name +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t/>
            </a:r>
            <a:endParaRPr sz="90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6" name="Google Shape;376;p19"/>
          <p:cNvSpPr txBox="1"/>
          <p:nvPr>
            <p:ph idx="1" type="body"/>
          </p:nvPr>
        </p:nvSpPr>
        <p:spPr>
          <a:xfrm>
            <a:off x="311700" y="1152475"/>
            <a:ext cx="8520600" cy="3810900"/>
          </a:xfrm>
          <a:prstGeom prst="rect">
            <a:avLst/>
          </a:prstGeom>
        </p:spPr>
        <p:txBody>
          <a:bodyPr anchorCtr="0" anchor="ctr"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class Square extends Polygon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constructor(length=10) { // ES6 features Default Parameters</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super(length, length); //call the parent method with super</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this.name = 'Square';</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get area() { //calculated attribute getter</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return this.height * this.width;</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let s = new Square(5);</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s.sayName(); // =&gt; Hi, I am a Square.</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console.log(s.area); // =&gt; 25</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console.log(new Square().area); // =&gt; 100</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t/>
            </a:r>
            <a:endParaRPr sz="9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0"/>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Modules</a:t>
            </a:r>
            <a:endParaRPr b="1" sz="2400"/>
          </a:p>
        </p:txBody>
      </p:sp>
      <p:sp>
        <p:nvSpPr>
          <p:cNvPr id="382" name="Google Shape;382;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//Default exports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t>
            </a:r>
            <a:r>
              <a:rPr lang="en"/>
              <a:t>ammal</a:t>
            </a:r>
            <a:r>
              <a:rPr lang="en"/>
              <a:t>.js ---*/</a:t>
            </a:r>
            <a:endParaRPr/>
          </a:p>
          <a:p>
            <a:pPr indent="0" lvl="0" marL="0" rtl="0" algn="l">
              <a:spcBef>
                <a:spcPts val="0"/>
              </a:spcBef>
              <a:spcAft>
                <a:spcPts val="0"/>
              </a:spcAft>
              <a:buNone/>
            </a:pPr>
            <a:r>
              <a:rPr lang="en"/>
              <a:t>export default class Mammal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Human.js ---*/</a:t>
            </a:r>
            <a:endParaRPr/>
          </a:p>
          <a:p>
            <a:pPr indent="0" lvl="0" marL="0" rtl="0" algn="l">
              <a:spcBef>
                <a:spcPts val="0"/>
              </a:spcBef>
              <a:spcAft>
                <a:spcPts val="0"/>
              </a:spcAft>
              <a:buNone/>
            </a:pPr>
            <a:r>
              <a:rPr lang="en"/>
              <a:t>Import Mammal from ‘./Mammal’;</a:t>
            </a:r>
            <a:endParaRPr/>
          </a:p>
          <a:p>
            <a:pPr indent="0" lvl="0" marL="0" rtl="0" algn="l">
              <a:spcBef>
                <a:spcPts val="0"/>
              </a:spcBef>
              <a:spcAft>
                <a:spcPts val="0"/>
              </a:spcAft>
              <a:buNone/>
            </a:pPr>
            <a:r>
              <a:rPr lang="en"/>
              <a:t>let mammal = new Mammal();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1"/>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Multiple exports and imports</a:t>
            </a:r>
            <a:endParaRPr b="1" sz="2400"/>
          </a:p>
        </p:txBody>
      </p:sp>
      <p:sp>
        <p:nvSpPr>
          <p:cNvPr id="388" name="Google Shape;388;p21"/>
          <p:cNvSpPr txBox="1"/>
          <p:nvPr>
            <p:ph idx="1" type="body"/>
          </p:nvPr>
        </p:nvSpPr>
        <p:spPr>
          <a:xfrm>
            <a:off x="311700" y="1152475"/>
            <a:ext cx="8520600" cy="36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operations.js ---*/</a:t>
            </a:r>
            <a:endParaRPr/>
          </a:p>
          <a:p>
            <a:pPr indent="0" lvl="0" marL="0" rtl="0" algn="l">
              <a:spcBef>
                <a:spcPts val="0"/>
              </a:spcBef>
              <a:spcAft>
                <a:spcPts val="0"/>
              </a:spcAft>
              <a:buNone/>
            </a:pPr>
            <a:r>
              <a:rPr lang="en"/>
              <a:t>export function sum(a,b) { return a+b }</a:t>
            </a:r>
            <a:endParaRPr/>
          </a:p>
          <a:p>
            <a:pPr indent="0" lvl="0" marL="0" rtl="0" algn="l">
              <a:spcBef>
                <a:spcPts val="0"/>
              </a:spcBef>
              <a:spcAft>
                <a:spcPts val="0"/>
              </a:spcAft>
              <a:buNone/>
            </a:pPr>
            <a:r>
              <a:rPr lang="en"/>
              <a:t>export function sub(a,b) { return a-b }</a:t>
            </a:r>
            <a:endParaRPr/>
          </a:p>
          <a:p>
            <a:pPr indent="0" lvl="0" marL="0" rtl="0" algn="l">
              <a:spcBef>
                <a:spcPts val="0"/>
              </a:spcBef>
              <a:spcAft>
                <a:spcPts val="0"/>
              </a:spcAft>
              <a:buNone/>
            </a:pPr>
            <a:r>
              <a:rPr lang="en"/>
              <a:t>export function mult(a,b) { return a*b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Main.js ---*/</a:t>
            </a:r>
            <a:endParaRPr/>
          </a:p>
          <a:p>
            <a:pPr indent="0" lvl="0" marL="0" rtl="0" algn="l">
              <a:spcBef>
                <a:spcPts val="0"/>
              </a:spcBef>
              <a:spcAft>
                <a:spcPts val="0"/>
              </a:spcAft>
              <a:buNone/>
            </a:pPr>
            <a:r>
              <a:rPr lang="en"/>
              <a:t>Import { sum, sub, mult } from ‘./operations.js’;    //or </a:t>
            </a:r>
            <a:endParaRPr/>
          </a:p>
          <a:p>
            <a:pPr indent="0" lvl="0" marL="0" rtl="0" algn="l">
              <a:spcBef>
                <a:spcPts val="0"/>
              </a:spcBef>
              <a:spcAft>
                <a:spcPts val="0"/>
              </a:spcAft>
              <a:buNone/>
            </a:pPr>
            <a:r>
              <a:rPr lang="en"/>
              <a:t>Import * as operations from ‘./operations’;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2"/>
          <p:cNvSpPr txBox="1"/>
          <p:nvPr>
            <p:ph type="title"/>
          </p:nvPr>
        </p:nvSpPr>
        <p:spPr>
          <a:xfrm>
            <a:off x="159300" y="752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Map</a:t>
            </a:r>
            <a:endParaRPr b="1" sz="2400"/>
          </a:p>
        </p:txBody>
      </p:sp>
      <p:sp>
        <p:nvSpPr>
          <p:cNvPr id="394" name="Google Shape;394;p22"/>
          <p:cNvSpPr txBox="1"/>
          <p:nvPr>
            <p:ph idx="1" type="body"/>
          </p:nvPr>
        </p:nvSpPr>
        <p:spPr>
          <a:xfrm>
            <a:off x="311700" y="10762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rPr>
              <a:t>  </a:t>
            </a:r>
            <a:r>
              <a:rPr lang="en" sz="1200">
                <a:solidFill>
                  <a:srgbClr val="000000"/>
                </a:solidFill>
                <a:highlight>
                  <a:srgbClr val="FFFFFF"/>
                </a:highlight>
              </a:rPr>
              <a:t>let map = new Map()</a:t>
            </a:r>
            <a:endParaRPr sz="1200">
              <a:solidFill>
                <a:srgbClr val="000000"/>
              </a:solidFill>
              <a:highlight>
                <a:srgbClr val="FFFFFF"/>
              </a:highlight>
            </a:endParaRPr>
          </a:p>
          <a:p>
            <a:pPr indent="0" lvl="0" marL="0" rtl="0" algn="l">
              <a:spcBef>
                <a:spcPts val="0"/>
              </a:spcBef>
              <a:spcAft>
                <a:spcPts val="0"/>
              </a:spcAft>
              <a:buNone/>
            </a:pPr>
            <a:r>
              <a:rPr lang="en" sz="1200">
                <a:highlight>
                  <a:srgbClr val="FFFFFF"/>
                </a:highlight>
              </a:rPr>
              <a:t>  </a:t>
            </a:r>
            <a:r>
              <a:rPr lang="en" sz="1200">
                <a:solidFill>
                  <a:srgbClr val="000000"/>
                </a:solidFill>
                <a:highlight>
                  <a:srgbClr val="FFFFFF"/>
                </a:highlight>
              </a:rPr>
              <a:t>map.set(‘name’, ‘arun’);</a:t>
            </a:r>
            <a:endParaRPr sz="1200">
              <a:solidFill>
                <a:srgbClr val="000000"/>
              </a:solidFill>
              <a:highlight>
                <a:srgbClr val="FFFFFF"/>
              </a:highlight>
            </a:endParaRPr>
          </a:p>
          <a:p>
            <a:pPr indent="0" lvl="0" marL="0" rtl="0" algn="l">
              <a:spcBef>
                <a:spcPts val="0"/>
              </a:spcBef>
              <a:spcAft>
                <a:spcPts val="0"/>
              </a:spcAft>
              <a:buNone/>
            </a:pPr>
            <a:br>
              <a:rPr lang="en" sz="1200">
                <a:solidFill>
                  <a:srgbClr val="000000"/>
                </a:solidFill>
                <a:highlight>
                  <a:srgbClr val="FFFFFF"/>
                </a:highlight>
              </a:rPr>
            </a:br>
            <a:r>
              <a:rPr lang="en" sz="1200">
                <a:solidFill>
                  <a:srgbClr val="000000"/>
                </a:solidFill>
                <a:highlight>
                  <a:srgbClr val="FFFFFF"/>
                </a:highlight>
              </a:rPr>
              <a:t>  map.get('name')</a:t>
            </a:r>
            <a:br>
              <a:rPr lang="en" sz="1200">
                <a:solidFill>
                  <a:srgbClr val="000000"/>
                </a:solidFill>
                <a:highlight>
                  <a:srgbClr val="FFFFFF"/>
                </a:highlight>
              </a:rPr>
            </a:br>
            <a:r>
              <a:rPr b="1" lang="en" sz="1200">
                <a:solidFill>
                  <a:srgbClr val="000000"/>
                </a:solidFill>
                <a:highlight>
                  <a:srgbClr val="FFFFFF"/>
                </a:highlight>
              </a:rPr>
              <a:t>  </a:t>
            </a:r>
            <a:r>
              <a:rPr b="1" lang="en" sz="1200">
                <a:highlight>
                  <a:srgbClr val="FFFFFF"/>
                </a:highlight>
              </a:rPr>
              <a:t>arun</a:t>
            </a:r>
            <a:endParaRPr b="1" sz="1200">
              <a:solidFill>
                <a:srgbClr val="000000"/>
              </a:solidFill>
              <a:highlight>
                <a:srgbClr val="FFFFFF"/>
              </a:highlight>
            </a:endParaRPr>
          </a:p>
          <a:p>
            <a:pPr indent="0" lvl="0" marL="0" rtl="0" algn="l">
              <a:spcBef>
                <a:spcPts val="0"/>
              </a:spcBef>
              <a:spcAft>
                <a:spcPts val="0"/>
              </a:spcAft>
              <a:buNone/>
            </a:pPr>
            <a:r>
              <a:rPr b="1" lang="en" sz="1200">
                <a:solidFill>
                  <a:srgbClr val="000000"/>
                </a:solidFill>
                <a:highlight>
                  <a:srgbClr val="FFFFFF"/>
                </a:highlight>
              </a:rPr>
              <a:t>   </a:t>
            </a:r>
            <a:br>
              <a:rPr lang="en" sz="1200">
                <a:solidFill>
                  <a:srgbClr val="000000"/>
                </a:solidFill>
                <a:highlight>
                  <a:srgbClr val="FFFFFF"/>
                </a:highlight>
              </a:rPr>
            </a:br>
            <a:r>
              <a:rPr lang="en" sz="1200">
                <a:solidFill>
                  <a:srgbClr val="000000"/>
                </a:solidFill>
                <a:highlight>
                  <a:srgbClr val="FFFFFF"/>
                </a:highlight>
              </a:rPr>
              <a:t>  map.has('name')</a:t>
            </a:r>
            <a:br>
              <a:rPr lang="en" sz="1200">
                <a:solidFill>
                  <a:srgbClr val="000000"/>
                </a:solidFill>
                <a:highlight>
                  <a:srgbClr val="FFFFFF"/>
                </a:highlight>
              </a:rPr>
            </a:br>
            <a:r>
              <a:rPr b="1" lang="en" sz="1200">
                <a:solidFill>
                  <a:srgbClr val="000000"/>
                </a:solidFill>
                <a:highlight>
                  <a:srgbClr val="FFFFFF"/>
                </a:highlight>
              </a:rPr>
              <a:t>  true</a:t>
            </a:r>
            <a:br>
              <a:rPr lang="en" sz="1200">
                <a:solidFill>
                  <a:srgbClr val="000000"/>
                </a:solidFill>
                <a:highlight>
                  <a:srgbClr val="FFFFFF"/>
                </a:highlight>
              </a:rPr>
            </a:b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map.delete('name')</a:t>
            </a:r>
            <a:br>
              <a:rPr lang="en" sz="1200">
                <a:solidFill>
                  <a:srgbClr val="000000"/>
                </a:solidFill>
                <a:highlight>
                  <a:srgbClr val="FFFFFF"/>
                </a:highlight>
              </a:rPr>
            </a:br>
            <a:r>
              <a:rPr b="1" lang="en" sz="1200">
                <a:solidFill>
                  <a:srgbClr val="000000"/>
                </a:solidFill>
                <a:highlight>
                  <a:srgbClr val="FFFFFF"/>
                </a:highlight>
              </a:rPr>
              <a:t> true</a:t>
            </a:r>
            <a:br>
              <a:rPr lang="en" sz="1200">
                <a:solidFill>
                  <a:srgbClr val="000000"/>
                </a:solidFill>
                <a:highlight>
                  <a:srgbClr val="FFFFFF"/>
                </a:highlight>
              </a:rPr>
            </a:br>
            <a:endParaRPr sz="12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000000"/>
                </a:solidFill>
                <a:highlight>
                  <a:srgbClr val="FFFFFF"/>
                </a:highlight>
              </a:rPr>
              <a:t> map.has('name')</a:t>
            </a:r>
            <a:br>
              <a:rPr lang="en" sz="1200">
                <a:solidFill>
                  <a:srgbClr val="000000"/>
                </a:solidFill>
                <a:highlight>
                  <a:srgbClr val="FFFFFF"/>
                </a:highlight>
              </a:rPr>
            </a:br>
            <a:r>
              <a:rPr b="1" lang="en" sz="1200">
                <a:solidFill>
                  <a:srgbClr val="000000"/>
                </a:solidFill>
                <a:highlight>
                  <a:srgbClr val="FFFFFF"/>
                </a:highlight>
              </a:rPr>
              <a:t> false</a:t>
            </a:r>
            <a:endParaRPr b="1" sz="1200">
              <a:solidFill>
                <a:srgbClr val="000000"/>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