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Tahoma"/>
      <p:regular r:id="rId43"/>
      <p:bold r:id="rId44"/>
    </p:embeddedFont>
    <p:embeddedFont>
      <p:font typeface="Questrial"/>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B18C9C-1E36-4D98-B60B-415658D83261}">
  <a:tblStyle styleId="{62B18C9C-1E36-4D98-B60B-415658D8326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Questria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f20bc698b_1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f20bc698b_1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0500289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050028947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105002894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f786ba4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f786ba4a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f786ba4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f786ba4a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786ba4a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f786ba4a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f786ba4a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786ba4a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f786ba4a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10500289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050028947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105002894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105002894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050028947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1050028947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105002894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050028947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05002894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105002894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050028947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1050028947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105002894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50028947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05002894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105002894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50028947_1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105002894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0ee5d53f1_2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0ee5d53f1_2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40ee5d53f1_2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105002894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050028947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g1050028947_1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1050028947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50028947_1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1050028947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f786ba4a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786ba4a7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f786ba4a7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105002894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050028947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1050028947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f786ba4a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f786ba4a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f786ba4a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105002894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050028947_1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1050028947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1050028947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050028947_1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1050028947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f786ba4a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f786ba4a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f786ba4a7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f786ba4a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f786ba4a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f786ba4a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f786ba4a7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f786ba4a7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f786ba4a7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064bbb2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64bbb2a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064bbb2a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f786ba4a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f786ba4a7_0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f786ba4a7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104be1c8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04be1c8f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104be1c8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10618de8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0618de8c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10618de8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10618de8c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0618de8c4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10618de8c4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f786ba4a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f786ba4a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f786ba4a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10618de8c4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0618de8c4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10618de8c4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f786ba4a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f786ba4a7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f786ba4a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308551a20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08551a20a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308551a20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10618de8c4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618de8c4_1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0618de8c4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f786ba4a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f786ba4a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f786ba4a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10618de8c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618de8c4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10618de8c4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f786ba4a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786ba4a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f786ba4a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f786ba4a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f786ba4a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f786ba4a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f786ba4a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f786ba4a7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f786ba4a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127975"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56" name="Google Shape;56;p2"/>
          <p:cNvGrpSpPr/>
          <p:nvPr/>
        </p:nvGrpSpPr>
        <p:grpSpPr>
          <a:xfrm>
            <a:off x="2608961" y="2050084"/>
            <a:ext cx="1257190" cy="942254"/>
            <a:chOff x="5256212" y="2085436"/>
            <a:chExt cx="2024786" cy="1517562"/>
          </a:xfrm>
        </p:grpSpPr>
        <p:sp>
          <p:nvSpPr>
            <p:cNvPr id="57" name="Google Shape;57;p2"/>
            <p:cNvSpPr/>
            <p:nvPr/>
          </p:nvSpPr>
          <p:spPr>
            <a:xfrm>
              <a:off x="5256212" y="2096962"/>
              <a:ext cx="220920"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3" cy="326564"/>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20" cy="313117"/>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7"/>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8" y="2444657"/>
              <a:ext cx="182500" cy="313117"/>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7" y="2788509"/>
              <a:ext cx="268947"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90" y="2788509"/>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8" y="2788509"/>
              <a:ext cx="405342"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1" y="3067049"/>
              <a:ext cx="26895" cy="36498"/>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9" cy="36498"/>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6"/>
              <a:ext cx="921197" cy="1035960"/>
              <a:chOff x="6359801" y="2085436"/>
              <a:chExt cx="921197" cy="1035960"/>
            </a:xfrm>
          </p:grpSpPr>
          <p:sp>
            <p:nvSpPr>
              <p:cNvPr id="68" name="Google Shape;68;p2"/>
              <p:cNvSpPr/>
              <p:nvPr/>
            </p:nvSpPr>
            <p:spPr>
              <a:xfrm>
                <a:off x="6413087" y="2871372"/>
                <a:ext cx="259247"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4" cy="1629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2"/>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9"/>
                <a:ext cx="242851" cy="727529"/>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2"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2"/>
                <a:ext cx="397580" cy="339173"/>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1"/>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3"/>
                <a:ext cx="250024" cy="237729"/>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9" y="2085436"/>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6"/>
                <a:ext cx="147554"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1" y="2085436"/>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8" y="2092609"/>
                <a:ext cx="109642" cy="402702"/>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5" y="2092609"/>
                <a:ext cx="198789"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3" y="2495311"/>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8" y="2323165"/>
                <a:ext cx="301258" cy="404753"/>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4"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5" y="2480965"/>
                <a:ext cx="138333"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4" cy="319703"/>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3" y="2621349"/>
                <a:ext cx="407827" cy="198789"/>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3" y="2800668"/>
                <a:ext cx="407827" cy="113741"/>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3"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8"/>
              <a:ext cx="341221" cy="414999"/>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8"/>
              <a:ext cx="102469"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2" y="3171605"/>
              <a:ext cx="438566" cy="431393"/>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8"/>
              <a:ext cx="101444"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9" y="3178778"/>
              <a:ext cx="293060" cy="414999"/>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2" y="3178778"/>
              <a:ext cx="399629" cy="414999"/>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2" y="3178778"/>
              <a:ext cx="237729" cy="414999"/>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5"/>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1000" cy="606284"/>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Char char="●"/>
              <a:defRPr b="1" sz="32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242" name="Google Shape;242;p11"/>
          <p:cNvGrpSpPr/>
          <p:nvPr/>
        </p:nvGrpSpPr>
        <p:grpSpPr>
          <a:xfrm>
            <a:off x="882253" y="1179082"/>
            <a:ext cx="5362575" cy="3200757"/>
            <a:chOff x="882253" y="1179082"/>
            <a:chExt cx="5362575" cy="3200757"/>
          </a:xfrm>
        </p:grpSpPr>
        <p:grpSp>
          <p:nvGrpSpPr>
            <p:cNvPr id="243" name="Google Shape;243;p11"/>
            <p:cNvGrpSpPr/>
            <p:nvPr/>
          </p:nvGrpSpPr>
          <p:grpSpPr>
            <a:xfrm>
              <a:off x="882253" y="1179082"/>
              <a:ext cx="5362575" cy="3200757"/>
              <a:chOff x="-12406313" y="784225"/>
              <a:chExt cx="10563226" cy="6303963"/>
            </a:xfrm>
          </p:grpSpPr>
          <p:sp>
            <p:nvSpPr>
              <p:cNvPr id="244" name="Google Shape;244;p11"/>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2" name="Google Shape;472;p11"/>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474" name="Google Shape;474;p11"/>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chemeClr val="dk1"/>
              </a:buClr>
              <a:buSzPts val="1400"/>
              <a:buFont typeface="Questrial"/>
              <a:buNone/>
              <a:defRPr b="1" sz="14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01" name="Google Shape;101;p3"/>
          <p:cNvGrpSpPr/>
          <p:nvPr/>
        </p:nvGrpSpPr>
        <p:grpSpPr>
          <a:xfrm>
            <a:off x="415032" y="1157920"/>
            <a:ext cx="3333004" cy="3334072"/>
            <a:chOff x="874713" y="1150938"/>
            <a:chExt cx="4943475" cy="4945062"/>
          </a:xfrm>
        </p:grpSpPr>
        <p:sp>
          <p:nvSpPr>
            <p:cNvPr id="102" name="Google Shape;102;p3"/>
            <p:cNvSpPr/>
            <p:nvPr/>
          </p:nvSpPr>
          <p:spPr>
            <a:xfrm>
              <a:off x="874713" y="1150938"/>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8" y="1346200"/>
              <a:ext cx="4554536" cy="45545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9"/>
            <a:ext cx="1036545" cy="776695"/>
            <a:chOff x="2481263" y="2292350"/>
            <a:chExt cx="1730375" cy="1295400"/>
          </a:xfrm>
        </p:grpSpPr>
        <p:sp>
          <p:nvSpPr>
            <p:cNvPr id="105" name="Google Shape;105;p3"/>
            <p:cNvSpPr/>
            <p:nvPr/>
          </p:nvSpPr>
          <p:spPr>
            <a:xfrm>
              <a:off x="2481263" y="2308225"/>
              <a:ext cx="189086"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60" y="2298700"/>
              <a:ext cx="286012" cy="280988"/>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6"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4"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1" y="2600325"/>
              <a:ext cx="150950"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6" y="2892425"/>
              <a:ext cx="227221" cy="271463"/>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3" y="2892425"/>
              <a:ext cx="154128" cy="271463"/>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1" y="2892425"/>
              <a:ext cx="346393" cy="271463"/>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2" y="3132138"/>
              <a:ext cx="22245"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6"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8"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7" cy="512763"/>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6" cy="18415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1" y="2301875"/>
              <a:ext cx="208154"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60"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6" cy="206375"/>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9" cy="204787"/>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6" y="2292350"/>
              <a:ext cx="193853" cy="238125"/>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5"/>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6"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7" cy="341313"/>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40"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2"/>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3"/>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3"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7" y="2632075"/>
              <a:ext cx="120761" cy="207963"/>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8" cy="27305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7"/>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9"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6"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2"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4"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6"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3"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4" y="3225800"/>
              <a:ext cx="200209"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5" name="Google Shape;145;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6"/>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9"/>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0" name="Google Shape;150;p3"/>
          <p:cNvSpPr txBox="1"/>
          <p:nvPr>
            <p:ph idx="7" type="body"/>
          </p:nvPr>
        </p:nvSpPr>
        <p:spPr>
          <a:xfrm>
            <a:off x="5324373" y="2920093"/>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3" name="Google Shape;153;p3"/>
          <p:cNvSpPr txBox="1"/>
          <p:nvPr>
            <p:ph idx="13" type="body"/>
          </p:nvPr>
        </p:nvSpPr>
        <p:spPr>
          <a:xfrm>
            <a:off x="671298" y="2785335"/>
            <a:ext cx="2819400" cy="334814"/>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57" name="Google Shape;157;p4"/>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158" name="Google Shape;158;p4"/>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7"/>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70"/>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4" name="Google Shape;164;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6" name="Google Shape;166;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8" name="Google Shape;168;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0" name="Google Shape;170;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77" name="Google Shape;177;p5"/>
          <p:cNvCxnSpPr/>
          <p:nvPr/>
        </p:nvCxnSpPr>
        <p:spPr>
          <a:xfrm>
            <a:off x="3056210" y="1259077"/>
            <a:ext cx="0" cy="1572044"/>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7"/>
            <a:ext cx="0" cy="1572044"/>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3" name="Google Shape;183;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4" name="Google Shape;184;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88" name="Google Shape;188;p5"/>
          <p:cNvCxnSpPr/>
          <p:nvPr/>
        </p:nvCxnSpPr>
        <p:spPr>
          <a:xfrm>
            <a:off x="3056210" y="3181350"/>
            <a:ext cx="0" cy="1572044"/>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4"/>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5" name="Google Shape;195;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99" name="Google Shape;199;p6"/>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0" name="Google Shape;200;p6"/>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5" name="Google Shape;205;p7"/>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60" y="971550"/>
            <a:ext cx="7696200" cy="25146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rgbClr val="888888"/>
              </a:buClr>
              <a:buSzPts val="1400"/>
              <a:buFont typeface="Calibri"/>
              <a:buChar char="○"/>
              <a:defRPr sz="1800">
                <a:solidFill>
                  <a:srgbClr val="888888"/>
                </a:solidFill>
              </a:defRPr>
            </a:lvl2pPr>
            <a:lvl3pPr indent="-317500" lvl="2" marL="1371600" rtl="0">
              <a:spcBef>
                <a:spcPts val="0"/>
              </a:spcBef>
              <a:spcAft>
                <a:spcPts val="0"/>
              </a:spcAft>
              <a:buClr>
                <a:srgbClr val="888888"/>
              </a:buClr>
              <a:buSzPts val="1400"/>
              <a:buFont typeface="Calibri"/>
              <a:buChar char="■"/>
              <a:defRPr sz="1600">
                <a:solidFill>
                  <a:srgbClr val="888888"/>
                </a:solidFill>
              </a:defRPr>
            </a:lvl3pPr>
            <a:lvl4pPr indent="-317500" lvl="3" marL="1828800" rtl="0">
              <a:spcBef>
                <a:spcPts val="0"/>
              </a:spcBef>
              <a:spcAft>
                <a:spcPts val="0"/>
              </a:spcAft>
              <a:buClr>
                <a:srgbClr val="888888"/>
              </a:buClr>
              <a:buSzPts val="1400"/>
              <a:buFont typeface="Calibri"/>
              <a:buChar char="●"/>
              <a:defRPr sz="1400">
                <a:solidFill>
                  <a:srgbClr val="888888"/>
                </a:solidFill>
              </a:defRPr>
            </a:lvl4pPr>
            <a:lvl5pPr indent="-317500" lvl="4" marL="2286000" rtl="0">
              <a:spcBef>
                <a:spcPts val="0"/>
              </a:spcBef>
              <a:spcAft>
                <a:spcPts val="0"/>
              </a:spcAft>
              <a:buClr>
                <a:srgbClr val="888888"/>
              </a:buClr>
              <a:buSzPts val="1400"/>
              <a:buFont typeface="Calibri"/>
              <a:buChar char="○"/>
              <a:defRPr sz="1400">
                <a:solidFill>
                  <a:srgbClr val="888888"/>
                </a:solidFill>
              </a:defRPr>
            </a:lvl5pPr>
            <a:lvl6pPr indent="-317500" lvl="5" marL="2743200" rtl="0">
              <a:spcBef>
                <a:spcPts val="0"/>
              </a:spcBef>
              <a:spcAft>
                <a:spcPts val="0"/>
              </a:spcAft>
              <a:buClr>
                <a:srgbClr val="888888"/>
              </a:buClr>
              <a:buSzPts val="1400"/>
              <a:buFont typeface="Calibri"/>
              <a:buChar char="■"/>
              <a:defRPr sz="1400">
                <a:solidFill>
                  <a:srgbClr val="888888"/>
                </a:solidFill>
              </a:defRPr>
            </a:lvl6pPr>
            <a:lvl7pPr indent="-317500" lvl="6" marL="3200400" rtl="0">
              <a:spcBef>
                <a:spcPts val="0"/>
              </a:spcBef>
              <a:spcAft>
                <a:spcPts val="0"/>
              </a:spcAft>
              <a:buClr>
                <a:srgbClr val="888888"/>
              </a:buClr>
              <a:buSzPts val="1400"/>
              <a:buFont typeface="Calibri"/>
              <a:buChar char="●"/>
              <a:defRPr sz="1400">
                <a:solidFill>
                  <a:srgbClr val="888888"/>
                </a:solidFill>
              </a:defRPr>
            </a:lvl7pPr>
            <a:lvl8pPr indent="-317500" lvl="7" marL="3657600" rtl="0">
              <a:spcBef>
                <a:spcPts val="0"/>
              </a:spcBef>
              <a:spcAft>
                <a:spcPts val="0"/>
              </a:spcAft>
              <a:buClr>
                <a:srgbClr val="888888"/>
              </a:buClr>
              <a:buSzPts val="1400"/>
              <a:buFont typeface="Calibri"/>
              <a:buChar char="○"/>
              <a:defRPr sz="1400">
                <a:solidFill>
                  <a:srgbClr val="888888"/>
                </a:solidFill>
              </a:defRPr>
            </a:lvl8pPr>
            <a:lvl9pPr indent="-317500" lvl="8" marL="4114800" rtl="0">
              <a:spcBef>
                <a:spcPts val="0"/>
              </a:spcBef>
              <a:spcAft>
                <a:spcPts val="0"/>
              </a:spcAft>
              <a:buClr>
                <a:srgbClr val="888888"/>
              </a:buClr>
              <a:buSzPts val="1400"/>
              <a:buFont typeface="Calibri"/>
              <a:buChar char="■"/>
              <a:defRPr sz="1400">
                <a:solidFill>
                  <a:srgbClr val="888888"/>
                </a:solidFill>
              </a:defRPr>
            </a:lvl9pPr>
          </a:lstStyle>
          <a:p/>
        </p:txBody>
      </p:sp>
      <p:sp>
        <p:nvSpPr>
          <p:cNvPr id="208" name="Google Shape;208;p8"/>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9"/>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5" y="1435296"/>
            <a:ext cx="2805885" cy="2311868"/>
            <a:chOff x="671688" y="1726406"/>
            <a:chExt cx="3047603" cy="2511028"/>
          </a:xfrm>
        </p:grpSpPr>
        <p:grpSp>
          <p:nvGrpSpPr>
            <p:cNvPr id="215" name="Google Shape;215;p10"/>
            <p:cNvGrpSpPr/>
            <p:nvPr/>
          </p:nvGrpSpPr>
          <p:grpSpPr>
            <a:xfrm>
              <a:off x="671688" y="1726406"/>
              <a:ext cx="3047603" cy="2511028"/>
              <a:chOff x="5978838" y="1358253"/>
              <a:chExt cx="6047832" cy="4984489"/>
            </a:xfrm>
          </p:grpSpPr>
          <p:pic>
            <p:nvPicPr>
              <p:cNvPr descr="http://gigapple.files.wordpress.com/2010/07/2010imac.png" id="216" name="Google Shape;216;p10"/>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217" name="Google Shape;217;p10"/>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0" name="Google Shape;220;p10"/>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grpSp>
        <p:nvGrpSpPr>
          <p:cNvPr id="221" name="Google Shape;221;p10"/>
          <p:cNvGrpSpPr/>
          <p:nvPr/>
        </p:nvGrpSpPr>
        <p:grpSpPr>
          <a:xfrm>
            <a:off x="256327" y="1222174"/>
            <a:ext cx="1078776" cy="1078495"/>
            <a:chOff x="508000" y="1302693"/>
            <a:chExt cx="2336800" cy="2336803"/>
          </a:xfrm>
        </p:grpSpPr>
        <p:sp>
          <p:nvSpPr>
            <p:cNvPr id="222" name="Google Shape;222;p10"/>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3"/>
            <a:ext cx="920233" cy="917983"/>
          </a:xfrm>
          <a:prstGeom prst="ellipse">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6" y="717057"/>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7" name="Google Shape;227;p10"/>
          <p:cNvSpPr txBox="1"/>
          <p:nvPr>
            <p:ph idx="5" type="body"/>
          </p:nvPr>
        </p:nvSpPr>
        <p:spPr>
          <a:xfrm>
            <a:off x="3776456" y="129808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8" name="Google Shape;228;p10"/>
          <p:cNvSpPr txBox="1"/>
          <p:nvPr>
            <p:ph idx="6" type="body"/>
          </p:nvPr>
        </p:nvSpPr>
        <p:spPr>
          <a:xfrm>
            <a:off x="3776456" y="226963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9" name="Google Shape;229;p10"/>
          <p:cNvSpPr txBox="1"/>
          <p:nvPr>
            <p:ph idx="7"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0" name="Google Shape;230;p10"/>
          <p:cNvSpPr/>
          <p:nvPr/>
        </p:nvSpPr>
        <p:spPr>
          <a:xfrm rot="5400000">
            <a:off x="4949536" y="1428743"/>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6"/>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5" name="Google Shape;235;p10"/>
          <p:cNvSpPr txBox="1"/>
          <p:nvPr>
            <p:ph idx="9" type="body"/>
          </p:nvPr>
        </p:nvSpPr>
        <p:spPr>
          <a:xfrm>
            <a:off x="5181600" y="1276945"/>
            <a:ext cx="3810000" cy="8947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6" name="Google Shape;236;p10"/>
          <p:cNvSpPr txBox="1"/>
          <p:nvPr>
            <p:ph idx="13" type="body"/>
          </p:nvPr>
        </p:nvSpPr>
        <p:spPr>
          <a:xfrm>
            <a:off x="5181600" y="2258020"/>
            <a:ext cx="3810000" cy="164723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7" name="Google Shape;237;p10"/>
          <p:cNvSpPr txBox="1"/>
          <p:nvPr>
            <p:ph idx="14"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8" name="Google Shape;238;p10"/>
          <p:cNvSpPr txBox="1"/>
          <p:nvPr>
            <p:ph idx="15" type="body"/>
          </p:nvPr>
        </p:nvSpPr>
        <p:spPr>
          <a:xfrm>
            <a:off x="409575" y="4010620"/>
            <a:ext cx="3190875" cy="61853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2"/>
          </a:xfrm>
        </p:grpSpPr>
        <p:sp>
          <p:nvSpPr>
            <p:cNvPr id="11" name="Google Shape;11;p1"/>
            <p:cNvSpPr/>
            <p:nvPr/>
          </p:nvSpPr>
          <p:spPr>
            <a:xfrm>
              <a:off x="11168703" y="297666"/>
              <a:ext cx="92819"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8"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9"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9" y="442910"/>
              <a:ext cx="76060"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5" y="587296"/>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6"/>
              <a:ext cx="75201"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9" y="587296"/>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7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3" y="704179"/>
              <a:ext cx="15040" cy="1547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5" y="622103"/>
              <a:ext cx="108719"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1" y="658629"/>
              <a:ext cx="181771" cy="683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5" y="459240"/>
              <a:ext cx="264277" cy="252245"/>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2"/>
              <a:ext cx="78209" cy="90671"/>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7"/>
              <a:ext cx="101843"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80"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6"/>
              <a:ext cx="166731" cy="142237"/>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8" cy="114735"/>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1" y="292509"/>
              <a:ext cx="61879" cy="114735"/>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8" y="292509"/>
              <a:ext cx="70044" cy="96687"/>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7"/>
              <a:ext cx="45980" cy="168879"/>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7"/>
              <a:ext cx="83365" cy="131064"/>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6"/>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7"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7"/>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80"/>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80"/>
              <a:ext cx="23205" cy="13407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8"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8"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7"/>
              <a:ext cx="159855" cy="110867"/>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5" y="751018"/>
              <a:ext cx="143096"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1"/>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6" y="751018"/>
              <a:ext cx="122899"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90"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1" y="533401"/>
            <a:ext cx="630005"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linux.die.net/man/8/updated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rookielinux.wordpress.com/2013/04/20/user-management-on-linux/" TargetMode="External"/><Relationship Id="rId4" Type="http://schemas.openxmlformats.org/officeDocument/2006/relationships/hyperlink" Target="http://rookielinux.wordpress.com/2013/04/20/user-management-on-linux/" TargetMode="External"/><Relationship Id="rId5" Type="http://schemas.openxmlformats.org/officeDocument/2006/relationships/hyperlink" Target="http://rookielinux.wordpress.com/tag/primary-and-secondary-groups/" TargetMode="External"/><Relationship Id="rId6" Type="http://schemas.openxmlformats.org/officeDocument/2006/relationships/hyperlink" Target="http://rookielinux.wordpress.com/tag/primary-and-secondary-grou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www.linfo.org/command.html" TargetMode="External"/><Relationship Id="rId4" Type="http://schemas.openxmlformats.org/officeDocument/2006/relationships/hyperlink" Target="http://www.linfo.org/option.html" TargetMode="External"/><Relationship Id="rId5" Type="http://schemas.openxmlformats.org/officeDocument/2006/relationships/hyperlink" Target="http://www.linfo.org/command.html" TargetMode="External"/><Relationship Id="rId6" Type="http://schemas.openxmlformats.org/officeDocument/2006/relationships/hyperlink" Target="http://www.linfo.org/option.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en.wikipedia.org/wiki/List_of_Linux_supported_computer_architectur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400" cy="6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i="1" lang="en-US" sz="2400">
                <a:solidFill>
                  <a:schemeClr val="dk1"/>
                </a:solidFill>
                <a:latin typeface="Arial"/>
                <a:ea typeface="Arial"/>
                <a:cs typeface="Arial"/>
                <a:sym typeface="Arial"/>
              </a:rPr>
              <a:t>Introduction to Linux </a:t>
            </a:r>
            <a:endParaRPr sz="2400">
              <a:solidFill>
                <a:schemeClr val="dk1"/>
              </a:solidFill>
            </a:endParaRPr>
          </a:p>
        </p:txBody>
      </p:sp>
      <p:sp>
        <p:nvSpPr>
          <p:cNvPr id="480" name="Google Shape;480;p12"/>
          <p:cNvSpPr txBox="1"/>
          <p:nvPr/>
        </p:nvSpPr>
        <p:spPr>
          <a:xfrm>
            <a:off x="4191000" y="2633850"/>
            <a:ext cx="18771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2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Architecture</a:t>
            </a:r>
            <a:endParaRPr i="1" sz="11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544" name="Google Shape;544;p21"/>
          <p:cNvSpPr/>
          <p:nvPr/>
        </p:nvSpPr>
        <p:spPr>
          <a:xfrm>
            <a:off x="2275500" y="980225"/>
            <a:ext cx="4593000" cy="359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3199650" y="1645325"/>
            <a:ext cx="2744700" cy="226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3682800" y="2051525"/>
            <a:ext cx="1652400" cy="14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4123950" y="2485625"/>
            <a:ext cx="770100" cy="58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txBox="1"/>
          <p:nvPr/>
        </p:nvSpPr>
        <p:spPr>
          <a:xfrm>
            <a:off x="4158900" y="2667575"/>
            <a:ext cx="700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Hardware</a:t>
            </a:r>
            <a:endParaRPr b="1" sz="800"/>
          </a:p>
        </p:txBody>
      </p:sp>
      <p:sp>
        <p:nvSpPr>
          <p:cNvPr id="549" name="Google Shape;549;p21"/>
          <p:cNvSpPr txBox="1"/>
          <p:nvPr/>
        </p:nvSpPr>
        <p:spPr>
          <a:xfrm>
            <a:off x="4172925" y="2122275"/>
            <a:ext cx="8403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Kernel</a:t>
            </a:r>
            <a:endParaRPr/>
          </a:p>
        </p:txBody>
      </p:sp>
      <p:sp>
        <p:nvSpPr>
          <p:cNvPr id="550" name="Google Shape;550;p21"/>
          <p:cNvSpPr txBox="1"/>
          <p:nvPr/>
        </p:nvSpPr>
        <p:spPr>
          <a:xfrm>
            <a:off x="4171425" y="1647175"/>
            <a:ext cx="1148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Shell</a:t>
            </a:r>
            <a:endParaRPr/>
          </a:p>
        </p:txBody>
      </p:sp>
      <p:cxnSp>
        <p:nvCxnSpPr>
          <p:cNvPr id="551" name="Google Shape;551;p21"/>
          <p:cNvCxnSpPr>
            <a:stCxn id="544" idx="7"/>
            <a:endCxn id="545" idx="7"/>
          </p:cNvCxnSpPr>
          <p:nvPr/>
        </p:nvCxnSpPr>
        <p:spPr>
          <a:xfrm flipH="1">
            <a:off x="5542471"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21"/>
          <p:cNvCxnSpPr>
            <a:stCxn id="545" idx="6"/>
            <a:endCxn id="544" idx="6"/>
          </p:cNvCxnSpPr>
          <p:nvPr/>
        </p:nvCxnSpPr>
        <p:spPr>
          <a:xfrm>
            <a:off x="594435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21"/>
          <p:cNvCxnSpPr>
            <a:stCxn id="544" idx="5"/>
            <a:endCxn id="545" idx="5"/>
          </p:cNvCxnSpPr>
          <p:nvPr/>
        </p:nvCxnSpPr>
        <p:spPr>
          <a:xfrm rot="10800000">
            <a:off x="5542471"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21"/>
          <p:cNvCxnSpPr>
            <a:stCxn id="544" idx="4"/>
            <a:endCxn id="545" idx="4"/>
          </p:cNvCxnSpPr>
          <p:nvPr/>
        </p:nvCxnSpPr>
        <p:spPr>
          <a:xfrm rot="10800000">
            <a:off x="4572000" y="391392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21"/>
          <p:cNvCxnSpPr>
            <a:stCxn id="544" idx="3"/>
            <a:endCxn id="545" idx="3"/>
          </p:cNvCxnSpPr>
          <p:nvPr/>
        </p:nvCxnSpPr>
        <p:spPr>
          <a:xfrm flipH="1" rot="10800000">
            <a:off x="2948129"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21"/>
          <p:cNvCxnSpPr>
            <a:stCxn id="544" idx="2"/>
            <a:endCxn id="545" idx="2"/>
          </p:cNvCxnSpPr>
          <p:nvPr/>
        </p:nvCxnSpPr>
        <p:spPr>
          <a:xfrm>
            <a:off x="227550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21"/>
          <p:cNvCxnSpPr>
            <a:stCxn id="544" idx="1"/>
            <a:endCxn id="545" idx="1"/>
          </p:cNvCxnSpPr>
          <p:nvPr/>
        </p:nvCxnSpPr>
        <p:spPr>
          <a:xfrm>
            <a:off x="2948129"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21"/>
          <p:cNvCxnSpPr>
            <a:stCxn id="544" idx="0"/>
          </p:cNvCxnSpPr>
          <p:nvPr/>
        </p:nvCxnSpPr>
        <p:spPr>
          <a:xfrm>
            <a:off x="4572000" y="980225"/>
            <a:ext cx="23700" cy="712500"/>
          </a:xfrm>
          <a:prstGeom prst="straightConnector1">
            <a:avLst/>
          </a:prstGeom>
          <a:noFill/>
          <a:ln cap="flat" cmpd="sng" w="9525">
            <a:solidFill>
              <a:schemeClr val="dk2"/>
            </a:solidFill>
            <a:prstDash val="solid"/>
            <a:round/>
            <a:headEnd len="med" w="med" type="none"/>
            <a:tailEnd len="med" w="med" type="none"/>
          </a:ln>
        </p:spPr>
      </p:cxnSp>
      <p:sp>
        <p:nvSpPr>
          <p:cNvPr id="559" name="Google Shape;559;p21"/>
          <p:cNvSpPr txBox="1"/>
          <p:nvPr/>
        </p:nvSpPr>
        <p:spPr>
          <a:xfrm>
            <a:off x="3388750" y="1400300"/>
            <a:ext cx="10923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0" name="Google Shape;560;p21"/>
          <p:cNvSpPr txBox="1"/>
          <p:nvPr/>
        </p:nvSpPr>
        <p:spPr>
          <a:xfrm>
            <a:off x="4756375" y="1176250"/>
            <a:ext cx="924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compiler</a:t>
            </a:r>
            <a:endParaRPr/>
          </a:p>
        </p:txBody>
      </p:sp>
      <p:sp>
        <p:nvSpPr>
          <p:cNvPr id="561" name="Google Shape;561;p21"/>
          <p:cNvSpPr txBox="1"/>
          <p:nvPr/>
        </p:nvSpPr>
        <p:spPr>
          <a:xfrm>
            <a:off x="6021325" y="2184475"/>
            <a:ext cx="574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grep</a:t>
            </a:r>
            <a:endParaRPr/>
          </a:p>
        </p:txBody>
      </p:sp>
      <p:sp>
        <p:nvSpPr>
          <p:cNvPr id="562" name="Google Shape;562;p21"/>
          <p:cNvSpPr txBox="1"/>
          <p:nvPr/>
        </p:nvSpPr>
        <p:spPr>
          <a:xfrm>
            <a:off x="6063325" y="2982650"/>
            <a:ext cx="532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cd</a:t>
            </a:r>
            <a:endParaRPr/>
          </a:p>
        </p:txBody>
      </p:sp>
      <p:sp>
        <p:nvSpPr>
          <p:cNvPr id="563" name="Google Shape;563;p21"/>
          <p:cNvSpPr txBox="1"/>
          <p:nvPr/>
        </p:nvSpPr>
        <p:spPr>
          <a:xfrm>
            <a:off x="4845050" y="4046875"/>
            <a:ext cx="8403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vi</a:t>
            </a:r>
            <a:endParaRPr/>
          </a:p>
        </p:txBody>
      </p:sp>
      <p:sp>
        <p:nvSpPr>
          <p:cNvPr id="564" name="Google Shape;564;p21"/>
          <p:cNvSpPr txBox="1"/>
          <p:nvPr/>
        </p:nvSpPr>
        <p:spPr>
          <a:xfrm>
            <a:off x="3584775" y="3948875"/>
            <a:ext cx="798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date</a:t>
            </a:r>
            <a:endParaRPr/>
          </a:p>
        </p:txBody>
      </p:sp>
      <p:sp>
        <p:nvSpPr>
          <p:cNvPr id="565" name="Google Shape;565;p21"/>
          <p:cNvSpPr txBox="1"/>
          <p:nvPr/>
        </p:nvSpPr>
        <p:spPr>
          <a:xfrm>
            <a:off x="2380550" y="3080675"/>
            <a:ext cx="1148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6" name="Google Shape;566;p21"/>
          <p:cNvSpPr txBox="1"/>
          <p:nvPr/>
        </p:nvSpPr>
        <p:spPr>
          <a:xfrm>
            <a:off x="2590575" y="2044450"/>
            <a:ext cx="7002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touch</a:t>
            </a:r>
            <a:endParaRPr/>
          </a:p>
        </p:txBody>
      </p:sp>
      <p:sp>
        <p:nvSpPr>
          <p:cNvPr id="567" name="Google Shape;567;p21"/>
          <p:cNvSpPr txBox="1"/>
          <p:nvPr/>
        </p:nvSpPr>
        <p:spPr>
          <a:xfrm>
            <a:off x="7363950" y="150725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User1</a:t>
            </a:r>
            <a:endParaRPr/>
          </a:p>
        </p:txBody>
      </p:sp>
      <p:sp>
        <p:nvSpPr>
          <p:cNvPr id="568" name="Google Shape;568;p21"/>
          <p:cNvSpPr txBox="1"/>
          <p:nvPr/>
        </p:nvSpPr>
        <p:spPr>
          <a:xfrm>
            <a:off x="7363950" y="35816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User2</a:t>
            </a:r>
            <a:endParaRPr/>
          </a:p>
        </p:txBody>
      </p:sp>
      <p:sp>
        <p:nvSpPr>
          <p:cNvPr id="569" name="Google Shape;569;p21"/>
          <p:cNvSpPr txBox="1"/>
          <p:nvPr/>
        </p:nvSpPr>
        <p:spPr>
          <a:xfrm>
            <a:off x="2178025" y="812225"/>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User4</a:t>
            </a:r>
            <a:endParaRPr/>
          </a:p>
        </p:txBody>
      </p:sp>
      <p:sp>
        <p:nvSpPr>
          <p:cNvPr id="570" name="Google Shape;570;p21"/>
          <p:cNvSpPr txBox="1"/>
          <p:nvPr/>
        </p:nvSpPr>
        <p:spPr>
          <a:xfrm>
            <a:off x="1029775" y="32138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User3</a:t>
            </a:r>
            <a:endParaRPr/>
          </a:p>
        </p:txBody>
      </p:sp>
      <p:cxnSp>
        <p:nvCxnSpPr>
          <p:cNvPr id="571" name="Google Shape;571;p21"/>
          <p:cNvCxnSpPr/>
          <p:nvPr/>
        </p:nvCxnSpPr>
        <p:spPr>
          <a:xfrm>
            <a:off x="2878150" y="1089688"/>
            <a:ext cx="510600" cy="30810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21"/>
          <p:cNvCxnSpPr>
            <a:stCxn id="570" idx="3"/>
            <a:endCxn id="565" idx="1"/>
          </p:cNvCxnSpPr>
          <p:nvPr/>
        </p:nvCxnSpPr>
        <p:spPr>
          <a:xfrm flipH="1" rot="10800000">
            <a:off x="1799875" y="3213800"/>
            <a:ext cx="580800" cy="8400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21"/>
          <p:cNvCxnSpPr/>
          <p:nvPr/>
        </p:nvCxnSpPr>
        <p:spPr>
          <a:xfrm flipH="1">
            <a:off x="6687875" y="1815175"/>
            <a:ext cx="893100" cy="38310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21"/>
          <p:cNvCxnSpPr>
            <a:stCxn id="568" idx="1"/>
          </p:cNvCxnSpPr>
          <p:nvPr/>
        </p:nvCxnSpPr>
        <p:spPr>
          <a:xfrm rot="10800000">
            <a:off x="6777450" y="3402800"/>
            <a:ext cx="586500" cy="2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1" name="Google Shape;581;p22"/>
          <p:cNvSpPr txBox="1"/>
          <p:nvPr>
            <p:ph idx="1" type="body"/>
          </p:nvPr>
        </p:nvSpPr>
        <p:spPr>
          <a:xfrm>
            <a:off x="815875" y="898620"/>
            <a:ext cx="7614600" cy="3570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US">
                <a:solidFill>
                  <a:srgbClr val="000000"/>
                </a:solidFill>
              </a:rPr>
              <a:t>Linux System Architecture consists of following layers :</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Hardware layer</a:t>
            </a:r>
            <a:r>
              <a:rPr lang="en-US">
                <a:solidFill>
                  <a:srgbClr val="000000"/>
                </a:solidFill>
              </a:rPr>
              <a:t> - Hardware consists of all peripheral devices (RAM/ HDD/ CPU etc).</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Kernel </a:t>
            </a:r>
            <a:r>
              <a:rPr lang="en-US">
                <a:solidFill>
                  <a:srgbClr val="000000"/>
                </a:solidFill>
              </a:rPr>
              <a:t>- Core component of Operating System, interacts directly with hardware, provides low level services to upper layer components.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Shell </a:t>
            </a:r>
            <a:r>
              <a:rPr lang="en-US">
                <a:solidFill>
                  <a:srgbClr val="000000"/>
                </a:solidFill>
              </a:rPr>
              <a:t>- An interface to kernel, hiding complexity of kernel's functions from users. Takes commands from user and executes kernel's functions.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Utilities</a:t>
            </a:r>
            <a:r>
              <a:rPr lang="en-US">
                <a:solidFill>
                  <a:srgbClr val="000000"/>
                </a:solidFill>
              </a:rPr>
              <a:t> - Utility programs giving user most of the functionalities of an operating systems.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0" st="0"/>
                                            </p:txEl>
                                          </p:spTgt>
                                        </p:tgtEl>
                                        <p:attrNameLst>
                                          <p:attrName>style.visibility</p:attrName>
                                        </p:attrNameLst>
                                      </p:cBhvr>
                                      <p:to>
                                        <p:strVal val="visible"/>
                                      </p:to>
                                    </p:set>
                                    <p:animEffect filter="fade" transition="in">
                                      <p:cBhvr>
                                        <p:cTn dur="1000"/>
                                        <p:tgtEl>
                                          <p:spTgt spid="5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1" st="1"/>
                                            </p:txEl>
                                          </p:spTgt>
                                        </p:tgtEl>
                                        <p:attrNameLst>
                                          <p:attrName>style.visibility</p:attrName>
                                        </p:attrNameLst>
                                      </p:cBhvr>
                                      <p:to>
                                        <p:strVal val="visible"/>
                                      </p:to>
                                    </p:set>
                                    <p:animEffect filter="fade" transition="in">
                                      <p:cBhvr>
                                        <p:cTn dur="1000"/>
                                        <p:tgtEl>
                                          <p:spTgt spid="5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2" st="2"/>
                                            </p:txEl>
                                          </p:spTgt>
                                        </p:tgtEl>
                                        <p:attrNameLst>
                                          <p:attrName>style.visibility</p:attrName>
                                        </p:attrNameLst>
                                      </p:cBhvr>
                                      <p:to>
                                        <p:strVal val="visible"/>
                                      </p:to>
                                    </p:set>
                                    <p:animEffect filter="fade" transition="in">
                                      <p:cBhvr>
                                        <p:cTn dur="1000"/>
                                        <p:tgtEl>
                                          <p:spTgt spid="5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3" st="3"/>
                                            </p:txEl>
                                          </p:spTgt>
                                        </p:tgtEl>
                                        <p:attrNameLst>
                                          <p:attrName>style.visibility</p:attrName>
                                        </p:attrNameLst>
                                      </p:cBhvr>
                                      <p:to>
                                        <p:strVal val="visible"/>
                                      </p:to>
                                    </p:set>
                                    <p:animEffect filter="fade" transition="in">
                                      <p:cBhvr>
                                        <p:cTn dur="1000"/>
                                        <p:tgtEl>
                                          <p:spTgt spid="5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4" st="4"/>
                                            </p:txEl>
                                          </p:spTgt>
                                        </p:tgtEl>
                                        <p:attrNameLst>
                                          <p:attrName>style.visibility</p:attrName>
                                        </p:attrNameLst>
                                      </p:cBhvr>
                                      <p:to>
                                        <p:strVal val="visible"/>
                                      </p:to>
                                    </p:set>
                                    <p:animEffect filter="fade" transition="in">
                                      <p:cBhvr>
                                        <p:cTn dur="1000"/>
                                        <p:tgtEl>
                                          <p:spTgt spid="5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2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File Structure</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8" name="Google Shape;588;p23"/>
          <p:cNvSpPr txBox="1"/>
          <p:nvPr>
            <p:ph idx="1" type="body"/>
          </p:nvPr>
        </p:nvSpPr>
        <p:spPr>
          <a:xfrm>
            <a:off x="2743200" y="25230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9" name="Google Shape;589;p23"/>
          <p:cNvPicPr preferRelativeResize="0"/>
          <p:nvPr/>
        </p:nvPicPr>
        <p:blipFill rotWithShape="1">
          <a:blip r:embed="rId3">
            <a:alphaModFix/>
          </a:blip>
          <a:srcRect b="0" l="0" r="0" t="0"/>
          <a:stretch/>
        </p:blipFill>
        <p:spPr>
          <a:xfrm>
            <a:off x="1049675" y="806625"/>
            <a:ext cx="7543800" cy="413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24"/>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Getting Started With Linux</a:t>
            </a:r>
            <a:endParaRPr/>
          </a:p>
        </p:txBody>
      </p:sp>
      <p:sp>
        <p:nvSpPr>
          <p:cNvPr id="596" name="Google Shape;596;p24"/>
          <p:cNvSpPr txBox="1"/>
          <p:nvPr>
            <p:ph idx="1" type="body"/>
          </p:nvPr>
        </p:nvSpPr>
        <p:spPr>
          <a:xfrm>
            <a:off x="638500" y="780396"/>
            <a:ext cx="7792200" cy="3771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Clr>
                <a:schemeClr val="dk1"/>
              </a:buClr>
              <a:buSzPts val="1100"/>
              <a:buFont typeface="Arial"/>
              <a:buNone/>
            </a:pPr>
            <a:r>
              <a:rPr lang="en-US" sz="1000">
                <a:solidFill>
                  <a:srgbClr val="333333"/>
                </a:solidFill>
                <a:highlight>
                  <a:srgbClr val="FFFFFF"/>
                </a:highlight>
              </a:rPr>
              <a:t>Ubuntu developers made a conscientious decision to disable the administrative root account by default in all Ubuntu installations. This does not mean that the root account has been deleted or that it may not be accessed. It merely has been given a password which matches no possible encrypted value, therefore may not log in directly by itself.</a:t>
            </a:r>
            <a:endParaRPr sz="1000">
              <a:solidFill>
                <a:srgbClr val="333333"/>
              </a:solidFill>
              <a:highlight>
                <a:srgbClr val="FFFFFF"/>
              </a:highlight>
            </a:endParaRPr>
          </a:p>
          <a:p>
            <a:pPr indent="0" lvl="0" marL="0" rtl="0" algn="l">
              <a:lnSpc>
                <a:spcPct val="132954"/>
              </a:lnSpc>
              <a:spcBef>
                <a:spcPts val="600"/>
              </a:spcBef>
              <a:spcAft>
                <a:spcPts val="600"/>
              </a:spcAft>
              <a:buNone/>
            </a:pPr>
            <a:r>
              <a:rPr lang="en-US" sz="1000">
                <a:solidFill>
                  <a:srgbClr val="333333"/>
                </a:solidFill>
                <a:highlight>
                  <a:srgbClr val="FFFFFF"/>
                </a:highlight>
              </a:rPr>
              <a:t>Instead, users are encouraged to make use of a tool by the name of </a:t>
            </a:r>
            <a:r>
              <a:rPr i="1" lang="en-US" sz="1000">
                <a:solidFill>
                  <a:srgbClr val="333333"/>
                </a:solidFill>
                <a:highlight>
                  <a:srgbClr val="FFFFFF"/>
                </a:highlight>
              </a:rPr>
              <a:t>sudo</a:t>
            </a:r>
            <a:r>
              <a:rPr lang="en-US" sz="1000">
                <a:solidFill>
                  <a:srgbClr val="333333"/>
                </a:solidFill>
                <a:highlight>
                  <a:srgbClr val="FFFFFF"/>
                </a:highlight>
              </a:rPr>
              <a:t> to carry out system administrative duties. The default login user name of ubuntu machine is “</a:t>
            </a:r>
            <a:r>
              <a:rPr b="1" lang="en-US" sz="1000">
                <a:solidFill>
                  <a:srgbClr val="333333"/>
                </a:solidFill>
                <a:highlight>
                  <a:srgbClr val="FFFFFF"/>
                </a:highlight>
              </a:rPr>
              <a:t>ubuntu</a:t>
            </a:r>
            <a:r>
              <a:rPr lang="en-US" sz="1000">
                <a:solidFill>
                  <a:srgbClr val="333333"/>
                </a:solidFill>
                <a:highlight>
                  <a:srgbClr val="FFFFFF"/>
                </a:highlight>
              </a:rPr>
              <a:t>”.</a:t>
            </a:r>
            <a:endParaRPr/>
          </a:p>
        </p:txBody>
      </p:sp>
      <p:pic>
        <p:nvPicPr>
          <p:cNvPr descr="screenshot.png" id="597" name="Google Shape;597;p24"/>
          <p:cNvPicPr preferRelativeResize="0"/>
          <p:nvPr/>
        </p:nvPicPr>
        <p:blipFill>
          <a:blip r:embed="rId3">
            <a:alphaModFix/>
          </a:blip>
          <a:stretch>
            <a:fillRect/>
          </a:stretch>
        </p:blipFill>
        <p:spPr>
          <a:xfrm>
            <a:off x="1593900" y="1908550"/>
            <a:ext cx="6012125" cy="3073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1000"/>
                                        <p:tgtEl>
                                          <p:spTgt spid="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1000"/>
                                        <p:tgtEl>
                                          <p:spTgt spid="5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04" name="Google Shape;604;p25"/>
          <p:cNvSpPr txBox="1"/>
          <p:nvPr>
            <p:ph idx="1" type="body"/>
          </p:nvPr>
        </p:nvSpPr>
        <p:spPr>
          <a:xfrm>
            <a:off x="576875" y="1865075"/>
            <a:ext cx="84132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72727"/>
              </a:solidFill>
              <a:highlight>
                <a:srgbClr val="FFFFFF"/>
              </a:highlight>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Char char="●"/>
            </a:pPr>
            <a:r>
              <a:rPr lang="en-US" sz="1000">
                <a:solidFill>
                  <a:srgbClr val="000000"/>
                </a:solidFill>
              </a:rPr>
              <a:t>d (stands for directory).</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rwxr-xr-x is the file permission of the file/folder for owner, group and world.</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1st ravisaive in the above example means that file is owned by user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2nd ravisaive in the above example means file belongs to user group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4096 means file size is 4096 Bytes.</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May 8 01:06 is the date and time of last modification.</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And at the end is the name of the File/Folder.</a:t>
            </a:r>
            <a:endParaRPr sz="1000">
              <a:solidFill>
                <a:srgbClr val="000000"/>
              </a:solidFil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p:txBody>
      </p:sp>
      <p:pic>
        <p:nvPicPr>
          <p:cNvPr descr="Screen Shot 2016-01-12 at 1.17.25 PM.png" id="605" name="Google Shape;605;p25"/>
          <p:cNvPicPr preferRelativeResize="0"/>
          <p:nvPr/>
        </p:nvPicPr>
        <p:blipFill>
          <a:blip r:embed="rId3">
            <a:alphaModFix/>
          </a:blip>
          <a:stretch>
            <a:fillRect/>
          </a:stretch>
        </p:blipFill>
        <p:spPr>
          <a:xfrm>
            <a:off x="930400" y="1636475"/>
            <a:ext cx="6875476" cy="1565750"/>
          </a:xfrm>
          <a:prstGeom prst="rect">
            <a:avLst/>
          </a:prstGeom>
          <a:noFill/>
          <a:ln>
            <a:noFill/>
          </a:ln>
        </p:spPr>
      </p:pic>
      <p:sp>
        <p:nvSpPr>
          <p:cNvPr id="606" name="Google Shape;606;p25"/>
          <p:cNvSpPr txBox="1"/>
          <p:nvPr>
            <p:ph idx="1" type="body"/>
          </p:nvPr>
        </p:nvSpPr>
        <p:spPr>
          <a:xfrm>
            <a:off x="730800" y="666825"/>
            <a:ext cx="8413200" cy="901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a:t>
            </a:r>
            <a:r>
              <a:rPr lang="en-US" sz="1350">
                <a:solidFill>
                  <a:srgbClr val="272727"/>
                </a:solidFill>
                <a:highlight>
                  <a:srgbClr val="FFFFFF"/>
                </a:highlight>
              </a:rPr>
              <a:t> : The command “ls” stands for (List Directory Contents), List the contents of the folder</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-l</a:t>
            </a:r>
            <a:r>
              <a:rPr lang="en-US" sz="1350">
                <a:solidFill>
                  <a:srgbClr val="272727"/>
                </a:solidFill>
                <a:highlight>
                  <a:srgbClr val="FFFFFF"/>
                </a:highlight>
              </a:rPr>
              <a:t> :The command “ls -l” list the content of folder, in long listing fashion</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-a</a:t>
            </a:r>
            <a:r>
              <a:rPr lang="en-US" sz="1350">
                <a:solidFill>
                  <a:srgbClr val="272727"/>
                </a:solidFill>
                <a:highlight>
                  <a:srgbClr val="FFFFFF"/>
                </a:highlight>
              </a:rPr>
              <a:t> : Command “ls -a“, list the content of folder, including hidden files starting with ‘.’</a:t>
            </a:r>
            <a:endParaRPr sz="1350">
              <a:solidFill>
                <a:srgbClr val="27272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Effect filter="fade" transition="in">
                                      <p:cBhvr>
                                        <p:cTn dur="1000"/>
                                        <p:tgtEl>
                                          <p:spTgt spid="6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Effect filter="fade" transition="in">
                                      <p:cBhvr>
                                        <p:cTn dur="1000"/>
                                        <p:tgtEl>
                                          <p:spTgt spid="6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Effect filter="fade" transition="in">
                                      <p:cBhvr>
                                        <p:cTn dur="1000"/>
                                        <p:tgtEl>
                                          <p:spTgt spid="6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animEffect filter="fade" transition="in">
                                      <p:cBhvr>
                                        <p:cTn dur="1000"/>
                                        <p:tgtEl>
                                          <p:spTgt spid="6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animEffect filter="fade" transition="in">
                                      <p:cBhvr>
                                        <p:cTn dur="1000"/>
                                        <p:tgtEl>
                                          <p:spTgt spid="6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animEffect filter="fade" transition="in">
                                      <p:cBhvr>
                                        <p:cTn dur="1000"/>
                                        <p:tgtEl>
                                          <p:spTgt spid="6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animEffect filter="fade" transition="in">
                                      <p:cBhvr>
                                        <p:cTn dur="1000"/>
                                        <p:tgtEl>
                                          <p:spTgt spid="6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animEffect filter="fade" transition="in">
                                      <p:cBhvr>
                                        <p:cTn dur="1000"/>
                                        <p:tgtEl>
                                          <p:spTgt spid="6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animEffect filter="fade" transition="in">
                                      <p:cBhvr>
                                        <p:cTn dur="1000"/>
                                        <p:tgtEl>
                                          <p:spTgt spid="6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animEffect filter="fade" transition="in">
                                      <p:cBhvr>
                                        <p:cTn dur="1000"/>
                                        <p:tgtEl>
                                          <p:spTgt spid="6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7" st="7"/>
                                            </p:txEl>
                                          </p:spTgt>
                                        </p:tgtEl>
                                        <p:attrNameLst>
                                          <p:attrName>style.visibility</p:attrName>
                                        </p:attrNameLst>
                                      </p:cBhvr>
                                      <p:to>
                                        <p:strVal val="visible"/>
                                      </p:to>
                                    </p:set>
                                    <p:animEffect filter="fade" transition="in">
                                      <p:cBhvr>
                                        <p:cTn dur="1000"/>
                                        <p:tgtEl>
                                          <p:spTgt spid="6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8" st="8"/>
                                            </p:txEl>
                                          </p:spTgt>
                                        </p:tgtEl>
                                        <p:attrNameLst>
                                          <p:attrName>style.visibility</p:attrName>
                                        </p:attrNameLst>
                                      </p:cBhvr>
                                      <p:to>
                                        <p:strVal val="visible"/>
                                      </p:to>
                                    </p:set>
                                    <p:animEffect filter="fade" transition="in">
                                      <p:cBhvr>
                                        <p:cTn dur="1000"/>
                                        <p:tgtEl>
                                          <p:spTgt spid="6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9" st="9"/>
                                            </p:txEl>
                                          </p:spTgt>
                                        </p:tgtEl>
                                        <p:attrNameLst>
                                          <p:attrName>style.visibility</p:attrName>
                                        </p:attrNameLst>
                                      </p:cBhvr>
                                      <p:to>
                                        <p:strVal val="visible"/>
                                      </p:to>
                                    </p:set>
                                    <p:animEffect filter="fade" transition="in">
                                      <p:cBhvr>
                                        <p:cTn dur="1000"/>
                                        <p:tgtEl>
                                          <p:spTgt spid="6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0" st="10"/>
                                            </p:txEl>
                                          </p:spTgt>
                                        </p:tgtEl>
                                        <p:attrNameLst>
                                          <p:attrName>style.visibility</p:attrName>
                                        </p:attrNameLst>
                                      </p:cBhvr>
                                      <p:to>
                                        <p:strVal val="visible"/>
                                      </p:to>
                                    </p:set>
                                    <p:animEffect filter="fade" transition="in">
                                      <p:cBhvr>
                                        <p:cTn dur="1000"/>
                                        <p:tgtEl>
                                          <p:spTgt spid="6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1" st="11"/>
                                            </p:txEl>
                                          </p:spTgt>
                                        </p:tgtEl>
                                        <p:attrNameLst>
                                          <p:attrName>style.visibility</p:attrName>
                                        </p:attrNameLst>
                                      </p:cBhvr>
                                      <p:to>
                                        <p:strVal val="visible"/>
                                      </p:to>
                                    </p:set>
                                    <p:animEffect filter="fade" transition="in">
                                      <p:cBhvr>
                                        <p:cTn dur="1000"/>
                                        <p:tgtEl>
                                          <p:spTgt spid="6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2" st="12"/>
                                            </p:txEl>
                                          </p:spTgt>
                                        </p:tgtEl>
                                        <p:attrNameLst>
                                          <p:attrName>style.visibility</p:attrName>
                                        </p:attrNameLst>
                                      </p:cBhvr>
                                      <p:to>
                                        <p:strVal val="visible"/>
                                      </p:to>
                                    </p:set>
                                    <p:animEffect filter="fade" transition="in">
                                      <p:cBhvr>
                                        <p:cTn dur="1000"/>
                                        <p:tgtEl>
                                          <p:spTgt spid="6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3" st="13"/>
                                            </p:txEl>
                                          </p:spTgt>
                                        </p:tgtEl>
                                        <p:attrNameLst>
                                          <p:attrName>style.visibility</p:attrName>
                                        </p:attrNameLst>
                                      </p:cBhvr>
                                      <p:to>
                                        <p:strVal val="visible"/>
                                      </p:to>
                                    </p:set>
                                    <p:animEffect filter="fade" transition="in">
                                      <p:cBhvr>
                                        <p:cTn dur="1000"/>
                                        <p:tgtEl>
                                          <p:spTgt spid="60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4" st="14"/>
                                            </p:txEl>
                                          </p:spTgt>
                                        </p:tgtEl>
                                        <p:attrNameLst>
                                          <p:attrName>style.visibility</p:attrName>
                                        </p:attrNameLst>
                                      </p:cBhvr>
                                      <p:to>
                                        <p:strVal val="visible"/>
                                      </p:to>
                                    </p:set>
                                    <p:animEffect filter="fade" transition="in">
                                      <p:cBhvr>
                                        <p:cTn dur="1000"/>
                                        <p:tgtEl>
                                          <p:spTgt spid="60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5" st="15"/>
                                            </p:txEl>
                                          </p:spTgt>
                                        </p:tgtEl>
                                        <p:attrNameLst>
                                          <p:attrName>style.visibility</p:attrName>
                                        </p:attrNameLst>
                                      </p:cBhvr>
                                      <p:to>
                                        <p:strVal val="visible"/>
                                      </p:to>
                                    </p:set>
                                    <p:animEffect filter="fade" transition="in">
                                      <p:cBhvr>
                                        <p:cTn dur="1000"/>
                                        <p:tgtEl>
                                          <p:spTgt spid="60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p>
        </p:txBody>
      </p:sp>
      <p:sp>
        <p:nvSpPr>
          <p:cNvPr id="613" name="Google Shape;613;p26"/>
          <p:cNvSpPr txBox="1"/>
          <p:nvPr>
            <p:ph idx="1" type="body"/>
          </p:nvPr>
        </p:nvSpPr>
        <p:spPr>
          <a:xfrm>
            <a:off x="476100" y="868197"/>
            <a:ext cx="82440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a:solidFill>
                  <a:srgbClr val="000000"/>
                </a:solidFill>
              </a:rPr>
              <a:t>pwd : </a:t>
            </a:r>
            <a:r>
              <a:rPr lang="en-US" sz="1350">
                <a:solidFill>
                  <a:srgbClr val="000000"/>
                </a:solidFill>
                <a:highlight>
                  <a:srgbClr val="FFFFFF"/>
                </a:highlight>
                <a:latin typeface="Arial"/>
                <a:ea typeface="Arial"/>
                <a:cs typeface="Arial"/>
                <a:sym typeface="Arial"/>
              </a:rPr>
              <a:t>The command “pwd” (print working directory), prints the current working directory with full path name from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b="1" lang="en-US">
                <a:solidFill>
                  <a:srgbClr val="000000"/>
                </a:solidFill>
              </a:rPr>
              <a:t>cd </a:t>
            </a:r>
            <a:r>
              <a:rPr lang="en-US">
                <a:solidFill>
                  <a:srgbClr val="000000"/>
                </a:solidFill>
              </a:rPr>
              <a:t>: </a:t>
            </a:r>
            <a:r>
              <a:rPr lang="en-US" sz="1350">
                <a:solidFill>
                  <a:srgbClr val="000000"/>
                </a:solidFill>
                <a:highlight>
                  <a:srgbClr val="FFFFFF"/>
                </a:highlight>
                <a:latin typeface="Arial"/>
                <a:ea typeface="Arial"/>
                <a:cs typeface="Arial"/>
                <a:sym typeface="Arial"/>
              </a:rPr>
              <a:t>the frequently used “cd” command stands for (change directory), it change the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 </a:t>
            </a:r>
            <a:r>
              <a:rPr lang="en-US" sz="1350">
                <a:solidFill>
                  <a:srgbClr val="000000"/>
                </a:solidFill>
                <a:highlight>
                  <a:srgbClr val="FFFFFF"/>
                </a:highlight>
                <a:latin typeface="Arial"/>
                <a:ea typeface="Arial"/>
                <a:cs typeface="Arial"/>
                <a:sym typeface="Arial"/>
              </a:rPr>
              <a:t>:  “cd ~” will change the working directory to user’s home directory, and is very useful if a user finds himself lost in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t/>
            </a:r>
            <a:endParaRPr b="1"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a:t>
            </a:r>
            <a:r>
              <a:rPr lang="en-US" sz="1350">
                <a:solidFill>
                  <a:srgbClr val="000000"/>
                </a:solidFill>
                <a:highlight>
                  <a:srgbClr val="FFFFFF"/>
                </a:highlight>
                <a:latin typeface="Arial"/>
                <a:ea typeface="Arial"/>
                <a:cs typeface="Arial"/>
                <a:sym typeface="Arial"/>
              </a:rPr>
              <a:t> :  “cd ..” will change the working directory to parent directory (of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pic>
        <p:nvPicPr>
          <p:cNvPr descr="Screen Shot 2016-01-12 at 1.29.41 PM.png" id="614" name="Google Shape;614;p26"/>
          <p:cNvPicPr preferRelativeResize="0"/>
          <p:nvPr/>
        </p:nvPicPr>
        <p:blipFill>
          <a:blip r:embed="rId3">
            <a:alphaModFix/>
          </a:blip>
          <a:stretch>
            <a:fillRect/>
          </a:stretch>
        </p:blipFill>
        <p:spPr>
          <a:xfrm>
            <a:off x="526475" y="3367150"/>
            <a:ext cx="8244001" cy="93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0" st="0"/>
                                            </p:txEl>
                                          </p:spTgt>
                                        </p:tgtEl>
                                        <p:attrNameLst>
                                          <p:attrName>style.visibility</p:attrName>
                                        </p:attrNameLst>
                                      </p:cBhvr>
                                      <p:to>
                                        <p:strVal val="visible"/>
                                      </p:to>
                                    </p:set>
                                    <p:animEffect filter="fade" transition="in">
                                      <p:cBhvr>
                                        <p:cTn dur="1000"/>
                                        <p:tgtEl>
                                          <p:spTgt spid="6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1" st="1"/>
                                            </p:txEl>
                                          </p:spTgt>
                                        </p:tgtEl>
                                        <p:attrNameLst>
                                          <p:attrName>style.visibility</p:attrName>
                                        </p:attrNameLst>
                                      </p:cBhvr>
                                      <p:to>
                                        <p:strVal val="visible"/>
                                      </p:to>
                                    </p:set>
                                    <p:animEffect filter="fade" transition="in">
                                      <p:cBhvr>
                                        <p:cTn dur="1000"/>
                                        <p:tgtEl>
                                          <p:spTgt spid="6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2" st="2"/>
                                            </p:txEl>
                                          </p:spTgt>
                                        </p:tgtEl>
                                        <p:attrNameLst>
                                          <p:attrName>style.visibility</p:attrName>
                                        </p:attrNameLst>
                                      </p:cBhvr>
                                      <p:to>
                                        <p:strVal val="visible"/>
                                      </p:to>
                                    </p:set>
                                    <p:animEffect filter="fade" transition="in">
                                      <p:cBhvr>
                                        <p:cTn dur="1000"/>
                                        <p:tgtEl>
                                          <p:spTgt spid="6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3" st="3"/>
                                            </p:txEl>
                                          </p:spTgt>
                                        </p:tgtEl>
                                        <p:attrNameLst>
                                          <p:attrName>style.visibility</p:attrName>
                                        </p:attrNameLst>
                                      </p:cBhvr>
                                      <p:to>
                                        <p:strVal val="visible"/>
                                      </p:to>
                                    </p:set>
                                    <p:animEffect filter="fade" transition="in">
                                      <p:cBhvr>
                                        <p:cTn dur="1000"/>
                                        <p:tgtEl>
                                          <p:spTgt spid="6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4" st="4"/>
                                            </p:txEl>
                                          </p:spTgt>
                                        </p:tgtEl>
                                        <p:attrNameLst>
                                          <p:attrName>style.visibility</p:attrName>
                                        </p:attrNameLst>
                                      </p:cBhvr>
                                      <p:to>
                                        <p:strVal val="visible"/>
                                      </p:to>
                                    </p:set>
                                    <p:animEffect filter="fade" transition="in">
                                      <p:cBhvr>
                                        <p:cTn dur="1000"/>
                                        <p:tgtEl>
                                          <p:spTgt spid="6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5" st="5"/>
                                            </p:txEl>
                                          </p:spTgt>
                                        </p:tgtEl>
                                        <p:attrNameLst>
                                          <p:attrName>style.visibility</p:attrName>
                                        </p:attrNameLst>
                                      </p:cBhvr>
                                      <p:to>
                                        <p:strVal val="visible"/>
                                      </p:to>
                                    </p:set>
                                    <p:animEffect filter="fade" transition="in">
                                      <p:cBhvr>
                                        <p:cTn dur="1000"/>
                                        <p:tgtEl>
                                          <p:spTgt spid="6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6" st="6"/>
                                            </p:txEl>
                                          </p:spTgt>
                                        </p:tgtEl>
                                        <p:attrNameLst>
                                          <p:attrName>style.visibility</p:attrName>
                                        </p:attrNameLst>
                                      </p:cBhvr>
                                      <p:to>
                                        <p:strVal val="visible"/>
                                      </p:to>
                                    </p:set>
                                    <p:animEffect filter="fade" transition="in">
                                      <p:cBhvr>
                                        <p:cTn dur="1000"/>
                                        <p:tgtEl>
                                          <p:spTgt spid="6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7" st="7"/>
                                            </p:txEl>
                                          </p:spTgt>
                                        </p:tgtEl>
                                        <p:attrNameLst>
                                          <p:attrName>style.visibility</p:attrName>
                                        </p:attrNameLst>
                                      </p:cBhvr>
                                      <p:to>
                                        <p:strVal val="visible"/>
                                      </p:to>
                                    </p:set>
                                    <p:animEffect filter="fade" transition="in">
                                      <p:cBhvr>
                                        <p:cTn dur="1000"/>
                                        <p:tgtEl>
                                          <p:spTgt spid="6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8" st="8"/>
                                            </p:txEl>
                                          </p:spTgt>
                                        </p:tgtEl>
                                        <p:attrNameLst>
                                          <p:attrName>style.visibility</p:attrName>
                                        </p:attrNameLst>
                                      </p:cBhvr>
                                      <p:to>
                                        <p:strVal val="visible"/>
                                      </p:to>
                                    </p:set>
                                    <p:animEffect filter="fade" transition="in">
                                      <p:cBhvr>
                                        <p:cTn dur="1000"/>
                                        <p:tgtEl>
                                          <p:spTgt spid="6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9" st="9"/>
                                            </p:txEl>
                                          </p:spTgt>
                                        </p:tgtEl>
                                        <p:attrNameLst>
                                          <p:attrName>style.visibility</p:attrName>
                                        </p:attrNameLst>
                                      </p:cBhvr>
                                      <p:to>
                                        <p:strVal val="visible"/>
                                      </p:to>
                                    </p:set>
                                    <p:animEffect filter="fade" transition="in">
                                      <p:cBhvr>
                                        <p:cTn dur="1000"/>
                                        <p:tgtEl>
                                          <p:spTgt spid="6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621" name="Google Shape;621;p27"/>
          <p:cNvSpPr txBox="1"/>
          <p:nvPr>
            <p:ph idx="1" type="body"/>
          </p:nvPr>
        </p:nvSpPr>
        <p:spPr>
          <a:xfrm>
            <a:off x="306025" y="812125"/>
            <a:ext cx="8347800" cy="38343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which:</a:t>
            </a:r>
            <a:r>
              <a:rPr lang="en-US" sz="1150">
                <a:solidFill>
                  <a:srgbClr val="222426"/>
                </a:solidFill>
                <a:highlight>
                  <a:srgbClr val="FFFFFF"/>
                </a:highlight>
                <a:latin typeface="Arial"/>
                <a:ea typeface="Arial"/>
                <a:cs typeface="Arial"/>
                <a:sym typeface="Arial"/>
              </a:rPr>
              <a:t> “which” search for executables in the directories specified by the environment variable PATH. And if found out, the full pathname of this executable will be printed.</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which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whereis: “whereis”</a:t>
            </a:r>
            <a:r>
              <a:rPr lang="en-US" sz="1150">
                <a:solidFill>
                  <a:srgbClr val="222426"/>
                </a:solidFill>
                <a:highlight>
                  <a:srgbClr val="FFFFFF"/>
                </a:highlight>
                <a:latin typeface="Arial"/>
                <a:ea typeface="Arial"/>
                <a:cs typeface="Arial"/>
                <a:sym typeface="Arial"/>
              </a:rPr>
              <a:t> search for executables, source files, and manual pages using a database built by system automatically.</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whereis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finds files by filename specified in a location.</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$find /home/username -name ls</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also finds files by filename but does not search the directory structure itself but only a database prepared by </a:t>
            </a:r>
            <a:r>
              <a:rPr lang="en-US" sz="1150">
                <a:solidFill>
                  <a:srgbClr val="000000"/>
                </a:solidFill>
                <a:highlight>
                  <a:srgbClr val="FFFFFF"/>
                </a:highlight>
                <a:uFill>
                  <a:noFill/>
                </a:uFill>
                <a:latin typeface="Arial"/>
                <a:ea typeface="Arial"/>
                <a:cs typeface="Arial"/>
                <a:sym typeface="Arial"/>
                <a:hlinkClick r:id="rId3"/>
              </a:rPr>
              <a:t>updatedb</a:t>
            </a:r>
            <a:r>
              <a:rPr lang="en-US" sz="1150">
                <a:solidFill>
                  <a:srgbClr val="000000"/>
                </a:solidFill>
                <a:highlight>
                  <a:srgbClr val="FFFFFF"/>
                </a:highlight>
                <a:latin typeface="Arial"/>
                <a:ea typeface="Arial"/>
                <a:cs typeface="Arial"/>
                <a:sym typeface="Arial"/>
              </a:rPr>
              <a:t> command. The </a:t>
            </a:r>
            <a:r>
              <a:rPr i="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is faster than </a:t>
            </a:r>
            <a:r>
              <a:rPr i="1" lang="en-US" sz="1150">
                <a:solidFill>
                  <a:srgbClr val="000000"/>
                </a:solidFill>
                <a:highlight>
                  <a:srgbClr val="FFFFFF"/>
                </a:highlight>
                <a:latin typeface="Arial"/>
                <a:ea typeface="Arial"/>
                <a:cs typeface="Arial"/>
                <a:sym typeface="Arial"/>
              </a:rPr>
              <a:t>find</a:t>
            </a:r>
            <a:r>
              <a:rPr lang="en-US" sz="1150">
                <a:solidFill>
                  <a:srgbClr val="000000"/>
                </a:solidFill>
                <a:highlight>
                  <a:srgbClr val="FFFFFF"/>
                </a:highlight>
                <a:latin typeface="Arial"/>
                <a:ea typeface="Arial"/>
                <a:cs typeface="Arial"/>
                <a:sym typeface="Arial"/>
              </a:rPr>
              <a:t> but less accurate.</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$locate ls</a:t>
            </a:r>
            <a:endParaRPr sz="11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a:p>
            <a:pPr indent="457200" lvl="0" marL="0" rtl="0" algn="l">
              <a:spcBef>
                <a:spcPts val="0"/>
              </a:spcBef>
              <a:spcAft>
                <a:spcPts val="0"/>
              </a:spcAft>
              <a:buNone/>
            </a:pPr>
            <a:r>
              <a:rPr b="1" lang="en-US" sz="1150">
                <a:solidFill>
                  <a:srgbClr val="373737"/>
                </a:solidFill>
                <a:highlight>
                  <a:srgbClr val="FFFFFF"/>
                </a:highlight>
                <a:latin typeface="Arial"/>
                <a:ea typeface="Arial"/>
                <a:cs typeface="Arial"/>
                <a:sym typeface="Arial"/>
              </a:rPr>
              <a:t>Which command should I use?</a:t>
            </a:r>
            <a:endParaRPr b="1"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It really depends on what you want to do: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 linux program</a:t>
            </a:r>
            <a:r>
              <a:rPr lang="en-US" sz="1150">
                <a:solidFill>
                  <a:srgbClr val="373737"/>
                </a:solidFill>
                <a:highlight>
                  <a:srgbClr val="FFFFFF"/>
                </a:highlight>
                <a:latin typeface="Arial"/>
                <a:ea typeface="Arial"/>
                <a:cs typeface="Arial"/>
                <a:sym typeface="Arial"/>
              </a:rPr>
              <a:t> (or its source or documentation) use </a:t>
            </a:r>
            <a:r>
              <a:rPr b="1" lang="en-US" sz="1150">
                <a:solidFill>
                  <a:srgbClr val="373737"/>
                </a:solidFill>
                <a:highlight>
                  <a:srgbClr val="FFFFFF"/>
                </a:highlight>
                <a:latin typeface="Arial"/>
                <a:ea typeface="Arial"/>
                <a:cs typeface="Arial"/>
                <a:sym typeface="Arial"/>
              </a:rPr>
              <a:t>whereis</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a:t>
            </a:r>
            <a:r>
              <a:rPr b="1" lang="en-US" sz="1150">
                <a:solidFill>
                  <a:srgbClr val="373737"/>
                </a:solidFill>
                <a:highlight>
                  <a:srgbClr val="FFFFFF"/>
                </a:highlight>
                <a:latin typeface="Arial"/>
                <a:ea typeface="Arial"/>
                <a:cs typeface="Arial"/>
                <a:sym typeface="Arial"/>
              </a:rPr>
              <a:t>executable/binary</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which</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an often-used file</a:t>
            </a:r>
            <a:r>
              <a:rPr lang="en-US" sz="1150">
                <a:solidFill>
                  <a:srgbClr val="373737"/>
                </a:solidFill>
                <a:highlight>
                  <a:srgbClr val="FFFFFF"/>
                </a:highlight>
                <a:latin typeface="Arial"/>
                <a:ea typeface="Arial"/>
                <a:cs typeface="Arial"/>
                <a:sym typeface="Arial"/>
              </a:rPr>
              <a:t> or want to perform a quick but not too accurate first search for a file use </a:t>
            </a:r>
            <a:r>
              <a:rPr b="1" lang="en-US" sz="1150">
                <a:solidFill>
                  <a:srgbClr val="373737"/>
                </a:solidFill>
                <a:highlight>
                  <a:srgbClr val="FFFFFF"/>
                </a:highlight>
                <a:latin typeface="Arial"/>
                <a:ea typeface="Arial"/>
                <a:cs typeface="Arial"/>
                <a:sym typeface="Arial"/>
              </a:rPr>
              <a:t>locate</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find one of your </a:t>
            </a:r>
            <a:r>
              <a:rPr b="1" lang="en-US" sz="1150">
                <a:solidFill>
                  <a:srgbClr val="373737"/>
                </a:solidFill>
                <a:highlight>
                  <a:srgbClr val="FFFFFF"/>
                </a:highlight>
                <a:latin typeface="Arial"/>
                <a:ea typeface="Arial"/>
                <a:cs typeface="Arial"/>
                <a:sym typeface="Arial"/>
              </a:rPr>
              <a:t>personally created</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Effect filter="fade" transition="in">
                                      <p:cBhvr>
                                        <p:cTn dur="1000"/>
                                        <p:tgtEl>
                                          <p:spTgt spid="6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animEffect filter="fade" transition="in">
                                      <p:cBhvr>
                                        <p:cTn dur="1000"/>
                                        <p:tgtEl>
                                          <p:spTgt spid="6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animEffect filter="fade" transition="in">
                                      <p:cBhvr>
                                        <p:cTn dur="1000"/>
                                        <p:tgtEl>
                                          <p:spTgt spid="6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animEffect filter="fade" transition="in">
                                      <p:cBhvr>
                                        <p:cTn dur="1000"/>
                                        <p:tgtEl>
                                          <p:spTgt spid="6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animEffect filter="fade" transition="in">
                                      <p:cBhvr>
                                        <p:cTn dur="1000"/>
                                        <p:tgtEl>
                                          <p:spTgt spid="6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animEffect filter="fade" transition="in">
                                      <p:cBhvr>
                                        <p:cTn dur="1000"/>
                                        <p:tgtEl>
                                          <p:spTgt spid="6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animEffect filter="fade" transition="in">
                                      <p:cBhvr>
                                        <p:cTn dur="1000"/>
                                        <p:tgtEl>
                                          <p:spTgt spid="6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animEffect filter="fade" transition="in">
                                      <p:cBhvr>
                                        <p:cTn dur="1000"/>
                                        <p:tgtEl>
                                          <p:spTgt spid="6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animEffect filter="fade" transition="in">
                                      <p:cBhvr>
                                        <p:cTn dur="1000"/>
                                        <p:tgtEl>
                                          <p:spTgt spid="6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9" st="9"/>
                                            </p:txEl>
                                          </p:spTgt>
                                        </p:tgtEl>
                                        <p:attrNameLst>
                                          <p:attrName>style.visibility</p:attrName>
                                        </p:attrNameLst>
                                      </p:cBhvr>
                                      <p:to>
                                        <p:strVal val="visible"/>
                                      </p:to>
                                    </p:set>
                                    <p:animEffect filter="fade" transition="in">
                                      <p:cBhvr>
                                        <p:cTn dur="1000"/>
                                        <p:tgtEl>
                                          <p:spTgt spid="6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0" st="10"/>
                                            </p:txEl>
                                          </p:spTgt>
                                        </p:tgtEl>
                                        <p:attrNameLst>
                                          <p:attrName>style.visibility</p:attrName>
                                        </p:attrNameLst>
                                      </p:cBhvr>
                                      <p:to>
                                        <p:strVal val="visible"/>
                                      </p:to>
                                    </p:set>
                                    <p:animEffect filter="fade" transition="in">
                                      <p:cBhvr>
                                        <p:cTn dur="1000"/>
                                        <p:tgtEl>
                                          <p:spTgt spid="62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1" st="11"/>
                                            </p:txEl>
                                          </p:spTgt>
                                        </p:tgtEl>
                                        <p:attrNameLst>
                                          <p:attrName>style.visibility</p:attrName>
                                        </p:attrNameLst>
                                      </p:cBhvr>
                                      <p:to>
                                        <p:strVal val="visible"/>
                                      </p:to>
                                    </p:set>
                                    <p:animEffect filter="fade" transition="in">
                                      <p:cBhvr>
                                        <p:cTn dur="1000"/>
                                        <p:tgtEl>
                                          <p:spTgt spid="62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2" st="12"/>
                                            </p:txEl>
                                          </p:spTgt>
                                        </p:tgtEl>
                                        <p:attrNameLst>
                                          <p:attrName>style.visibility</p:attrName>
                                        </p:attrNameLst>
                                      </p:cBhvr>
                                      <p:to>
                                        <p:strVal val="visible"/>
                                      </p:to>
                                    </p:set>
                                    <p:animEffect filter="fade" transition="in">
                                      <p:cBhvr>
                                        <p:cTn dur="1000"/>
                                        <p:tgtEl>
                                          <p:spTgt spid="62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3" st="13"/>
                                            </p:txEl>
                                          </p:spTgt>
                                        </p:tgtEl>
                                        <p:attrNameLst>
                                          <p:attrName>style.visibility</p:attrName>
                                        </p:attrNameLst>
                                      </p:cBhvr>
                                      <p:to>
                                        <p:strVal val="visible"/>
                                      </p:to>
                                    </p:set>
                                    <p:animEffect filter="fade" transition="in">
                                      <p:cBhvr>
                                        <p:cTn dur="1000"/>
                                        <p:tgtEl>
                                          <p:spTgt spid="62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4" st="14"/>
                                            </p:txEl>
                                          </p:spTgt>
                                        </p:tgtEl>
                                        <p:attrNameLst>
                                          <p:attrName>style.visibility</p:attrName>
                                        </p:attrNameLst>
                                      </p:cBhvr>
                                      <p:to>
                                        <p:strVal val="visible"/>
                                      </p:to>
                                    </p:set>
                                    <p:animEffect filter="fade" transition="in">
                                      <p:cBhvr>
                                        <p:cTn dur="1000"/>
                                        <p:tgtEl>
                                          <p:spTgt spid="62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5" st="15"/>
                                            </p:txEl>
                                          </p:spTgt>
                                        </p:tgtEl>
                                        <p:attrNameLst>
                                          <p:attrName>style.visibility</p:attrName>
                                        </p:attrNameLst>
                                      </p:cBhvr>
                                      <p:to>
                                        <p:strVal val="visible"/>
                                      </p:to>
                                    </p:set>
                                    <p:animEffect filter="fade" transition="in">
                                      <p:cBhvr>
                                        <p:cTn dur="1000"/>
                                        <p:tgtEl>
                                          <p:spTgt spid="621">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2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sz="1800">
              <a:solidFill>
                <a:schemeClr val="dk1"/>
              </a:solidFill>
            </a:endParaRPr>
          </a:p>
          <a:p>
            <a:pPr indent="0" lvl="0" marL="0" rtl="0" algn="ctr">
              <a:spcBef>
                <a:spcPts val="0"/>
              </a:spcBef>
              <a:spcAft>
                <a:spcPts val="0"/>
              </a:spcAft>
              <a:buNone/>
            </a:pPr>
            <a:r>
              <a:t/>
            </a:r>
            <a:endParaRPr/>
          </a:p>
        </p:txBody>
      </p:sp>
      <p:sp>
        <p:nvSpPr>
          <p:cNvPr id="628" name="Google Shape;628;p28"/>
          <p:cNvSpPr txBox="1"/>
          <p:nvPr>
            <p:ph idx="1" type="body"/>
          </p:nvPr>
        </p:nvSpPr>
        <p:spPr>
          <a:xfrm>
            <a:off x="252050" y="420100"/>
            <a:ext cx="8468100" cy="43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touch: </a:t>
            </a:r>
            <a:r>
              <a:rPr lang="en-US" sz="1350">
                <a:solidFill>
                  <a:srgbClr val="272727"/>
                </a:solidFill>
                <a:highlight>
                  <a:srgbClr val="FFFFFF"/>
                </a:highlight>
                <a:latin typeface="Arial"/>
                <a:ea typeface="Arial"/>
                <a:cs typeface="Arial"/>
                <a:sym typeface="Arial"/>
              </a:rPr>
              <a:t>The “</a:t>
            </a:r>
            <a:r>
              <a:rPr lang="en-US" sz="1350">
                <a:solidFill>
                  <a:srgbClr val="333333"/>
                </a:solidFill>
                <a:highlight>
                  <a:srgbClr val="FFFFFF"/>
                </a:highlight>
                <a:latin typeface="Arial"/>
                <a:ea typeface="Arial"/>
                <a:cs typeface="Arial"/>
                <a:sym typeface="Arial"/>
              </a:rPr>
              <a:t>touch”</a:t>
            </a:r>
            <a:r>
              <a:rPr lang="en-US" sz="1350">
                <a:solidFill>
                  <a:srgbClr val="272727"/>
                </a:solidFill>
                <a:highlight>
                  <a:srgbClr val="FFFFFF"/>
                </a:highlight>
                <a:latin typeface="Arial"/>
                <a:ea typeface="Arial"/>
                <a:cs typeface="Arial"/>
                <a:sym typeface="Arial"/>
              </a:rPr>
              <a:t> command creates the file, only if it doesn’t exist. If the file already exists it will update the timestamp and not the contents of the file.</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rPr lang="en-US" sz="1350">
                <a:solidFill>
                  <a:srgbClr val="272727"/>
                </a:solidFill>
                <a:highlight>
                  <a:srgbClr val="FFFFFF"/>
                </a:highlight>
                <a:latin typeface="Arial"/>
                <a:ea typeface="Arial"/>
                <a:cs typeface="Arial"/>
                <a:sym typeface="Arial"/>
              </a:rPr>
              <a:t>	</a:t>
            </a:r>
            <a:r>
              <a:rPr lang="en-US" sz="1350">
                <a:solidFill>
                  <a:srgbClr val="F07B27"/>
                </a:solidFill>
                <a:highlight>
                  <a:srgbClr val="FFFFFF"/>
                </a:highlight>
                <a:latin typeface="Arial"/>
                <a:ea typeface="Arial"/>
                <a:cs typeface="Arial"/>
                <a:sym typeface="Arial"/>
              </a:rPr>
              <a:t>$ touch abc.txt</a:t>
            </a:r>
            <a:endParaRPr sz="13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Char char="●"/>
            </a:pPr>
            <a:r>
              <a:rPr b="1" lang="en-US" sz="1200">
                <a:solidFill>
                  <a:srgbClr val="000000"/>
                </a:solidFill>
              </a:rPr>
              <a:t>cat</a:t>
            </a:r>
            <a:r>
              <a:rPr lang="en-US" sz="1200">
                <a:solidFill>
                  <a:srgbClr val="000000"/>
                </a:solidFill>
              </a:rPr>
              <a:t>: The “cat” stands for (Concatenation). Concatenate (join) two or more plain file and/or print contents of a file on standard output.</a:t>
            </a:r>
            <a:endParaRPr sz="1200">
              <a:solidFill>
                <a:srgbClr val="000000"/>
              </a:solidFill>
            </a:endParaRPr>
          </a:p>
          <a:p>
            <a:pPr indent="457200" lvl="0" marL="0" rtl="0" algn="l">
              <a:spcBef>
                <a:spcPts val="0"/>
              </a:spcBef>
              <a:spcAft>
                <a:spcPts val="0"/>
              </a:spcAft>
              <a:buNone/>
            </a:pPr>
            <a:r>
              <a:rPr lang="en-US" sz="1200">
                <a:solidFill>
                  <a:srgbClr val="F07B27"/>
                </a:solidFill>
              </a:rPr>
              <a:t>$ cat abc.txt</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cp</a:t>
            </a:r>
            <a:r>
              <a:rPr lang="en-US" sz="1200">
                <a:solidFill>
                  <a:srgbClr val="000000"/>
                </a:solidFill>
              </a:rPr>
              <a:t>: The “copy” stands for (Copy), it copies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F07B27"/>
                </a:solidFill>
              </a:rPr>
              <a:t>$ cp /home/user/Downloads abc.tar.gz /home/user/Desktop</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mv</a:t>
            </a:r>
            <a:r>
              <a:rPr lang="en-US" sz="1200">
                <a:solidFill>
                  <a:srgbClr val="000000"/>
                </a:solidFill>
              </a:rPr>
              <a:t>: The “mv” command move/rename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000000"/>
                </a:solidFill>
              </a:rPr>
              <a:t>$ mv /home/user/Downloads abc.tar.gz /home/user/Desktop</a:t>
            </a:r>
            <a:endParaRPr sz="1200">
              <a:solidFill>
                <a:srgbClr val="000000"/>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mkdir</a:t>
            </a:r>
            <a:r>
              <a:rPr lang="en-US" sz="1200">
                <a:solidFill>
                  <a:srgbClr val="000000"/>
                </a:solidFill>
              </a:rPr>
              <a:t>: The “mkdir” (Make directory) command create a new directory with name path. However is the directory already exists, it will return an error message “cannot create folder, folder already exists”.</a:t>
            </a:r>
            <a:endParaRPr sz="1200">
              <a:solidFill>
                <a:srgbClr val="000000"/>
              </a:solidFill>
            </a:endParaRPr>
          </a:p>
          <a:p>
            <a:pPr indent="457200" lvl="0" marL="0" rtl="0" algn="l">
              <a:spcBef>
                <a:spcPts val="0"/>
              </a:spcBef>
              <a:spcAft>
                <a:spcPts val="0"/>
              </a:spcAft>
              <a:buNone/>
            </a:pPr>
            <a:r>
              <a:rPr lang="en-US" sz="1200">
                <a:solidFill>
                  <a:srgbClr val="F07B27"/>
                </a:solidFill>
              </a:rPr>
              <a:t>$ mkdir -p /a/b/c</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rm:</a:t>
            </a:r>
            <a:r>
              <a:rPr lang="en-US" sz="1200">
                <a:solidFill>
                  <a:srgbClr val="000000"/>
                </a:solidFill>
              </a:rPr>
              <a:t> The “rm” command removes each specified FILE. By default, it does not remove directories.</a:t>
            </a:r>
            <a:endParaRPr sz="1200">
              <a:solidFill>
                <a:srgbClr val="000000"/>
              </a:solidFill>
            </a:endParaRPr>
          </a:p>
          <a:p>
            <a:pPr indent="457200" lvl="0" marL="0" rtl="0" algn="l">
              <a:spcBef>
                <a:spcPts val="0"/>
              </a:spcBef>
              <a:spcAft>
                <a:spcPts val="0"/>
              </a:spcAft>
              <a:buNone/>
            </a:pPr>
            <a:r>
              <a:rPr lang="en-US" sz="1200">
                <a:solidFill>
                  <a:srgbClr val="F07B27"/>
                </a:solidFill>
              </a:rPr>
              <a:t>$ rm -i filename : Prompt before every removal.</a:t>
            </a:r>
            <a:endParaRPr sz="1200">
              <a:solidFill>
                <a:srgbClr val="F07B27"/>
              </a:solidFill>
            </a:endParaRPr>
          </a:p>
          <a:p>
            <a:pPr indent="457200" lvl="0" marL="0" rtl="0" algn="l">
              <a:spcBef>
                <a:spcPts val="0"/>
              </a:spcBef>
              <a:spcAft>
                <a:spcPts val="0"/>
              </a:spcAft>
              <a:buNone/>
            </a:pPr>
            <a:r>
              <a:rPr lang="en-US" sz="1200">
                <a:solidFill>
                  <a:srgbClr val="F07B27"/>
                </a:solidFill>
              </a:rPr>
              <a:t>$ rm -f: forcefully remove files and never ask</a:t>
            </a:r>
            <a:endParaRPr sz="1200">
              <a:solidFill>
                <a:srgbClr val="F07B27"/>
              </a:solidFill>
            </a:endParaRPr>
          </a:p>
          <a:p>
            <a:pPr indent="457200" lvl="0" marL="0" rtl="0" algn="l">
              <a:spcBef>
                <a:spcPts val="0"/>
              </a:spcBef>
              <a:spcAft>
                <a:spcPts val="0"/>
              </a:spcAft>
              <a:buNone/>
            </a:pPr>
            <a:r>
              <a:rPr lang="en-US" sz="1200">
                <a:solidFill>
                  <a:srgbClr val="F07B27"/>
                </a:solidFill>
              </a:rPr>
              <a:t>$ rm -r: Remove directories and their contents recursively. </a:t>
            </a:r>
            <a:endParaRPr sz="1200">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8" st="8"/>
                                            </p:txEl>
                                          </p:spTgt>
                                        </p:tgtEl>
                                        <p:attrNameLst>
                                          <p:attrName>style.visibility</p:attrName>
                                        </p:attrNameLst>
                                      </p:cBhvr>
                                      <p:to>
                                        <p:strVal val="visible"/>
                                      </p:to>
                                    </p:set>
                                    <p:animEffect filter="fade" transition="in">
                                      <p:cBhvr>
                                        <p:cTn dur="1000"/>
                                        <p:tgtEl>
                                          <p:spTgt spid="6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9" st="9"/>
                                            </p:txEl>
                                          </p:spTgt>
                                        </p:tgtEl>
                                        <p:attrNameLst>
                                          <p:attrName>style.visibility</p:attrName>
                                        </p:attrNameLst>
                                      </p:cBhvr>
                                      <p:to>
                                        <p:strVal val="visible"/>
                                      </p:to>
                                    </p:set>
                                    <p:animEffect filter="fade" transition="in">
                                      <p:cBhvr>
                                        <p:cTn dur="1000"/>
                                        <p:tgtEl>
                                          <p:spTgt spid="6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0" st="10"/>
                                            </p:txEl>
                                          </p:spTgt>
                                        </p:tgtEl>
                                        <p:attrNameLst>
                                          <p:attrName>style.visibility</p:attrName>
                                        </p:attrNameLst>
                                      </p:cBhvr>
                                      <p:to>
                                        <p:strVal val="visible"/>
                                      </p:to>
                                    </p:set>
                                    <p:animEffect filter="fade" transition="in">
                                      <p:cBhvr>
                                        <p:cTn dur="1000"/>
                                        <p:tgtEl>
                                          <p:spTgt spid="6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1" st="11"/>
                                            </p:txEl>
                                          </p:spTgt>
                                        </p:tgtEl>
                                        <p:attrNameLst>
                                          <p:attrName>style.visibility</p:attrName>
                                        </p:attrNameLst>
                                      </p:cBhvr>
                                      <p:to>
                                        <p:strVal val="visible"/>
                                      </p:to>
                                    </p:set>
                                    <p:animEffect filter="fade" transition="in">
                                      <p:cBhvr>
                                        <p:cTn dur="1000"/>
                                        <p:tgtEl>
                                          <p:spTgt spid="62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2" st="12"/>
                                            </p:txEl>
                                          </p:spTgt>
                                        </p:tgtEl>
                                        <p:attrNameLst>
                                          <p:attrName>style.visibility</p:attrName>
                                        </p:attrNameLst>
                                      </p:cBhvr>
                                      <p:to>
                                        <p:strVal val="visible"/>
                                      </p:to>
                                    </p:set>
                                    <p:animEffect filter="fade" transition="in">
                                      <p:cBhvr>
                                        <p:cTn dur="1000"/>
                                        <p:tgtEl>
                                          <p:spTgt spid="62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3" st="13"/>
                                            </p:txEl>
                                          </p:spTgt>
                                        </p:tgtEl>
                                        <p:attrNameLst>
                                          <p:attrName>style.visibility</p:attrName>
                                        </p:attrNameLst>
                                      </p:cBhvr>
                                      <p:to>
                                        <p:strVal val="visible"/>
                                      </p:to>
                                    </p:set>
                                    <p:animEffect filter="fade" transition="in">
                                      <p:cBhvr>
                                        <p:cTn dur="1000"/>
                                        <p:tgtEl>
                                          <p:spTgt spid="62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4" st="14"/>
                                            </p:txEl>
                                          </p:spTgt>
                                        </p:tgtEl>
                                        <p:attrNameLst>
                                          <p:attrName>style.visibility</p:attrName>
                                        </p:attrNameLst>
                                      </p:cBhvr>
                                      <p:to>
                                        <p:strVal val="visible"/>
                                      </p:to>
                                    </p:set>
                                    <p:animEffect filter="fade" transition="in">
                                      <p:cBhvr>
                                        <p:cTn dur="1000"/>
                                        <p:tgtEl>
                                          <p:spTgt spid="62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5" st="15"/>
                                            </p:txEl>
                                          </p:spTgt>
                                        </p:tgtEl>
                                        <p:attrNameLst>
                                          <p:attrName>style.visibility</p:attrName>
                                        </p:attrNameLst>
                                      </p:cBhvr>
                                      <p:to>
                                        <p:strVal val="visible"/>
                                      </p:to>
                                    </p:set>
                                    <p:animEffect filter="fade" transition="in">
                                      <p:cBhvr>
                                        <p:cTn dur="1000"/>
                                        <p:tgtEl>
                                          <p:spTgt spid="62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6" st="16"/>
                                            </p:txEl>
                                          </p:spTgt>
                                        </p:tgtEl>
                                        <p:attrNameLst>
                                          <p:attrName>style.visibility</p:attrName>
                                        </p:attrNameLst>
                                      </p:cBhvr>
                                      <p:to>
                                        <p:strVal val="visible"/>
                                      </p:to>
                                    </p:set>
                                    <p:animEffect filter="fade" transition="in">
                                      <p:cBhvr>
                                        <p:cTn dur="1000"/>
                                        <p:tgtEl>
                                          <p:spTgt spid="62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7" st="17"/>
                                            </p:txEl>
                                          </p:spTgt>
                                        </p:tgtEl>
                                        <p:attrNameLst>
                                          <p:attrName>style.visibility</p:attrName>
                                        </p:attrNameLst>
                                      </p:cBhvr>
                                      <p:to>
                                        <p:strVal val="visible"/>
                                      </p:to>
                                    </p:set>
                                    <p:animEffect filter="fade" transition="in">
                                      <p:cBhvr>
                                        <p:cTn dur="1000"/>
                                        <p:tgtEl>
                                          <p:spTgt spid="62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8" st="18"/>
                                            </p:txEl>
                                          </p:spTgt>
                                        </p:tgtEl>
                                        <p:attrNameLst>
                                          <p:attrName>style.visibility</p:attrName>
                                        </p:attrNameLst>
                                      </p:cBhvr>
                                      <p:to>
                                        <p:strVal val="visible"/>
                                      </p:to>
                                    </p:set>
                                    <p:animEffect filter="fade" transition="in">
                                      <p:cBhvr>
                                        <p:cTn dur="1000"/>
                                        <p:tgtEl>
                                          <p:spTgt spid="62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9" st="19"/>
                                            </p:txEl>
                                          </p:spTgt>
                                        </p:tgtEl>
                                        <p:attrNameLst>
                                          <p:attrName>style.visibility</p:attrName>
                                        </p:attrNameLst>
                                      </p:cBhvr>
                                      <p:to>
                                        <p:strVal val="visible"/>
                                      </p:to>
                                    </p:set>
                                    <p:animEffect filter="fade" transition="in">
                                      <p:cBhvr>
                                        <p:cTn dur="1000"/>
                                        <p:tgtEl>
                                          <p:spTgt spid="628">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9"/>
          <p:cNvSpPr txBox="1"/>
          <p:nvPr>
            <p:ph idx="1" type="body"/>
          </p:nvPr>
        </p:nvSpPr>
        <p:spPr>
          <a:xfrm>
            <a:off x="672150" y="868195"/>
            <a:ext cx="8047800" cy="380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US" sz="1400">
                <a:solidFill>
                  <a:schemeClr val="dk1"/>
                </a:solidFill>
              </a:rPr>
              <a:t>tar:</a:t>
            </a:r>
            <a:r>
              <a:rPr lang="en-US" sz="1400">
                <a:solidFill>
                  <a:schemeClr val="dk1"/>
                </a:solidFill>
              </a:rPr>
              <a:t> The “tar” command is a Tape Archive is useful in creation of archive, in a number of file format and their extraction.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rgbClr val="F07B27"/>
                </a:solidFill>
              </a:rPr>
              <a:t>$ </a:t>
            </a:r>
            <a:r>
              <a:rPr lang="en-US" sz="1400">
                <a:solidFill>
                  <a:srgbClr val="F07B27"/>
                </a:solidFill>
              </a:rPr>
              <a:t>sudo apt -get install zip</a:t>
            </a:r>
            <a:br>
              <a:rPr lang="en-US" sz="1400">
                <a:solidFill>
                  <a:srgbClr val="F07B27"/>
                </a:solidFill>
              </a:rPr>
            </a:br>
            <a:r>
              <a:rPr lang="en-US" sz="1400">
                <a:solidFill>
                  <a:srgbClr val="F07B27"/>
                </a:solidFill>
              </a:rPr>
              <a:t> (Remember 'z' for .tar.gz)</a:t>
            </a:r>
            <a:endParaRPr sz="1400">
              <a:solidFill>
                <a:srgbClr val="F07B27"/>
              </a:solidFill>
            </a:endParaRPr>
          </a:p>
          <a:p>
            <a:pPr indent="457200" lvl="0" marL="0" rtl="0" algn="l">
              <a:spcBef>
                <a:spcPts val="0"/>
              </a:spcBef>
              <a:spcAft>
                <a:spcPts val="0"/>
              </a:spcAft>
              <a:buNone/>
            </a:pPr>
            <a:r>
              <a:rPr lang="en-US" sz="1400">
                <a:solidFill>
                  <a:srgbClr val="F07B27"/>
                </a:solidFill>
              </a:rPr>
              <a:t>$ tar -jxvf abc.tar.bz2 (Remember 'j' for .tar.bz2)</a:t>
            </a:r>
            <a:endParaRPr sz="1400">
              <a:solidFill>
                <a:srgbClr val="F07B27"/>
              </a:solidFill>
            </a:endParaRPr>
          </a:p>
          <a:p>
            <a:pPr indent="457200" lvl="0" marL="0" rtl="0" algn="l">
              <a:spcBef>
                <a:spcPts val="0"/>
              </a:spcBef>
              <a:spcAft>
                <a:spcPts val="0"/>
              </a:spcAft>
              <a:buNone/>
            </a:pPr>
            <a:r>
              <a:rPr lang="en-US" sz="1400">
                <a:solidFill>
                  <a:srgbClr val="F07B27"/>
                </a:solidFill>
              </a:rPr>
              <a:t>$ tar -cvf archive.tar.gz(.bz2) /path/to/folder/abc</a:t>
            </a:r>
            <a:endParaRPr sz="1400">
              <a:solidFill>
                <a:srgbClr val="F07B27"/>
              </a:solidFill>
            </a:endParaRPr>
          </a:p>
          <a:p>
            <a:pPr indent="0" lvl="0" marL="0" rtl="0" algn="l">
              <a:spcBef>
                <a:spcPts val="0"/>
              </a:spcBef>
              <a:spcAft>
                <a:spcPts val="0"/>
              </a:spcAft>
              <a:buNone/>
            </a:pPr>
            <a:r>
              <a:rPr lang="en-US"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b="1" lang="en-US" sz="1400">
                <a:solidFill>
                  <a:schemeClr val="dk1"/>
                </a:solidFill>
              </a:rPr>
              <a:t>Note:</a:t>
            </a:r>
            <a:r>
              <a:rPr lang="en-US" sz="1400">
                <a:solidFill>
                  <a:schemeClr val="dk1"/>
                </a:solidFill>
              </a:rPr>
              <a:t> A ‘tar.gz‘ means gzipped. ‘tar.bz2‘ is compressed with bzip which uses a better but slower compression method.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chemeClr val="dk1"/>
                </a:solidFill>
              </a:rPr>
              <a:t>other commands similar to tar perform same task</a:t>
            </a:r>
            <a:endParaRPr sz="1400">
              <a:solidFill>
                <a:schemeClr val="dk1"/>
              </a:solidFill>
            </a:endParaRPr>
          </a:p>
          <a:p>
            <a:pPr indent="457200" lvl="0" marL="0" rtl="0" algn="l">
              <a:spcBef>
                <a:spcPts val="0"/>
              </a:spcBef>
              <a:spcAft>
                <a:spcPts val="0"/>
              </a:spcAft>
              <a:buNone/>
            </a:pPr>
            <a:r>
              <a:rPr lang="en-US" sz="1400">
                <a:solidFill>
                  <a:srgbClr val="F07B27"/>
                </a:solidFill>
              </a:rPr>
              <a:t>$ gzip -9 lab1.tar</a:t>
            </a:r>
            <a:endParaRPr sz="1400">
              <a:solidFill>
                <a:srgbClr val="F07B27"/>
              </a:solidFill>
            </a:endParaRPr>
          </a:p>
          <a:p>
            <a:pPr indent="457200" lvl="0" marL="0" rtl="0" algn="l">
              <a:spcBef>
                <a:spcPts val="0"/>
              </a:spcBef>
              <a:spcAft>
                <a:spcPts val="0"/>
              </a:spcAft>
              <a:buNone/>
            </a:pPr>
            <a:r>
              <a:rPr lang="en-US" sz="1400">
                <a:solidFill>
                  <a:srgbClr val="F07B27"/>
                </a:solidFill>
              </a:rPr>
              <a:t>$ untar lab1.tar</a:t>
            </a:r>
            <a:endParaRPr sz="1400">
              <a:solidFill>
                <a:srgbClr val="F07B27"/>
              </a:solidFill>
            </a:endParaRPr>
          </a:p>
          <a:p>
            <a:pPr indent="457200" lvl="0" marL="0" rtl="0" algn="l">
              <a:spcBef>
                <a:spcPts val="0"/>
              </a:spcBef>
              <a:spcAft>
                <a:spcPts val="0"/>
              </a:spcAft>
              <a:buNone/>
            </a:pPr>
            <a:r>
              <a:rPr lang="en-US" sz="1400">
                <a:solidFill>
                  <a:srgbClr val="F07B27"/>
                </a:solidFill>
              </a:rPr>
              <a:t>$ ungzip lar1.zip</a:t>
            </a:r>
            <a:endParaRPr sz="1400">
              <a:solidFill>
                <a:srgbClr val="F07B2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animEffect filter="fade" transition="in">
                                      <p:cBhvr>
                                        <p:cTn dur="1000"/>
                                        <p:tgtEl>
                                          <p:spTgt spid="6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animEffect filter="fade" transition="in">
                                      <p:cBhvr>
                                        <p:cTn dur="1000"/>
                                        <p:tgtEl>
                                          <p:spTgt spid="6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2" st="2"/>
                                            </p:txEl>
                                          </p:spTgt>
                                        </p:tgtEl>
                                        <p:attrNameLst>
                                          <p:attrName>style.visibility</p:attrName>
                                        </p:attrNameLst>
                                      </p:cBhvr>
                                      <p:to>
                                        <p:strVal val="visible"/>
                                      </p:to>
                                    </p:set>
                                    <p:animEffect filter="fade" transition="in">
                                      <p:cBhvr>
                                        <p:cTn dur="1000"/>
                                        <p:tgtEl>
                                          <p:spTgt spid="6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3" st="3"/>
                                            </p:txEl>
                                          </p:spTgt>
                                        </p:tgtEl>
                                        <p:attrNameLst>
                                          <p:attrName>style.visibility</p:attrName>
                                        </p:attrNameLst>
                                      </p:cBhvr>
                                      <p:to>
                                        <p:strVal val="visible"/>
                                      </p:to>
                                    </p:set>
                                    <p:animEffect filter="fade" transition="in">
                                      <p:cBhvr>
                                        <p:cTn dur="1000"/>
                                        <p:tgtEl>
                                          <p:spTgt spid="6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4" st="4"/>
                                            </p:txEl>
                                          </p:spTgt>
                                        </p:tgtEl>
                                        <p:attrNameLst>
                                          <p:attrName>style.visibility</p:attrName>
                                        </p:attrNameLst>
                                      </p:cBhvr>
                                      <p:to>
                                        <p:strVal val="visible"/>
                                      </p:to>
                                    </p:set>
                                    <p:animEffect filter="fade" transition="in">
                                      <p:cBhvr>
                                        <p:cTn dur="1000"/>
                                        <p:tgtEl>
                                          <p:spTgt spid="6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5" st="5"/>
                                            </p:txEl>
                                          </p:spTgt>
                                        </p:tgtEl>
                                        <p:attrNameLst>
                                          <p:attrName>style.visibility</p:attrName>
                                        </p:attrNameLst>
                                      </p:cBhvr>
                                      <p:to>
                                        <p:strVal val="visible"/>
                                      </p:to>
                                    </p:set>
                                    <p:animEffect filter="fade" transition="in">
                                      <p:cBhvr>
                                        <p:cTn dur="1000"/>
                                        <p:tgtEl>
                                          <p:spTgt spid="6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6" st="6"/>
                                            </p:txEl>
                                          </p:spTgt>
                                        </p:tgtEl>
                                        <p:attrNameLst>
                                          <p:attrName>style.visibility</p:attrName>
                                        </p:attrNameLst>
                                      </p:cBhvr>
                                      <p:to>
                                        <p:strVal val="visible"/>
                                      </p:to>
                                    </p:set>
                                    <p:animEffect filter="fade" transition="in">
                                      <p:cBhvr>
                                        <p:cTn dur="1000"/>
                                        <p:tgtEl>
                                          <p:spTgt spid="6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7" st="7"/>
                                            </p:txEl>
                                          </p:spTgt>
                                        </p:tgtEl>
                                        <p:attrNameLst>
                                          <p:attrName>style.visibility</p:attrName>
                                        </p:attrNameLst>
                                      </p:cBhvr>
                                      <p:to>
                                        <p:strVal val="visible"/>
                                      </p:to>
                                    </p:set>
                                    <p:animEffect filter="fade" transition="in">
                                      <p:cBhvr>
                                        <p:cTn dur="1000"/>
                                        <p:tgtEl>
                                          <p:spTgt spid="6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8" st="8"/>
                                            </p:txEl>
                                          </p:spTgt>
                                        </p:tgtEl>
                                        <p:attrNameLst>
                                          <p:attrName>style.visibility</p:attrName>
                                        </p:attrNameLst>
                                      </p:cBhvr>
                                      <p:to>
                                        <p:strVal val="visible"/>
                                      </p:to>
                                    </p:set>
                                    <p:animEffect filter="fade" transition="in">
                                      <p:cBhvr>
                                        <p:cTn dur="1000"/>
                                        <p:tgtEl>
                                          <p:spTgt spid="6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9" st="9"/>
                                            </p:txEl>
                                          </p:spTgt>
                                        </p:tgtEl>
                                        <p:attrNameLst>
                                          <p:attrName>style.visibility</p:attrName>
                                        </p:attrNameLst>
                                      </p:cBhvr>
                                      <p:to>
                                        <p:strVal val="visible"/>
                                      </p:to>
                                    </p:set>
                                    <p:animEffect filter="fade" transition="in">
                                      <p:cBhvr>
                                        <p:cTn dur="1000"/>
                                        <p:tgtEl>
                                          <p:spTgt spid="6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10" st="10"/>
                                            </p:txEl>
                                          </p:spTgt>
                                        </p:tgtEl>
                                        <p:attrNameLst>
                                          <p:attrName>style.visibility</p:attrName>
                                        </p:attrNameLst>
                                      </p:cBhvr>
                                      <p:to>
                                        <p:strVal val="visible"/>
                                      </p:to>
                                    </p:set>
                                    <p:animEffect filter="fade" transition="in">
                                      <p:cBhvr>
                                        <p:cTn dur="1000"/>
                                        <p:tgtEl>
                                          <p:spTgt spid="63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xEl>
                                              <p:pRg end="11" st="11"/>
                                            </p:txEl>
                                          </p:spTgt>
                                        </p:tgtEl>
                                        <p:attrNameLst>
                                          <p:attrName>style.visibility</p:attrName>
                                        </p:attrNameLst>
                                      </p:cBhvr>
                                      <p:to>
                                        <p:strVal val="visible"/>
                                      </p:to>
                                    </p:set>
                                    <p:animEffect filter="fade" transition="in">
                                      <p:cBhvr>
                                        <p:cTn dur="1000"/>
                                        <p:tgtEl>
                                          <p:spTgt spid="63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Continued..</a:t>
            </a:r>
            <a:endParaRPr/>
          </a:p>
        </p:txBody>
      </p:sp>
      <p:sp>
        <p:nvSpPr>
          <p:cNvPr id="641" name="Google Shape;641;p30"/>
          <p:cNvSpPr txBox="1"/>
          <p:nvPr>
            <p:ph idx="1" type="body"/>
          </p:nvPr>
        </p:nvSpPr>
        <p:spPr>
          <a:xfrm>
            <a:off x="476100" y="812171"/>
            <a:ext cx="8244000" cy="13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US" sz="1200">
                <a:solidFill>
                  <a:srgbClr val="000000"/>
                </a:solidFill>
              </a:rPr>
              <a:t>chown:</a:t>
            </a:r>
            <a:r>
              <a:rPr lang="en-US" sz="1200">
                <a:solidFill>
                  <a:srgbClr val="000000"/>
                </a:solidFill>
              </a:rPr>
              <a:t> The Linux “chown” command stands for (change file owner and group). Every file belongs to a group of user and a owner.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US" sz="1200">
                <a:solidFill>
                  <a:srgbClr val="000000"/>
                </a:solidFill>
              </a:rPr>
              <a:t>This “chown” command is used to change the file ownership and thus is useful in managing and providing file to authorised user and usergroup only.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457200" lvl="0" marL="0" rtl="0" algn="l">
              <a:spcBef>
                <a:spcPts val="0"/>
              </a:spcBef>
              <a:spcAft>
                <a:spcPts val="0"/>
              </a:spcAft>
              <a:buNone/>
            </a:pPr>
            <a:r>
              <a:rPr lang="en-US" sz="1200">
                <a:solidFill>
                  <a:srgbClr val="000000"/>
                </a:solidFill>
                <a:highlight>
                  <a:srgbClr val="FFFFFF"/>
                </a:highlight>
              </a:rPr>
              <a:t>lets Do ‘ls -l‘ into your directory and you will see something like this.</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endParaRPr>
          </a:p>
        </p:txBody>
      </p:sp>
      <p:pic>
        <p:nvPicPr>
          <p:cNvPr descr="Screen Shot 2016-01-12 at 2.44.55 PM.png" id="642" name="Google Shape;642;p30"/>
          <p:cNvPicPr preferRelativeResize="0"/>
          <p:nvPr/>
        </p:nvPicPr>
        <p:blipFill>
          <a:blip r:embed="rId3">
            <a:alphaModFix/>
          </a:blip>
          <a:stretch>
            <a:fillRect/>
          </a:stretch>
        </p:blipFill>
        <p:spPr>
          <a:xfrm>
            <a:off x="686150" y="2341788"/>
            <a:ext cx="7505650" cy="930900"/>
          </a:xfrm>
          <a:prstGeom prst="rect">
            <a:avLst/>
          </a:prstGeom>
          <a:noFill/>
          <a:ln>
            <a:noFill/>
          </a:ln>
        </p:spPr>
      </p:pic>
      <p:pic>
        <p:nvPicPr>
          <p:cNvPr descr="Screen Shot 2016-01-12 at 2.47.28 PM.png" id="643" name="Google Shape;643;p30"/>
          <p:cNvPicPr preferRelativeResize="0"/>
          <p:nvPr/>
        </p:nvPicPr>
        <p:blipFill>
          <a:blip r:embed="rId4">
            <a:alphaModFix/>
          </a:blip>
          <a:stretch>
            <a:fillRect/>
          </a:stretch>
        </p:blipFill>
        <p:spPr>
          <a:xfrm>
            <a:off x="686150" y="3436700"/>
            <a:ext cx="7505650" cy="11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animEffect filter="fade" transition="in">
                                      <p:cBhvr>
                                        <p:cTn dur="1000"/>
                                        <p:tgtEl>
                                          <p:spTgt spid="6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animEffect filter="fade" transition="in">
                                      <p:cBhvr>
                                        <p:cTn dur="1000"/>
                                        <p:tgtEl>
                                          <p:spTgt spid="6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animEffect filter="fade" transition="in">
                                      <p:cBhvr>
                                        <p:cTn dur="1000"/>
                                        <p:tgtEl>
                                          <p:spTgt spid="6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animEffect filter="fade" transition="in">
                                      <p:cBhvr>
                                        <p:cTn dur="1000"/>
                                        <p:tgtEl>
                                          <p:spTgt spid="6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4" st="4"/>
                                            </p:txEl>
                                          </p:spTgt>
                                        </p:tgtEl>
                                        <p:attrNameLst>
                                          <p:attrName>style.visibility</p:attrName>
                                        </p:attrNameLst>
                                      </p:cBhvr>
                                      <p:to>
                                        <p:strVal val="visible"/>
                                      </p:to>
                                    </p:set>
                                    <p:animEffect filter="fade" transition="in">
                                      <p:cBhvr>
                                        <p:cTn dur="1000"/>
                                        <p:tgtEl>
                                          <p:spTgt spid="6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5" st="5"/>
                                            </p:txEl>
                                          </p:spTgt>
                                        </p:tgtEl>
                                        <p:attrNameLst>
                                          <p:attrName>style.visibility</p:attrName>
                                        </p:attrNameLst>
                                      </p:cBhvr>
                                      <p:to>
                                        <p:strVal val="visible"/>
                                      </p:to>
                                    </p:set>
                                    <p:animEffect filter="fade" transition="in">
                                      <p:cBhvr>
                                        <p:cTn dur="1000"/>
                                        <p:tgtEl>
                                          <p:spTgt spid="6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4191000" y="2218073"/>
            <a:ext cx="41910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0" name="Google Shape;650;p31"/>
          <p:cNvSpPr txBox="1"/>
          <p:nvPr>
            <p:ph idx="1" type="body"/>
          </p:nvPr>
        </p:nvSpPr>
        <p:spPr>
          <a:xfrm>
            <a:off x="672150" y="666821"/>
            <a:ext cx="8219700" cy="17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US" sz="1200">
                <a:solidFill>
                  <a:srgbClr val="000000"/>
                </a:solidFill>
              </a:rPr>
              <a:t>chmod: The Linux “chmod” command stands for (change file mode bits). chmod changes the file mode (permission) of each given file, folder, script, etc.. according to mode asked for.</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There exist 3 types of permission on a file (folder or anything but to keep things simple we will be using file).</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descr="Screen Shot 2016-01-12 at 2.57.59 PM.png" id="651" name="Google Shape;651;p31"/>
          <p:cNvPicPr preferRelativeResize="0"/>
          <p:nvPr/>
        </p:nvPicPr>
        <p:blipFill>
          <a:blip r:embed="rId3">
            <a:alphaModFix/>
          </a:blip>
          <a:stretch>
            <a:fillRect/>
          </a:stretch>
        </p:blipFill>
        <p:spPr>
          <a:xfrm>
            <a:off x="798163" y="1563425"/>
            <a:ext cx="6840174" cy="859100"/>
          </a:xfrm>
          <a:prstGeom prst="rect">
            <a:avLst/>
          </a:prstGeom>
          <a:noFill/>
          <a:ln>
            <a:noFill/>
          </a:ln>
        </p:spPr>
      </p:pic>
      <p:sp>
        <p:nvSpPr>
          <p:cNvPr id="652" name="Google Shape;652;p31"/>
          <p:cNvSpPr txBox="1"/>
          <p:nvPr/>
        </p:nvSpPr>
        <p:spPr>
          <a:xfrm>
            <a:off x="798175" y="2498725"/>
            <a:ext cx="7921800" cy="23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try some combinations</a:t>
            </a:r>
            <a:endParaRPr/>
          </a:p>
          <a:p>
            <a:pPr indent="0" lvl="0" marL="0" rtl="0" algn="l">
              <a:spcBef>
                <a:spcPts val="0"/>
              </a:spcBef>
              <a:spcAft>
                <a:spcPts val="0"/>
              </a:spcAft>
              <a:buNone/>
            </a:pPr>
            <a:r>
              <a:rPr lang="en-US">
                <a:solidFill>
                  <a:srgbClr val="F07B27"/>
                </a:solidFill>
              </a:rPr>
              <a:t>$ chmod 666 abc.txt</a:t>
            </a:r>
            <a:endParaRPr>
              <a:solidFill>
                <a:srgbClr val="F07B27"/>
              </a:solidFill>
            </a:endParaRPr>
          </a:p>
          <a:p>
            <a:pPr indent="0" lvl="0" marL="0" rtl="0" algn="l">
              <a:spcBef>
                <a:spcPts val="0"/>
              </a:spcBef>
              <a:spcAft>
                <a:spcPts val="0"/>
              </a:spcAft>
              <a:buNone/>
            </a:pPr>
            <a:r>
              <a:rPr lang="en-US"/>
              <a:t> </a:t>
            </a:r>
            <a:r>
              <a:rPr lang="en-US">
                <a:solidFill>
                  <a:schemeClr val="dk1"/>
                </a:solidFill>
                <a:latin typeface="Questrial"/>
                <a:ea typeface="Questrial"/>
                <a:cs typeface="Questrial"/>
                <a:sym typeface="Questrial"/>
              </a:rPr>
              <a:t>-rw-rw-rw-+ 15 staff  staff   510 Jan 11 22:08</a:t>
            </a:r>
            <a:endParaRPr/>
          </a:p>
          <a:p>
            <a:pPr indent="0" lvl="0" marL="0" rtl="0" algn="l">
              <a:spcBef>
                <a:spcPts val="0"/>
              </a:spcBef>
              <a:spcAft>
                <a:spcPts val="0"/>
              </a:spcAft>
              <a:buNone/>
            </a:pPr>
            <a:r>
              <a:rPr lang="en-US">
                <a:solidFill>
                  <a:srgbClr val="F07B27"/>
                </a:solidFill>
              </a:rPr>
              <a:t>$ chmod 777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-rwxrwxrwx+ 15 staff  staff   510 Jan 11 22:08</a:t>
            </a:r>
            <a:endParaRPr/>
          </a:p>
          <a:p>
            <a:pPr indent="0" lvl="0" marL="0" rtl="0" algn="l">
              <a:spcBef>
                <a:spcPts val="0"/>
              </a:spcBef>
              <a:spcAft>
                <a:spcPts val="0"/>
              </a:spcAft>
              <a:buNone/>
            </a:pPr>
            <a:r>
              <a:rPr lang="en-US">
                <a:solidFill>
                  <a:srgbClr val="F07B27"/>
                </a:solidFill>
              </a:rPr>
              <a:t>$ chmod 555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-r-xr-xr-x+ 15 staff  staff   510 Jan 11 22:08</a:t>
            </a:r>
            <a:endParaRPr/>
          </a:p>
          <a:p>
            <a:pPr indent="0" lvl="0" marL="0" rtl="0" algn="l">
              <a:spcBef>
                <a:spcPts val="0"/>
              </a:spcBef>
              <a:spcAft>
                <a:spcPts val="0"/>
              </a:spcAft>
              <a:buNone/>
            </a:pPr>
            <a:r>
              <a:rPr lang="en-US">
                <a:solidFill>
                  <a:srgbClr val="F07B27"/>
                </a:solidFill>
              </a:rPr>
              <a:t>$ chmod 333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-wx-wx-wx-+ 15 staff  staff   510 Jan 11 22:08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animEffect filter="fade" transition="in">
                                      <p:cBhvr>
                                        <p:cTn dur="1000"/>
                                        <p:tgtEl>
                                          <p:spTgt spid="6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animEffect filter="fade" transition="in">
                                      <p:cBhvr>
                                        <p:cTn dur="1000"/>
                                        <p:tgtEl>
                                          <p:spTgt spid="6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2" st="2"/>
                                            </p:txEl>
                                          </p:spTgt>
                                        </p:tgtEl>
                                        <p:attrNameLst>
                                          <p:attrName>style.visibility</p:attrName>
                                        </p:attrNameLst>
                                      </p:cBhvr>
                                      <p:to>
                                        <p:strVal val="visible"/>
                                      </p:to>
                                    </p:set>
                                    <p:animEffect filter="fade" transition="in">
                                      <p:cBhvr>
                                        <p:cTn dur="1000"/>
                                        <p:tgtEl>
                                          <p:spTgt spid="6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3" st="3"/>
                                            </p:txEl>
                                          </p:spTgt>
                                        </p:tgtEl>
                                        <p:attrNameLst>
                                          <p:attrName>style.visibility</p:attrName>
                                        </p:attrNameLst>
                                      </p:cBhvr>
                                      <p:to>
                                        <p:strVal val="visible"/>
                                      </p:to>
                                    </p:set>
                                    <p:animEffect filter="fade" transition="in">
                                      <p:cBhvr>
                                        <p:cTn dur="1000"/>
                                        <p:tgtEl>
                                          <p:spTgt spid="6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animEffect filter="fade" transition="in">
                                      <p:cBhvr>
                                        <p:cTn dur="1000"/>
                                        <p:tgtEl>
                                          <p:spTgt spid="6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animEffect filter="fade" transition="in">
                                      <p:cBhvr>
                                        <p:cTn dur="1000"/>
                                        <p:tgtEl>
                                          <p:spTgt spid="6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animEffect filter="fade" transition="in">
                                      <p:cBhvr>
                                        <p:cTn dur="1000"/>
                                        <p:tgtEl>
                                          <p:spTgt spid="6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animEffect filter="fade" transition="in">
                                      <p:cBhvr>
                                        <p:cTn dur="1000"/>
                                        <p:tgtEl>
                                          <p:spTgt spid="6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4" st="4"/>
                                            </p:txEl>
                                          </p:spTgt>
                                        </p:tgtEl>
                                        <p:attrNameLst>
                                          <p:attrName>style.visibility</p:attrName>
                                        </p:attrNameLst>
                                      </p:cBhvr>
                                      <p:to>
                                        <p:strVal val="visible"/>
                                      </p:to>
                                    </p:set>
                                    <p:animEffect filter="fade" transition="in">
                                      <p:cBhvr>
                                        <p:cTn dur="1000"/>
                                        <p:tgtEl>
                                          <p:spTgt spid="6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5" st="5"/>
                                            </p:txEl>
                                          </p:spTgt>
                                        </p:tgtEl>
                                        <p:attrNameLst>
                                          <p:attrName>style.visibility</p:attrName>
                                        </p:attrNameLst>
                                      </p:cBhvr>
                                      <p:to>
                                        <p:strVal val="visible"/>
                                      </p:to>
                                    </p:set>
                                    <p:animEffect filter="fade" transition="in">
                                      <p:cBhvr>
                                        <p:cTn dur="1000"/>
                                        <p:tgtEl>
                                          <p:spTgt spid="6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6" st="6"/>
                                            </p:txEl>
                                          </p:spTgt>
                                        </p:tgtEl>
                                        <p:attrNameLst>
                                          <p:attrName>style.visibility</p:attrName>
                                        </p:attrNameLst>
                                      </p:cBhvr>
                                      <p:to>
                                        <p:strVal val="visible"/>
                                      </p:to>
                                    </p:set>
                                    <p:animEffect filter="fade" transition="in">
                                      <p:cBhvr>
                                        <p:cTn dur="1000"/>
                                        <p:tgtEl>
                                          <p:spTgt spid="6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7" st="7"/>
                                            </p:txEl>
                                          </p:spTgt>
                                        </p:tgtEl>
                                        <p:attrNameLst>
                                          <p:attrName>style.visibility</p:attrName>
                                        </p:attrNameLst>
                                      </p:cBhvr>
                                      <p:to>
                                        <p:strVal val="visible"/>
                                      </p:to>
                                    </p:set>
                                    <p:animEffect filter="fade" transition="in">
                                      <p:cBhvr>
                                        <p:cTn dur="1000"/>
                                        <p:tgtEl>
                                          <p:spTgt spid="6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8" st="8"/>
                                            </p:txEl>
                                          </p:spTgt>
                                        </p:tgtEl>
                                        <p:attrNameLst>
                                          <p:attrName>style.visibility</p:attrName>
                                        </p:attrNameLst>
                                      </p:cBhvr>
                                      <p:to>
                                        <p:strVal val="visible"/>
                                      </p:to>
                                    </p:set>
                                    <p:animEffect filter="fade" transition="in">
                                      <p:cBhvr>
                                        <p:cTn dur="1000"/>
                                        <p:tgtEl>
                                          <p:spTgt spid="6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xEl>
                                              <p:pRg end="9" st="9"/>
                                            </p:txEl>
                                          </p:spTgt>
                                        </p:tgtEl>
                                        <p:attrNameLst>
                                          <p:attrName>style.visibility</p:attrName>
                                        </p:attrNameLst>
                                      </p:cBhvr>
                                      <p:to>
                                        <p:strVal val="visible"/>
                                      </p:to>
                                    </p:set>
                                    <p:animEffect filter="fade" transition="in">
                                      <p:cBhvr>
                                        <p:cTn dur="1000"/>
                                        <p:tgtEl>
                                          <p:spTgt spid="65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3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9" name="Google Shape;659;p32"/>
          <p:cNvSpPr txBox="1"/>
          <p:nvPr>
            <p:ph idx="1" type="body"/>
          </p:nvPr>
        </p:nvSpPr>
        <p:spPr>
          <a:xfrm>
            <a:off x="686150" y="819995"/>
            <a:ext cx="8143200" cy="3850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cal</a:t>
            </a:r>
            <a:r>
              <a:rPr lang="en-US" sz="1350">
                <a:solidFill>
                  <a:srgbClr val="000000"/>
                </a:solidFill>
                <a:highlight>
                  <a:srgbClr val="FFFFFF"/>
                </a:highlight>
                <a:latin typeface="Arial"/>
                <a:ea typeface="Arial"/>
                <a:cs typeface="Arial"/>
                <a:sym typeface="Arial"/>
              </a:rPr>
              <a:t>: The “cal” (Calendar), it is used to displays calendar of the present month or any other month of any year that is advancing or passed.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echo</a:t>
            </a:r>
            <a:r>
              <a:rPr lang="en-US" sz="1350">
                <a:solidFill>
                  <a:srgbClr val="000000"/>
                </a:solidFill>
                <a:highlight>
                  <a:srgbClr val="FFFFFF"/>
                </a:highlight>
                <a:latin typeface="Arial"/>
                <a:ea typeface="Arial"/>
                <a:cs typeface="Arial"/>
                <a:sym typeface="Arial"/>
              </a:rPr>
              <a:t>: The echo command is used to print content on the screen</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US" sz="1350">
                <a:solidFill>
                  <a:srgbClr val="000000"/>
                </a:solidFill>
                <a:highlight>
                  <a:srgbClr val="FFFFFF"/>
                </a:highlight>
                <a:latin typeface="Arial"/>
                <a:ea typeface="Arial"/>
                <a:cs typeface="Arial"/>
                <a:sym typeface="Arial"/>
              </a:rPr>
              <a:t>$echo “hello world”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date</a:t>
            </a:r>
            <a:r>
              <a:rPr lang="en-US" sz="1350">
                <a:solidFill>
                  <a:srgbClr val="000000"/>
                </a:solidFill>
                <a:highlight>
                  <a:srgbClr val="FFFFFF"/>
                </a:highlight>
                <a:latin typeface="Arial"/>
                <a:ea typeface="Arial"/>
                <a:cs typeface="Arial"/>
                <a:sym typeface="Arial"/>
              </a:rPr>
              <a:t>: The “date” (Date) command print the current date and time on the standard output, and can further be set.</a:t>
            </a:r>
            <a:endParaRPr sz="1350">
              <a:solidFill>
                <a:srgbClr val="000000"/>
              </a:solidFill>
              <a:highlight>
                <a:srgbClr val="FFFFFF"/>
              </a:highlight>
              <a:latin typeface="Arial"/>
              <a:ea typeface="Arial"/>
              <a:cs typeface="Arial"/>
              <a:sym typeface="Arial"/>
            </a:endParaRPr>
          </a:p>
        </p:txBody>
      </p:sp>
      <p:pic>
        <p:nvPicPr>
          <p:cNvPr descr="Screen Shot 2016-01-12 at 2.52.32 PM.png" id="660" name="Google Shape;660;p32"/>
          <p:cNvPicPr preferRelativeResize="0"/>
          <p:nvPr/>
        </p:nvPicPr>
        <p:blipFill>
          <a:blip r:embed="rId3">
            <a:alphaModFix/>
          </a:blip>
          <a:stretch>
            <a:fillRect/>
          </a:stretch>
        </p:blipFill>
        <p:spPr>
          <a:xfrm>
            <a:off x="819663" y="3084376"/>
            <a:ext cx="7504675" cy="83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1000"/>
                                        <p:tgtEl>
                                          <p:spTgt spid="6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1" st="1"/>
                                            </p:txEl>
                                          </p:spTgt>
                                        </p:tgtEl>
                                        <p:attrNameLst>
                                          <p:attrName>style.visibility</p:attrName>
                                        </p:attrNameLst>
                                      </p:cBhvr>
                                      <p:to>
                                        <p:strVal val="visible"/>
                                      </p:to>
                                    </p:set>
                                    <p:animEffect filter="fade" transition="in">
                                      <p:cBhvr>
                                        <p:cTn dur="1000"/>
                                        <p:tgtEl>
                                          <p:spTgt spid="6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2" st="2"/>
                                            </p:txEl>
                                          </p:spTgt>
                                        </p:tgtEl>
                                        <p:attrNameLst>
                                          <p:attrName>style.visibility</p:attrName>
                                        </p:attrNameLst>
                                      </p:cBhvr>
                                      <p:to>
                                        <p:strVal val="visible"/>
                                      </p:to>
                                    </p:set>
                                    <p:animEffect filter="fade" transition="in">
                                      <p:cBhvr>
                                        <p:cTn dur="1000"/>
                                        <p:tgtEl>
                                          <p:spTgt spid="6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3" st="3"/>
                                            </p:txEl>
                                          </p:spTgt>
                                        </p:tgtEl>
                                        <p:attrNameLst>
                                          <p:attrName>style.visibility</p:attrName>
                                        </p:attrNameLst>
                                      </p:cBhvr>
                                      <p:to>
                                        <p:strVal val="visible"/>
                                      </p:to>
                                    </p:set>
                                    <p:animEffect filter="fade" transition="in">
                                      <p:cBhvr>
                                        <p:cTn dur="1000"/>
                                        <p:tgtEl>
                                          <p:spTgt spid="6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4" st="4"/>
                                            </p:txEl>
                                          </p:spTgt>
                                        </p:tgtEl>
                                        <p:attrNameLst>
                                          <p:attrName>style.visibility</p:attrName>
                                        </p:attrNameLst>
                                      </p:cBhvr>
                                      <p:to>
                                        <p:strVal val="visible"/>
                                      </p:to>
                                    </p:set>
                                    <p:animEffect filter="fade" transition="in">
                                      <p:cBhvr>
                                        <p:cTn dur="1000"/>
                                        <p:tgtEl>
                                          <p:spTgt spid="6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5" st="5"/>
                                            </p:txEl>
                                          </p:spTgt>
                                        </p:tgtEl>
                                        <p:attrNameLst>
                                          <p:attrName>style.visibility</p:attrName>
                                        </p:attrNameLst>
                                      </p:cBhvr>
                                      <p:to>
                                        <p:strVal val="visible"/>
                                      </p:to>
                                    </p:set>
                                    <p:animEffect filter="fade" transition="in">
                                      <p:cBhvr>
                                        <p:cTn dur="1000"/>
                                        <p:tgtEl>
                                          <p:spTgt spid="6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33"/>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Creating User/group</a:t>
            </a:r>
            <a:endParaRPr/>
          </a:p>
        </p:txBody>
      </p:sp>
      <p:sp>
        <p:nvSpPr>
          <p:cNvPr id="667" name="Google Shape;667;p33"/>
          <p:cNvSpPr txBox="1"/>
          <p:nvPr>
            <p:ph idx="1" type="body"/>
          </p:nvPr>
        </p:nvSpPr>
        <p:spPr>
          <a:xfrm>
            <a:off x="576875" y="957747"/>
            <a:ext cx="7936500" cy="374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Create user</a:t>
            </a:r>
            <a:r>
              <a:rPr lang="en-US" sz="1400">
                <a:solidFill>
                  <a:schemeClr val="dk1"/>
                </a:solidFill>
                <a:latin typeface="Arial"/>
                <a:ea typeface="Arial"/>
                <a:cs typeface="Arial"/>
                <a:sym typeface="Arial"/>
              </a:rPr>
              <a:t> : </a:t>
            </a:r>
            <a:r>
              <a:rPr lang="en-US" sz="1400">
                <a:solidFill>
                  <a:schemeClr val="dk1"/>
                </a:solidFill>
                <a:uFill>
                  <a:noFill/>
                </a:uFill>
                <a:latin typeface="Arial"/>
                <a:ea typeface="Arial"/>
                <a:cs typeface="Arial"/>
                <a:sym typeface="Arial"/>
                <a:hlinkClick r:id="rId3"/>
              </a:rPr>
              <a:t> </a:t>
            </a:r>
            <a:r>
              <a:rPr lang="en-US" sz="1400" u="sng">
                <a:solidFill>
                  <a:schemeClr val="hlink"/>
                </a:solidFill>
                <a:latin typeface="Arial"/>
                <a:ea typeface="Arial"/>
                <a:cs typeface="Arial"/>
                <a:sym typeface="Arial"/>
                <a:hlinkClick r:id="rId4"/>
              </a:rPr>
              <a:t>useradd</a:t>
            </a:r>
            <a:r>
              <a:rPr lang="en-US" sz="1400">
                <a:solidFill>
                  <a:schemeClr val="dk1"/>
                </a:solidFill>
                <a:latin typeface="Arial"/>
                <a:ea typeface="Arial"/>
                <a:cs typeface="Arial"/>
                <a:sym typeface="Arial"/>
              </a:rPr>
              <a:t> –g &lt;group&gt; -d &lt;home directory&gt; -c &lt;comment&gt; -s &lt;shell&gt;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Set password </a:t>
            </a:r>
            <a:r>
              <a:rPr lang="en-US" sz="1400">
                <a:solidFill>
                  <a:schemeClr val="dk1"/>
                </a:solidFill>
                <a:latin typeface="Arial"/>
                <a:ea typeface="Arial"/>
                <a:cs typeface="Arial"/>
                <a:sym typeface="Arial"/>
              </a:rPr>
              <a:t>: passwd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Lock user account</a:t>
            </a:r>
            <a:r>
              <a:rPr lang="en-US" sz="1400">
                <a:solidFill>
                  <a:schemeClr val="dk1"/>
                </a:solidFill>
                <a:latin typeface="Arial"/>
                <a:ea typeface="Arial"/>
                <a:cs typeface="Arial"/>
                <a:sym typeface="Arial"/>
              </a:rPr>
              <a:t> : passwd -l &lt;username&gt;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Delete user account</a:t>
            </a:r>
            <a:r>
              <a:rPr lang="en-US" sz="1400">
                <a:solidFill>
                  <a:schemeClr val="dk1"/>
                </a:solidFill>
                <a:latin typeface="Arial"/>
                <a:ea typeface="Arial"/>
                <a:cs typeface="Arial"/>
                <a:sym typeface="Arial"/>
              </a:rPr>
              <a:t>: userdel -r &lt;username&gt;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457200" lvl="0" marL="0" rtl="0" algn="l">
              <a:lnSpc>
                <a:spcPct val="115000"/>
              </a:lnSpc>
              <a:spcBef>
                <a:spcPts val="0"/>
              </a:spcBef>
              <a:spcAft>
                <a:spcPts val="0"/>
              </a:spcAft>
              <a:buNone/>
            </a:pPr>
            <a:r>
              <a:rPr lang="en-US" sz="1400">
                <a:solidFill>
                  <a:schemeClr val="dk1"/>
                </a:solidFill>
                <a:latin typeface="Arial"/>
                <a:ea typeface="Arial"/>
                <a:cs typeface="Arial"/>
                <a:sym typeface="Arial"/>
              </a:rPr>
              <a:t>Groups are great way to share your work</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Add group</a:t>
            </a:r>
            <a:r>
              <a:rPr lang="en-US" sz="1400">
                <a:solidFill>
                  <a:schemeClr val="dk1"/>
                </a:solidFill>
                <a:latin typeface="Arial"/>
                <a:ea typeface="Arial"/>
                <a:cs typeface="Arial"/>
                <a:sym typeface="Arial"/>
              </a:rPr>
              <a:t>: groupadd &lt;groupname&gt;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Group Types</a:t>
            </a:r>
            <a:r>
              <a:rPr lang="en-US" sz="1400">
                <a:solidFill>
                  <a:schemeClr val="dk1"/>
                </a:solidFill>
                <a:latin typeface="Arial"/>
                <a:ea typeface="Arial"/>
                <a:cs typeface="Arial"/>
                <a:sym typeface="Arial"/>
              </a:rPr>
              <a:t> : Primary(user private group) and secondary groups.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Modify user account</a:t>
            </a:r>
            <a:r>
              <a:rPr lang="en-US" sz="1400">
                <a:solidFill>
                  <a:schemeClr val="dk1"/>
                </a:solidFill>
                <a:latin typeface="Arial"/>
                <a:ea typeface="Arial"/>
                <a:cs typeface="Arial"/>
                <a:sym typeface="Arial"/>
              </a:rPr>
              <a:t> :</a:t>
            </a:r>
            <a:r>
              <a:rPr lang="en-US" sz="1400">
                <a:solidFill>
                  <a:schemeClr val="dk1"/>
                </a:solidFill>
                <a:uFill>
                  <a:noFill/>
                </a:uFill>
                <a:latin typeface="Arial"/>
                <a:ea typeface="Arial"/>
                <a:cs typeface="Arial"/>
                <a:sym typeface="Arial"/>
                <a:hlinkClick r:id="rId5"/>
              </a:rPr>
              <a:t> </a:t>
            </a:r>
            <a:r>
              <a:rPr lang="en-US" sz="1400" u="sng">
                <a:solidFill>
                  <a:schemeClr val="hlink"/>
                </a:solidFill>
                <a:latin typeface="Arial"/>
                <a:ea typeface="Arial"/>
                <a:cs typeface="Arial"/>
                <a:sym typeface="Arial"/>
                <a:hlinkClick r:id="rId6"/>
              </a:rPr>
              <a:t>usermod</a:t>
            </a:r>
            <a:r>
              <a:rPr lang="en-US" sz="1400">
                <a:solidFill>
                  <a:schemeClr val="dk1"/>
                </a:solidFill>
                <a:latin typeface="Arial"/>
                <a:ea typeface="Arial"/>
                <a:cs typeface="Arial"/>
                <a:sym typeface="Arial"/>
              </a:rPr>
              <a:t> -G &lt;secondaryGroup&gt; -a &lt;username&gt;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0" st="0"/>
                                            </p:txEl>
                                          </p:spTgt>
                                        </p:tgtEl>
                                        <p:attrNameLst>
                                          <p:attrName>style.visibility</p:attrName>
                                        </p:attrNameLst>
                                      </p:cBhvr>
                                      <p:to>
                                        <p:strVal val="visible"/>
                                      </p:to>
                                    </p:set>
                                    <p:animEffect filter="fade" transition="in">
                                      <p:cBhvr>
                                        <p:cTn dur="1000"/>
                                        <p:tgtEl>
                                          <p:spTgt spid="6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1" st="1"/>
                                            </p:txEl>
                                          </p:spTgt>
                                        </p:tgtEl>
                                        <p:attrNameLst>
                                          <p:attrName>style.visibility</p:attrName>
                                        </p:attrNameLst>
                                      </p:cBhvr>
                                      <p:to>
                                        <p:strVal val="visible"/>
                                      </p:to>
                                    </p:set>
                                    <p:animEffect filter="fade" transition="in">
                                      <p:cBhvr>
                                        <p:cTn dur="1000"/>
                                        <p:tgtEl>
                                          <p:spTgt spid="6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2" st="2"/>
                                            </p:txEl>
                                          </p:spTgt>
                                        </p:tgtEl>
                                        <p:attrNameLst>
                                          <p:attrName>style.visibility</p:attrName>
                                        </p:attrNameLst>
                                      </p:cBhvr>
                                      <p:to>
                                        <p:strVal val="visible"/>
                                      </p:to>
                                    </p:set>
                                    <p:animEffect filter="fade" transition="in">
                                      <p:cBhvr>
                                        <p:cTn dur="1000"/>
                                        <p:tgtEl>
                                          <p:spTgt spid="6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3" st="3"/>
                                            </p:txEl>
                                          </p:spTgt>
                                        </p:tgtEl>
                                        <p:attrNameLst>
                                          <p:attrName>style.visibility</p:attrName>
                                        </p:attrNameLst>
                                      </p:cBhvr>
                                      <p:to>
                                        <p:strVal val="visible"/>
                                      </p:to>
                                    </p:set>
                                    <p:animEffect filter="fade" transition="in">
                                      <p:cBhvr>
                                        <p:cTn dur="1000"/>
                                        <p:tgtEl>
                                          <p:spTgt spid="6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4" st="4"/>
                                            </p:txEl>
                                          </p:spTgt>
                                        </p:tgtEl>
                                        <p:attrNameLst>
                                          <p:attrName>style.visibility</p:attrName>
                                        </p:attrNameLst>
                                      </p:cBhvr>
                                      <p:to>
                                        <p:strVal val="visible"/>
                                      </p:to>
                                    </p:set>
                                    <p:animEffect filter="fade" transition="in">
                                      <p:cBhvr>
                                        <p:cTn dur="1000"/>
                                        <p:tgtEl>
                                          <p:spTgt spid="6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5" st="5"/>
                                            </p:txEl>
                                          </p:spTgt>
                                        </p:tgtEl>
                                        <p:attrNameLst>
                                          <p:attrName>style.visibility</p:attrName>
                                        </p:attrNameLst>
                                      </p:cBhvr>
                                      <p:to>
                                        <p:strVal val="visible"/>
                                      </p:to>
                                    </p:set>
                                    <p:animEffect filter="fade" transition="in">
                                      <p:cBhvr>
                                        <p:cTn dur="1000"/>
                                        <p:tgtEl>
                                          <p:spTgt spid="6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6" st="6"/>
                                            </p:txEl>
                                          </p:spTgt>
                                        </p:tgtEl>
                                        <p:attrNameLst>
                                          <p:attrName>style.visibility</p:attrName>
                                        </p:attrNameLst>
                                      </p:cBhvr>
                                      <p:to>
                                        <p:strVal val="visible"/>
                                      </p:to>
                                    </p:set>
                                    <p:animEffect filter="fade" transition="in">
                                      <p:cBhvr>
                                        <p:cTn dur="1000"/>
                                        <p:tgtEl>
                                          <p:spTgt spid="6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7" st="7"/>
                                            </p:txEl>
                                          </p:spTgt>
                                        </p:tgtEl>
                                        <p:attrNameLst>
                                          <p:attrName>style.visibility</p:attrName>
                                        </p:attrNameLst>
                                      </p:cBhvr>
                                      <p:to>
                                        <p:strVal val="visible"/>
                                      </p:to>
                                    </p:set>
                                    <p:animEffect filter="fade" transition="in">
                                      <p:cBhvr>
                                        <p:cTn dur="1000"/>
                                        <p:tgtEl>
                                          <p:spTgt spid="6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xEl>
                                              <p:pRg end="8" st="8"/>
                                            </p:txEl>
                                          </p:spTgt>
                                        </p:tgtEl>
                                        <p:attrNameLst>
                                          <p:attrName>style.visibility</p:attrName>
                                        </p:attrNameLst>
                                      </p:cBhvr>
                                      <p:to>
                                        <p:strVal val="visible"/>
                                      </p:to>
                                    </p:set>
                                    <p:animEffect filter="fade" transition="in">
                                      <p:cBhvr>
                                        <p:cTn dur="1000"/>
                                        <p:tgtEl>
                                          <p:spTgt spid="6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Standard Redirections</a:t>
            </a:r>
            <a:endParaRPr/>
          </a:p>
        </p:txBody>
      </p:sp>
      <p:sp>
        <p:nvSpPr>
          <p:cNvPr id="674" name="Google Shape;674;p34"/>
          <p:cNvSpPr txBox="1"/>
          <p:nvPr>
            <p:ph idx="1" type="body"/>
          </p:nvPr>
        </p:nvSpPr>
        <p:spPr>
          <a:xfrm>
            <a:off x="446950" y="912524"/>
            <a:ext cx="8045100" cy="357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By default, standard output directs its contents to the display. To redirect standard output to a file, the "&gt;"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 abc.txt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Each time the command above is repeated, file_list.txt is overwritten (from the beginning) with the output of the command </a:t>
            </a:r>
            <a:r>
              <a:rPr b="1" lang="en-US" sz="1100">
                <a:solidFill>
                  <a:schemeClr val="dk1"/>
                </a:solidFill>
                <a:highlight>
                  <a:srgbClr val="FFFFFF"/>
                </a:highlight>
                <a:latin typeface="Verdana"/>
                <a:ea typeface="Verdana"/>
                <a:cs typeface="Verdana"/>
                <a:sym typeface="Verdana"/>
              </a:rPr>
              <a:t>ls</a:t>
            </a:r>
            <a:r>
              <a:rPr lang="en-US" sz="1100">
                <a:solidFill>
                  <a:schemeClr val="dk1"/>
                </a:solidFill>
                <a:highlight>
                  <a:srgbClr val="FFFFFF"/>
                </a:highlight>
                <a:latin typeface="Verdana"/>
                <a:ea typeface="Verdana"/>
                <a:cs typeface="Verdana"/>
                <a:sym typeface="Verdana"/>
              </a:rPr>
              <a:t>. If you want the new results to be </a:t>
            </a:r>
            <a:r>
              <a:rPr i="1" lang="en-US" sz="1100">
                <a:solidFill>
                  <a:schemeClr val="dk1"/>
                </a:solidFill>
                <a:highlight>
                  <a:srgbClr val="FFFFFF"/>
                </a:highlight>
                <a:latin typeface="Verdana"/>
                <a:ea typeface="Verdana"/>
                <a:cs typeface="Verdana"/>
                <a:sym typeface="Verdana"/>
              </a:rPr>
              <a:t>appended</a:t>
            </a:r>
            <a:r>
              <a:rPr lang="en-US" sz="1100">
                <a:solidFill>
                  <a:schemeClr val="dk1"/>
                </a:solidFill>
                <a:highlight>
                  <a:srgbClr val="FFFFFF"/>
                </a:highlight>
                <a:latin typeface="Verdana"/>
                <a:ea typeface="Verdana"/>
                <a:cs typeface="Verdana"/>
                <a:sym typeface="Verdana"/>
              </a:rPr>
              <a:t> to the file instead, use "&gt;&gt;"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&gt;&gt; abc.txt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Many commands can accept input from a facility called </a:t>
            </a:r>
            <a:r>
              <a:rPr i="1" lang="en-US" sz="1100">
                <a:solidFill>
                  <a:schemeClr val="dk1"/>
                </a:solidFill>
                <a:highlight>
                  <a:srgbClr val="FFFFFF"/>
                </a:highlight>
                <a:latin typeface="Verdana"/>
                <a:ea typeface="Verdana"/>
                <a:cs typeface="Verdana"/>
                <a:sym typeface="Verdana"/>
              </a:rPr>
              <a:t>standard input</a:t>
            </a:r>
            <a:r>
              <a:rPr lang="en-US" sz="1100">
                <a:solidFill>
                  <a:schemeClr val="dk1"/>
                </a:solidFill>
                <a:highlight>
                  <a:srgbClr val="FFFFFF"/>
                </a:highlight>
                <a:latin typeface="Verdana"/>
                <a:ea typeface="Verdana"/>
                <a:cs typeface="Verdana"/>
                <a:sym typeface="Verdana"/>
              </a:rPr>
              <a:t>. By default, standard input gets its contents from the keyboard, but like standard output, it can be redirected. To redirect standard input from a file instead of the keyboard, the "&lt;"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a:t>
            </a:r>
            <a:r>
              <a:rPr lang="en-US" sz="1100">
                <a:solidFill>
                  <a:srgbClr val="F07B27"/>
                </a:solidFill>
                <a:highlight>
                  <a:srgbClr val="FFFFFF"/>
                </a:highlight>
                <a:latin typeface="Verdana"/>
                <a:ea typeface="Verdana"/>
                <a:cs typeface="Verdana"/>
                <a:sym typeface="Verdana"/>
              </a:rPr>
              <a: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abc.txt &gt; new.txt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The most useful and powerful thing you can do with I/O redirection is to connect multiple commands together with what are called </a:t>
            </a:r>
            <a:r>
              <a:rPr i="1" lang="en-US" sz="1100">
                <a:solidFill>
                  <a:schemeClr val="dk1"/>
                </a:solidFill>
                <a:highlight>
                  <a:srgbClr val="FFFFFF"/>
                </a:highlight>
                <a:latin typeface="Verdana"/>
                <a:ea typeface="Verdana"/>
                <a:cs typeface="Verdana"/>
                <a:sym typeface="Verdana"/>
              </a:rPr>
              <a:t>pipes</a:t>
            </a:r>
            <a:r>
              <a:rPr lang="en-US" sz="1100">
                <a:solidFill>
                  <a:schemeClr val="dk1"/>
                </a:solidFill>
                <a:highlight>
                  <a:srgbClr val="FFFFFF"/>
                </a:highlight>
                <a:latin typeface="Verdana"/>
                <a:ea typeface="Verdana"/>
                <a:cs typeface="Verdana"/>
                <a:sym typeface="Verdana"/>
              </a:rPr>
              <a:t>. With pipes, the standard output of one command is fed into the standard input of another.</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-l | less </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0" st="0"/>
                                            </p:txEl>
                                          </p:spTgt>
                                        </p:tgtEl>
                                        <p:attrNameLst>
                                          <p:attrName>style.visibility</p:attrName>
                                        </p:attrNameLst>
                                      </p:cBhvr>
                                      <p:to>
                                        <p:strVal val="visible"/>
                                      </p:to>
                                    </p:set>
                                    <p:animEffect filter="fade" transition="in">
                                      <p:cBhvr>
                                        <p:cTn dur="1000"/>
                                        <p:tgtEl>
                                          <p:spTgt spid="6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 st="1"/>
                                            </p:txEl>
                                          </p:spTgt>
                                        </p:tgtEl>
                                        <p:attrNameLst>
                                          <p:attrName>style.visibility</p:attrName>
                                        </p:attrNameLst>
                                      </p:cBhvr>
                                      <p:to>
                                        <p:strVal val="visible"/>
                                      </p:to>
                                    </p:set>
                                    <p:animEffect filter="fade" transition="in">
                                      <p:cBhvr>
                                        <p:cTn dur="1000"/>
                                        <p:tgtEl>
                                          <p:spTgt spid="6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2" st="2"/>
                                            </p:txEl>
                                          </p:spTgt>
                                        </p:tgtEl>
                                        <p:attrNameLst>
                                          <p:attrName>style.visibility</p:attrName>
                                        </p:attrNameLst>
                                      </p:cBhvr>
                                      <p:to>
                                        <p:strVal val="visible"/>
                                      </p:to>
                                    </p:set>
                                    <p:animEffect filter="fade" transition="in">
                                      <p:cBhvr>
                                        <p:cTn dur="1000"/>
                                        <p:tgtEl>
                                          <p:spTgt spid="6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3" st="3"/>
                                            </p:txEl>
                                          </p:spTgt>
                                        </p:tgtEl>
                                        <p:attrNameLst>
                                          <p:attrName>style.visibility</p:attrName>
                                        </p:attrNameLst>
                                      </p:cBhvr>
                                      <p:to>
                                        <p:strVal val="visible"/>
                                      </p:to>
                                    </p:set>
                                    <p:animEffect filter="fade" transition="in">
                                      <p:cBhvr>
                                        <p:cTn dur="1000"/>
                                        <p:tgtEl>
                                          <p:spTgt spid="6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4" st="4"/>
                                            </p:txEl>
                                          </p:spTgt>
                                        </p:tgtEl>
                                        <p:attrNameLst>
                                          <p:attrName>style.visibility</p:attrName>
                                        </p:attrNameLst>
                                      </p:cBhvr>
                                      <p:to>
                                        <p:strVal val="visible"/>
                                      </p:to>
                                    </p:set>
                                    <p:animEffect filter="fade" transition="in">
                                      <p:cBhvr>
                                        <p:cTn dur="1000"/>
                                        <p:tgtEl>
                                          <p:spTgt spid="6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5" st="5"/>
                                            </p:txEl>
                                          </p:spTgt>
                                        </p:tgtEl>
                                        <p:attrNameLst>
                                          <p:attrName>style.visibility</p:attrName>
                                        </p:attrNameLst>
                                      </p:cBhvr>
                                      <p:to>
                                        <p:strVal val="visible"/>
                                      </p:to>
                                    </p:set>
                                    <p:animEffect filter="fade" transition="in">
                                      <p:cBhvr>
                                        <p:cTn dur="1000"/>
                                        <p:tgtEl>
                                          <p:spTgt spid="6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6" st="6"/>
                                            </p:txEl>
                                          </p:spTgt>
                                        </p:tgtEl>
                                        <p:attrNameLst>
                                          <p:attrName>style.visibility</p:attrName>
                                        </p:attrNameLst>
                                      </p:cBhvr>
                                      <p:to>
                                        <p:strVal val="visible"/>
                                      </p:to>
                                    </p:set>
                                    <p:animEffect filter="fade" transition="in">
                                      <p:cBhvr>
                                        <p:cTn dur="1000"/>
                                        <p:tgtEl>
                                          <p:spTgt spid="6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7" st="7"/>
                                            </p:txEl>
                                          </p:spTgt>
                                        </p:tgtEl>
                                        <p:attrNameLst>
                                          <p:attrName>style.visibility</p:attrName>
                                        </p:attrNameLst>
                                      </p:cBhvr>
                                      <p:to>
                                        <p:strVal val="visible"/>
                                      </p:to>
                                    </p:set>
                                    <p:animEffect filter="fade" transition="in">
                                      <p:cBhvr>
                                        <p:cTn dur="1000"/>
                                        <p:tgtEl>
                                          <p:spTgt spid="6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8" st="8"/>
                                            </p:txEl>
                                          </p:spTgt>
                                        </p:tgtEl>
                                        <p:attrNameLst>
                                          <p:attrName>style.visibility</p:attrName>
                                        </p:attrNameLst>
                                      </p:cBhvr>
                                      <p:to>
                                        <p:strVal val="visible"/>
                                      </p:to>
                                    </p:set>
                                    <p:animEffect filter="fade" transition="in">
                                      <p:cBhvr>
                                        <p:cTn dur="1000"/>
                                        <p:tgtEl>
                                          <p:spTgt spid="6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9" st="9"/>
                                            </p:txEl>
                                          </p:spTgt>
                                        </p:tgtEl>
                                        <p:attrNameLst>
                                          <p:attrName>style.visibility</p:attrName>
                                        </p:attrNameLst>
                                      </p:cBhvr>
                                      <p:to>
                                        <p:strVal val="visible"/>
                                      </p:to>
                                    </p:set>
                                    <p:animEffect filter="fade" transition="in">
                                      <p:cBhvr>
                                        <p:cTn dur="1000"/>
                                        <p:tgtEl>
                                          <p:spTgt spid="6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0" st="10"/>
                                            </p:txEl>
                                          </p:spTgt>
                                        </p:tgtEl>
                                        <p:attrNameLst>
                                          <p:attrName>style.visibility</p:attrName>
                                        </p:attrNameLst>
                                      </p:cBhvr>
                                      <p:to>
                                        <p:strVal val="visible"/>
                                      </p:to>
                                    </p:set>
                                    <p:animEffect filter="fade" transition="in">
                                      <p:cBhvr>
                                        <p:cTn dur="1000"/>
                                        <p:tgtEl>
                                          <p:spTgt spid="6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1" st="11"/>
                                            </p:txEl>
                                          </p:spTgt>
                                        </p:tgtEl>
                                        <p:attrNameLst>
                                          <p:attrName>style.visibility</p:attrName>
                                        </p:attrNameLst>
                                      </p:cBhvr>
                                      <p:to>
                                        <p:strVal val="visible"/>
                                      </p:to>
                                    </p:set>
                                    <p:animEffect filter="fade" transition="in">
                                      <p:cBhvr>
                                        <p:cTn dur="1000"/>
                                        <p:tgtEl>
                                          <p:spTgt spid="6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2" st="12"/>
                                            </p:txEl>
                                          </p:spTgt>
                                        </p:tgtEl>
                                        <p:attrNameLst>
                                          <p:attrName>style.visibility</p:attrName>
                                        </p:attrNameLst>
                                      </p:cBhvr>
                                      <p:to>
                                        <p:strVal val="visible"/>
                                      </p:to>
                                    </p:set>
                                    <p:animEffect filter="fade" transition="in">
                                      <p:cBhvr>
                                        <p:cTn dur="1000"/>
                                        <p:tgtEl>
                                          <p:spTgt spid="67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81" name="Google Shape;681;p35"/>
          <p:cNvSpPr txBox="1"/>
          <p:nvPr>
            <p:ph idx="1" type="body"/>
          </p:nvPr>
        </p:nvSpPr>
        <p:spPr>
          <a:xfrm>
            <a:off x="576900" y="886797"/>
            <a:ext cx="8143200" cy="37128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head</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head</a:t>
            </a:r>
            <a:r>
              <a:rPr lang="en-US" sz="1200">
                <a:solidFill>
                  <a:srgbClr val="000000"/>
                </a:solidFill>
                <a:highlight>
                  <a:srgbClr val="FFFFFF"/>
                </a:highlight>
              </a:rPr>
              <a:t> </a:t>
            </a:r>
            <a:r>
              <a:rPr lang="en-US" sz="1200">
                <a:solidFill>
                  <a:srgbClr val="000000"/>
                </a:solidFill>
                <a:highlight>
                  <a:srgbClr val="FFFFFF"/>
                </a:highlight>
                <a:uFill>
                  <a:noFill/>
                </a:uFill>
                <a:hlinkClick r:id="rId3"/>
              </a:rPr>
              <a:t>command</a:t>
            </a:r>
            <a:r>
              <a:rPr lang="en-US" sz="1200">
                <a:solidFill>
                  <a:srgbClr val="000000"/>
                </a:solidFill>
                <a:highlight>
                  <a:srgbClr val="FFFFFF"/>
                </a:highlight>
              </a:rPr>
              <a:t> reads the first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4"/>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head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tail</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tail”</a:t>
            </a:r>
            <a:r>
              <a:rPr lang="en-US" sz="1200">
                <a:solidFill>
                  <a:srgbClr val="000000"/>
                </a:solidFill>
                <a:highlight>
                  <a:srgbClr val="FFFFFF"/>
                </a:highlight>
              </a:rPr>
              <a:t> </a:t>
            </a:r>
            <a:r>
              <a:rPr lang="en-US" sz="1200">
                <a:solidFill>
                  <a:srgbClr val="000000"/>
                </a:solidFill>
                <a:highlight>
                  <a:srgbClr val="FFFFFF"/>
                </a:highlight>
                <a:uFill>
                  <a:noFill/>
                </a:uFill>
                <a:hlinkClick r:id="rId5"/>
              </a:rPr>
              <a:t>command</a:t>
            </a:r>
            <a:r>
              <a:rPr lang="en-US" sz="1200">
                <a:solidFill>
                  <a:srgbClr val="000000"/>
                </a:solidFill>
                <a:highlight>
                  <a:srgbClr val="FFFFFF"/>
                </a:highlight>
              </a:rPr>
              <a:t> reads the last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6"/>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tail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Pagers</a:t>
            </a:r>
            <a:r>
              <a:rPr lang="en-US" sz="1200">
                <a:solidFill>
                  <a:srgbClr val="000000"/>
                </a:solidFill>
              </a:rPr>
              <a:t> – </a:t>
            </a:r>
            <a:r>
              <a:rPr lang="en-US" sz="1200">
                <a:solidFill>
                  <a:srgbClr val="000000"/>
                </a:solidFill>
                <a:highlight>
                  <a:srgbClr val="FFFFFF"/>
                </a:highlight>
                <a:latin typeface="Arial"/>
                <a:ea typeface="Arial"/>
                <a:cs typeface="Arial"/>
                <a:sym typeface="Arial"/>
              </a:rPr>
              <a:t>As the name implies, roughly a pager is a piece of software that helps the user get the output one page at a time</a:t>
            </a:r>
            <a:endParaRPr sz="1200">
              <a:solidFill>
                <a:srgbClr val="000000"/>
              </a:solidFill>
              <a:highlight>
                <a:srgbClr val="FFFFFF"/>
              </a:highlight>
              <a:latin typeface="Arial"/>
              <a:ea typeface="Arial"/>
              <a:cs typeface="Arial"/>
              <a:sym typeface="Arial"/>
            </a:endParaRPr>
          </a:p>
          <a:p>
            <a:pPr indent="457200" lvl="0" marL="0" rtl="0" algn="l">
              <a:lnSpc>
                <a:spcPct val="115000"/>
              </a:lnSpc>
              <a:spcBef>
                <a:spcPts val="0"/>
              </a:spcBef>
              <a:spcAft>
                <a:spcPts val="0"/>
              </a:spcAft>
              <a:buNone/>
            </a:pPr>
            <a:r>
              <a:rPr lang="en-US" sz="1200">
                <a:solidFill>
                  <a:srgbClr val="F07B27"/>
                </a:solidFill>
              </a:rPr>
              <a:t>$ less</a:t>
            </a:r>
            <a:endParaRPr sz="1200">
              <a:solidFill>
                <a:srgbClr val="F07B27"/>
              </a:solidFill>
            </a:endParaRPr>
          </a:p>
          <a:p>
            <a:pPr indent="457200" lvl="0" marL="0" rtl="0" algn="l">
              <a:lnSpc>
                <a:spcPct val="115000"/>
              </a:lnSpc>
              <a:spcBef>
                <a:spcPts val="0"/>
              </a:spcBef>
              <a:spcAft>
                <a:spcPts val="0"/>
              </a:spcAft>
              <a:buNone/>
            </a:pPr>
            <a:r>
              <a:rPr lang="en-US" sz="1200">
                <a:solidFill>
                  <a:srgbClr val="F07B27"/>
                </a:solidFill>
              </a:rPr>
              <a:t>$ more</a:t>
            </a:r>
            <a:endParaRPr>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animEffect filter="fade" transition="in">
                                      <p:cBhvr>
                                        <p:cTn dur="1000"/>
                                        <p:tgtEl>
                                          <p:spTgt spid="6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animEffect filter="fade" transition="in">
                                      <p:cBhvr>
                                        <p:cTn dur="1000"/>
                                        <p:tgtEl>
                                          <p:spTgt spid="6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animEffect filter="fade" transition="in">
                                      <p:cBhvr>
                                        <p:cTn dur="1000"/>
                                        <p:tgtEl>
                                          <p:spTgt spid="6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3" st="3"/>
                                            </p:txEl>
                                          </p:spTgt>
                                        </p:tgtEl>
                                        <p:attrNameLst>
                                          <p:attrName>style.visibility</p:attrName>
                                        </p:attrNameLst>
                                      </p:cBhvr>
                                      <p:to>
                                        <p:strVal val="visible"/>
                                      </p:to>
                                    </p:set>
                                    <p:animEffect filter="fade" transition="in">
                                      <p:cBhvr>
                                        <p:cTn dur="1000"/>
                                        <p:tgtEl>
                                          <p:spTgt spid="6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4" st="4"/>
                                            </p:txEl>
                                          </p:spTgt>
                                        </p:tgtEl>
                                        <p:attrNameLst>
                                          <p:attrName>style.visibility</p:attrName>
                                        </p:attrNameLst>
                                      </p:cBhvr>
                                      <p:to>
                                        <p:strVal val="visible"/>
                                      </p:to>
                                    </p:set>
                                    <p:animEffect filter="fade" transition="in">
                                      <p:cBhvr>
                                        <p:cTn dur="1000"/>
                                        <p:tgtEl>
                                          <p:spTgt spid="6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5" st="5"/>
                                            </p:txEl>
                                          </p:spTgt>
                                        </p:tgtEl>
                                        <p:attrNameLst>
                                          <p:attrName>style.visibility</p:attrName>
                                        </p:attrNameLst>
                                      </p:cBhvr>
                                      <p:to>
                                        <p:strVal val="visible"/>
                                      </p:to>
                                    </p:set>
                                    <p:animEffect filter="fade" transition="in">
                                      <p:cBhvr>
                                        <p:cTn dur="1000"/>
                                        <p:tgtEl>
                                          <p:spTgt spid="6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6" st="6"/>
                                            </p:txEl>
                                          </p:spTgt>
                                        </p:tgtEl>
                                        <p:attrNameLst>
                                          <p:attrName>style.visibility</p:attrName>
                                        </p:attrNameLst>
                                      </p:cBhvr>
                                      <p:to>
                                        <p:strVal val="visible"/>
                                      </p:to>
                                    </p:set>
                                    <p:animEffect filter="fade" transition="in">
                                      <p:cBhvr>
                                        <p:cTn dur="1000"/>
                                        <p:tgtEl>
                                          <p:spTgt spid="6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7" st="7"/>
                                            </p:txEl>
                                          </p:spTgt>
                                        </p:tgtEl>
                                        <p:attrNameLst>
                                          <p:attrName>style.visibility</p:attrName>
                                        </p:attrNameLst>
                                      </p:cBhvr>
                                      <p:to>
                                        <p:strVal val="visible"/>
                                      </p:to>
                                    </p:set>
                                    <p:animEffect filter="fade" transition="in">
                                      <p:cBhvr>
                                        <p:cTn dur="1000"/>
                                        <p:tgtEl>
                                          <p:spTgt spid="6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8" st="8"/>
                                            </p:txEl>
                                          </p:spTgt>
                                        </p:tgtEl>
                                        <p:attrNameLst>
                                          <p:attrName>style.visibility</p:attrName>
                                        </p:attrNameLst>
                                      </p:cBhvr>
                                      <p:to>
                                        <p:strVal val="visible"/>
                                      </p:to>
                                    </p:set>
                                    <p:animEffect filter="fade" transition="in">
                                      <p:cBhvr>
                                        <p:cTn dur="1000"/>
                                        <p:tgtEl>
                                          <p:spTgt spid="68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88" name="Google Shape;688;p36"/>
          <p:cNvSpPr txBox="1"/>
          <p:nvPr>
            <p:ph idx="1" type="body"/>
          </p:nvPr>
        </p:nvSpPr>
        <p:spPr>
          <a:xfrm>
            <a:off x="576875" y="949770"/>
            <a:ext cx="7999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US" sz="1600">
                <a:solidFill>
                  <a:srgbClr val="000000"/>
                </a:solidFill>
              </a:rPr>
              <a:t>diff</a:t>
            </a:r>
            <a:r>
              <a:rPr lang="en-US" sz="1600">
                <a:solidFill>
                  <a:srgbClr val="000000"/>
                </a:solidFill>
              </a:rPr>
              <a:t>:- The “diff” analyzes two files and prints the lines that are different. Essentially, it outputs a set of instructions for how to change one file in order to make it identical to the second file.</a:t>
            </a:r>
            <a:endParaRPr sz="1600">
              <a:solidFill>
                <a:srgbClr val="000000"/>
              </a:solidFill>
            </a:endParaRPr>
          </a:p>
          <a:p>
            <a:pPr indent="457200" lvl="0" marL="0" rtl="0" algn="l">
              <a:spcBef>
                <a:spcPts val="0"/>
              </a:spcBef>
              <a:spcAft>
                <a:spcPts val="0"/>
              </a:spcAft>
              <a:buNone/>
            </a:pPr>
            <a:r>
              <a:rPr lang="en-US" sz="1600">
                <a:solidFill>
                  <a:srgbClr val="F07B27"/>
                </a:solidFill>
              </a:rPr>
              <a:t>$ diff abc.txt xyz.txt</a:t>
            </a:r>
            <a:endParaRPr sz="1600">
              <a:solidFill>
                <a:srgbClr val="F07B27"/>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US" sz="1600">
                <a:solidFill>
                  <a:srgbClr val="000000"/>
                </a:solidFill>
              </a:rPr>
              <a:t>wc</a:t>
            </a:r>
            <a:r>
              <a:rPr lang="en-US" sz="1600">
                <a:solidFill>
                  <a:srgbClr val="000000"/>
                </a:solidFill>
              </a:rPr>
              <a:t>: The w	c (word count) command in Unix/Linux operating systems is used to find out number of newline count, word count, byte and characters count in a files specified by the file arguments.</a:t>
            </a:r>
            <a:endParaRPr sz="1600">
              <a:solidFill>
                <a:srgbClr val="000000"/>
              </a:solidFill>
            </a:endParaRPr>
          </a:p>
          <a:p>
            <a:pPr indent="0" lvl="0" marL="0" rtl="0" algn="l">
              <a:spcBef>
                <a:spcPts val="0"/>
              </a:spcBef>
              <a:spcAft>
                <a:spcPts val="0"/>
              </a:spcAft>
              <a:buNone/>
            </a:pPr>
            <a:r>
              <a:rPr lang="en-US" sz="1600">
                <a:solidFill>
                  <a:srgbClr val="000000"/>
                </a:solidFill>
              </a:rPr>
              <a:t>	</a:t>
            </a:r>
            <a:endParaRPr sz="1600">
              <a:solidFill>
                <a:srgbClr val="000000"/>
              </a:solidFill>
            </a:endParaRPr>
          </a:p>
          <a:p>
            <a:pPr indent="457200" lvl="0" marL="0" rtl="0" algn="l">
              <a:spcBef>
                <a:spcPts val="0"/>
              </a:spcBef>
              <a:spcAft>
                <a:spcPts val="0"/>
              </a:spcAft>
              <a:buNone/>
            </a:pPr>
            <a:r>
              <a:rPr lang="en-US" sz="1600">
                <a:solidFill>
                  <a:srgbClr val="F07B27"/>
                </a:solidFill>
              </a:rPr>
              <a:t>$ wc -l</a:t>
            </a:r>
            <a:r>
              <a:rPr lang="en-US" sz="1600">
                <a:solidFill>
                  <a:srgbClr val="000000"/>
                </a:solidFill>
              </a:rPr>
              <a:t> : Prints the number of lines in a file.</a:t>
            </a:r>
            <a:br>
              <a:rPr lang="en-US" sz="1600">
                <a:solidFill>
                  <a:srgbClr val="000000"/>
                </a:solidFill>
              </a:rPr>
            </a:br>
            <a:r>
              <a:rPr lang="en-US" sz="1600">
                <a:solidFill>
                  <a:srgbClr val="000000"/>
                </a:solidFill>
              </a:rPr>
              <a:t>	</a:t>
            </a:r>
            <a:r>
              <a:rPr lang="en-US" sz="1600">
                <a:solidFill>
                  <a:srgbClr val="FF9900"/>
                </a:solidFill>
              </a:rPr>
              <a:t>$ wc -w </a:t>
            </a:r>
            <a:r>
              <a:rPr lang="en-US" sz="1600">
                <a:solidFill>
                  <a:srgbClr val="000000"/>
                </a:solidFill>
              </a:rPr>
              <a:t>: prints the number of words in a file.</a:t>
            </a:r>
            <a:br>
              <a:rPr lang="en-US" sz="1600">
                <a:solidFill>
                  <a:srgbClr val="000000"/>
                </a:solidFill>
              </a:rPr>
            </a:br>
            <a:r>
              <a:rPr lang="en-US" sz="1600">
                <a:solidFill>
                  <a:srgbClr val="000000"/>
                </a:solidFill>
              </a:rPr>
              <a:t>	</a:t>
            </a:r>
            <a:r>
              <a:rPr lang="en-US" sz="1600">
                <a:solidFill>
                  <a:srgbClr val="F07B27"/>
                </a:solidFill>
              </a:rPr>
              <a:t>$ wc -c </a:t>
            </a:r>
            <a:r>
              <a:rPr lang="en-US" sz="1600">
                <a:solidFill>
                  <a:srgbClr val="000000"/>
                </a:solidFill>
              </a:rPr>
              <a:t>: Displays the count of bytes in a file.</a:t>
            </a:r>
            <a:br>
              <a:rPr lang="en-US" sz="1600">
                <a:solidFill>
                  <a:srgbClr val="000000"/>
                </a:solidFill>
              </a:rPr>
            </a:br>
            <a:r>
              <a:rPr lang="en-US" sz="1600">
                <a:solidFill>
                  <a:srgbClr val="000000"/>
                </a:solidFill>
              </a:rPr>
              <a:t>	</a:t>
            </a:r>
            <a:r>
              <a:rPr lang="en-US" sz="1600">
                <a:solidFill>
                  <a:srgbClr val="F07B27"/>
                </a:solidFill>
              </a:rPr>
              <a:t>$ wc -m</a:t>
            </a:r>
            <a:r>
              <a:rPr lang="en-US" sz="1600">
                <a:solidFill>
                  <a:srgbClr val="000000"/>
                </a:solidFill>
              </a:rPr>
              <a:t> : prints the count of characters from a file.</a:t>
            </a:r>
            <a:br>
              <a:rPr lang="en-US" sz="1600">
                <a:solidFill>
                  <a:srgbClr val="000000"/>
                </a:solidFill>
              </a:rPr>
            </a:br>
            <a:r>
              <a:rPr lang="en-US" sz="1600">
                <a:solidFill>
                  <a:srgbClr val="000000"/>
                </a:solidFill>
              </a:rPr>
              <a:t>	</a:t>
            </a:r>
            <a:r>
              <a:rPr lang="en-US" sz="1600">
                <a:solidFill>
                  <a:srgbClr val="F07B27"/>
                </a:solidFill>
              </a:rPr>
              <a:t>$ wc -L</a:t>
            </a:r>
            <a:r>
              <a:rPr lang="en-US" sz="1600">
                <a:solidFill>
                  <a:srgbClr val="000000"/>
                </a:solidFill>
              </a:rPr>
              <a:t> : prints only the length of the longest line in a file.</a:t>
            </a:r>
            <a:endParaRPr sz="1600">
              <a:solidFill>
                <a:srgbClr val="272727"/>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t> </a:t>
            </a:r>
            <a:endParaRPr/>
          </a:p>
        </p:txBody>
      </p:sp>
      <p:sp>
        <p:nvSpPr>
          <p:cNvPr id="695" name="Google Shape;695;p37"/>
          <p:cNvSpPr txBox="1"/>
          <p:nvPr>
            <p:ph idx="1" type="body"/>
          </p:nvPr>
        </p:nvSpPr>
        <p:spPr>
          <a:xfrm>
            <a:off x="726300" y="987021"/>
            <a:ext cx="7993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00"/>
                </a:solidFill>
                <a:highlight>
                  <a:srgbClr val="FFFFFF"/>
                </a:highlight>
              </a:rPr>
              <a:t>grep:</a:t>
            </a:r>
            <a:r>
              <a:rPr lang="en-US" sz="1200">
                <a:solidFill>
                  <a:srgbClr val="000000"/>
                </a:solidFill>
                <a:highlight>
                  <a:srgbClr val="FFFFFF"/>
                </a:highlight>
              </a:rPr>
              <a:t> It stands for "global regular expression print," processes text line by line and prints any lines which match a specified pattern.</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rgbClr val="FFFFFF"/>
              </a:highlight>
            </a:endParaRPr>
          </a:p>
        </p:txBody>
      </p:sp>
      <p:pic>
        <p:nvPicPr>
          <p:cNvPr descr="Screen Shot 2016-01-12 at 6.57.57 PM.png" id="696" name="Google Shape;696;p37"/>
          <p:cNvPicPr preferRelativeResize="0"/>
          <p:nvPr/>
        </p:nvPicPr>
        <p:blipFill>
          <a:blip r:embed="rId3">
            <a:alphaModFix/>
          </a:blip>
          <a:stretch>
            <a:fillRect/>
          </a:stretch>
        </p:blipFill>
        <p:spPr>
          <a:xfrm>
            <a:off x="651600" y="1783451"/>
            <a:ext cx="8143201" cy="1576587"/>
          </a:xfrm>
          <a:prstGeom prst="rect">
            <a:avLst/>
          </a:prstGeom>
          <a:noFill/>
          <a:ln>
            <a:noFill/>
          </a:ln>
        </p:spPr>
      </p:pic>
      <p:sp>
        <p:nvSpPr>
          <p:cNvPr id="697" name="Google Shape;697;p37"/>
          <p:cNvSpPr txBox="1"/>
          <p:nvPr/>
        </p:nvSpPr>
        <p:spPr>
          <a:xfrm>
            <a:off x="800800" y="3463925"/>
            <a:ext cx="79938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rgbClr val="FAFBFC"/>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a:t>
            </a:r>
            <a:r>
              <a:rPr lang="en-US" sz="1200">
                <a:solidFill>
                  <a:srgbClr val="F07B27"/>
                </a:solidFill>
                <a:highlight>
                  <a:srgbClr val="FAFBFC"/>
                </a:highlight>
                <a:latin typeface="Questrial"/>
                <a:ea typeface="Questrial"/>
                <a:cs typeface="Questrial"/>
                <a:sym typeface="Questrial"/>
              </a:rPr>
              <a:t>grep -i "boo"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a:t>
            </a:r>
            <a:r>
              <a:rPr b="1" lang="en-US" sz="1200">
                <a:highlight>
                  <a:srgbClr val="FFFFFF"/>
                </a:highlight>
                <a:latin typeface="Questrial"/>
                <a:ea typeface="Questrial"/>
                <a:cs typeface="Questrial"/>
                <a:sym typeface="Questrial"/>
              </a:rPr>
              <a:t>ignore</a:t>
            </a:r>
            <a:r>
              <a:rPr lang="en-US" sz="1200">
                <a:highlight>
                  <a:srgbClr val="FFFFFF"/>
                </a:highlight>
                <a:latin typeface="Questrial"/>
                <a:ea typeface="Questrial"/>
                <a:cs typeface="Questrial"/>
                <a:sym typeface="Questrial"/>
              </a:rPr>
              <a:t> word case</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-r "192.168.1.5" /etc/</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search </a:t>
            </a:r>
            <a:r>
              <a:rPr b="1" lang="en-US" sz="1200">
                <a:highlight>
                  <a:srgbClr val="FFFFFF"/>
                </a:highlight>
                <a:latin typeface="Questrial"/>
                <a:ea typeface="Questrial"/>
                <a:cs typeface="Questrial"/>
                <a:sym typeface="Questrial"/>
              </a:rPr>
              <a:t>recursively</a:t>
            </a:r>
            <a:endParaRPr b="1"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-v bar /path/to/file  </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use -v option to print </a:t>
            </a:r>
            <a:r>
              <a:rPr b="1" lang="en-US" sz="1200">
                <a:highlight>
                  <a:srgbClr val="FFFFFF"/>
                </a:highlight>
                <a:latin typeface="Questrial"/>
                <a:ea typeface="Questrial"/>
                <a:cs typeface="Questrial"/>
                <a:sym typeface="Questrial"/>
              </a:rPr>
              <a:t>inverts</a:t>
            </a:r>
            <a:r>
              <a:rPr lang="en-US" sz="1200">
                <a:highlight>
                  <a:srgbClr val="FFFFFF"/>
                </a:highlight>
                <a:latin typeface="Questrial"/>
                <a:ea typeface="Questrial"/>
                <a:cs typeface="Questrial"/>
                <a:sym typeface="Questrial"/>
              </a:rPr>
              <a:t> the match</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--color vivek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display output in </a:t>
            </a:r>
            <a:r>
              <a:rPr b="1" lang="en-US" sz="1200">
                <a:highlight>
                  <a:srgbClr val="FFFFFF"/>
                </a:highlight>
                <a:latin typeface="Questrial"/>
                <a:ea typeface="Questrial"/>
                <a:cs typeface="Questrial"/>
                <a:sym typeface="Questrial"/>
              </a:rPr>
              <a:t>colors</a:t>
            </a:r>
            <a:endParaRPr b="1" sz="1200">
              <a:highlight>
                <a:srgbClr val="FAFBFC"/>
              </a:highlight>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xEl>
                                              <p:pRg end="0" st="0"/>
                                            </p:txEl>
                                          </p:spTgt>
                                        </p:tgtEl>
                                        <p:attrNameLst>
                                          <p:attrName>style.visibility</p:attrName>
                                        </p:attrNameLst>
                                      </p:cBhvr>
                                      <p:to>
                                        <p:strVal val="visible"/>
                                      </p:to>
                                    </p:set>
                                    <p:animEffect filter="fade" transition="in">
                                      <p:cBhvr>
                                        <p:cTn dur="1000"/>
                                        <p:tgtEl>
                                          <p:spTgt spid="6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xEl>
                                              <p:pRg end="1" st="1"/>
                                            </p:txEl>
                                          </p:spTgt>
                                        </p:tgtEl>
                                        <p:attrNameLst>
                                          <p:attrName>style.visibility</p:attrName>
                                        </p:attrNameLst>
                                      </p:cBhvr>
                                      <p:to>
                                        <p:strVal val="visible"/>
                                      </p:to>
                                    </p:set>
                                    <p:animEffect filter="fade" transition="in">
                                      <p:cBhvr>
                                        <p:cTn dur="1000"/>
                                        <p:tgtEl>
                                          <p:spTgt spid="6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xEl>
                                              <p:pRg end="2" st="2"/>
                                            </p:txEl>
                                          </p:spTgt>
                                        </p:tgtEl>
                                        <p:attrNameLst>
                                          <p:attrName>style.visibility</p:attrName>
                                        </p:attrNameLst>
                                      </p:cBhvr>
                                      <p:to>
                                        <p:strVal val="visible"/>
                                      </p:to>
                                    </p:set>
                                    <p:animEffect filter="fade" transition="in">
                                      <p:cBhvr>
                                        <p:cTn dur="1000"/>
                                        <p:tgtEl>
                                          <p:spTgt spid="6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xEl>
                                              <p:pRg end="3" st="3"/>
                                            </p:txEl>
                                          </p:spTgt>
                                        </p:tgtEl>
                                        <p:attrNameLst>
                                          <p:attrName>style.visibility</p:attrName>
                                        </p:attrNameLst>
                                      </p:cBhvr>
                                      <p:to>
                                        <p:strVal val="visible"/>
                                      </p:to>
                                    </p:set>
                                    <p:animEffect filter="fade" transition="in">
                                      <p:cBhvr>
                                        <p:cTn dur="1000"/>
                                        <p:tgtEl>
                                          <p:spTgt spid="6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xEl>
                                              <p:pRg end="4" st="4"/>
                                            </p:txEl>
                                          </p:spTgt>
                                        </p:tgtEl>
                                        <p:attrNameLst>
                                          <p:attrName>style.visibility</p:attrName>
                                        </p:attrNameLst>
                                      </p:cBhvr>
                                      <p:to>
                                        <p:strVal val="visible"/>
                                      </p:to>
                                    </p:set>
                                    <p:animEffect filter="fade" transition="in">
                                      <p:cBhvr>
                                        <p:cTn dur="1000"/>
                                        <p:tgtEl>
                                          <p:spTgt spid="6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Continued..</a:t>
            </a:r>
            <a:endParaRPr/>
          </a:p>
        </p:txBody>
      </p:sp>
      <p:sp>
        <p:nvSpPr>
          <p:cNvPr id="704" name="Google Shape;704;p38"/>
          <p:cNvSpPr txBox="1"/>
          <p:nvPr>
            <p:ph idx="1" type="body"/>
          </p:nvPr>
        </p:nvSpPr>
        <p:spPr>
          <a:xfrm>
            <a:off x="733100" y="1005047"/>
            <a:ext cx="8075700" cy="3712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US" sz="1200">
                <a:solidFill>
                  <a:srgbClr val="000000"/>
                </a:solidFill>
              </a:rPr>
              <a:t>Symbolic links</a:t>
            </a:r>
            <a:r>
              <a:rPr lang="en-US" sz="1200">
                <a:solidFill>
                  <a:srgbClr val="000000"/>
                </a:solidFill>
              </a:rPr>
              <a:t> - They are kind of shortcuts in the Linux/Unix world.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Soft Link</a:t>
            </a:r>
            <a:r>
              <a:rPr lang="en-US" sz="1200">
                <a:solidFill>
                  <a:srgbClr val="000000"/>
                </a:solidFill>
              </a:rPr>
              <a:t> :-  Soft links are very similar to what we say “Shortcut” in windows, is a way to link to a file or directory. It creates new file pointing to original file but with different inode.</a:t>
            </a:r>
            <a:endParaRPr sz="1200">
              <a:solidFill>
                <a:srgbClr val="000000"/>
              </a:solidFill>
            </a:endParaRPr>
          </a:p>
          <a:p>
            <a:pPr indent="0" lvl="0" marL="457200" rtl="0" algn="l">
              <a:spcBef>
                <a:spcPts val="0"/>
              </a:spcBef>
              <a:spcAft>
                <a:spcPts val="0"/>
              </a:spcAft>
              <a:buNone/>
            </a:pPr>
            <a:r>
              <a:rPr lang="en-US" sz="1200">
                <a:solidFill>
                  <a:srgbClr val="F07B27"/>
                </a:solidFill>
              </a:rPr>
              <a:t>$ ln -s /home/abc/abc.txt /home/user/Desktop/abc.txt</a:t>
            </a:r>
            <a:endParaRPr sz="1200">
              <a:solidFill>
                <a:srgbClr val="F07B27"/>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Hard Link</a:t>
            </a:r>
            <a:r>
              <a:rPr lang="en-US" sz="1200">
                <a:solidFill>
                  <a:srgbClr val="000000"/>
                </a:solidFill>
              </a:rPr>
              <a:t> : Hard link is a bit different from soft link. It create new file with the same inode reference. </a:t>
            </a:r>
            <a:endParaRPr sz="1200">
              <a:solidFill>
                <a:srgbClr val="000000"/>
              </a:solidFill>
            </a:endParaRPr>
          </a:p>
          <a:p>
            <a:pPr indent="457200" lvl="0" marL="0" rtl="0" algn="l">
              <a:spcBef>
                <a:spcPts val="0"/>
              </a:spcBef>
              <a:spcAft>
                <a:spcPts val="0"/>
              </a:spcAft>
              <a:buNone/>
            </a:pPr>
            <a:r>
              <a:rPr lang="en-US" sz="1200">
                <a:solidFill>
                  <a:srgbClr val="F07B27"/>
                </a:solidFill>
              </a:rPr>
              <a:t>$ln /home/abc/abc.txt /home/user/Desktop/abc.txt</a:t>
            </a:r>
            <a:endParaRPr sz="1200">
              <a:solidFill>
                <a:srgbClr val="F07B27"/>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US" sz="1200">
                <a:solidFill>
                  <a:srgbClr val="000000"/>
                </a:solidFill>
              </a:rPr>
              <a:t>Which one should I use?</a:t>
            </a:r>
            <a:endParaRPr b="1"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 across filesystems: If you want to link files across the filesystems, you can only use symlinks/soft links.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Links to directory: If you want to link directories, then you must be using Soft links, as you can’t create a hard link to a directory.</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Storage Space: Hard links takes very negligible amount of space, as there are no new inodes created while creating hard links. In soft links we create a file which consumes space (usually 4KB, depending upon the filesystem)</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Moving file location: If you move the source file to some other location on the same filesystem, the hard link will still work, but soft link will fail.</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Redundancy: If you want to make sure safety of your data, you should be using hard link, as in hard link, the data is safe, until all the links to the files are deleted, instead of that in soft link, you will lose the data if the master instance of the file is deleted.</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0" st="0"/>
                                            </p:txEl>
                                          </p:spTgt>
                                        </p:tgtEl>
                                        <p:attrNameLst>
                                          <p:attrName>style.visibility</p:attrName>
                                        </p:attrNameLst>
                                      </p:cBhvr>
                                      <p:to>
                                        <p:strVal val="visible"/>
                                      </p:to>
                                    </p:set>
                                    <p:animEffect filter="fade" transition="in">
                                      <p:cBhvr>
                                        <p:cTn dur="1000"/>
                                        <p:tgtEl>
                                          <p:spTgt spid="7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 st="1"/>
                                            </p:txEl>
                                          </p:spTgt>
                                        </p:tgtEl>
                                        <p:attrNameLst>
                                          <p:attrName>style.visibility</p:attrName>
                                        </p:attrNameLst>
                                      </p:cBhvr>
                                      <p:to>
                                        <p:strVal val="visible"/>
                                      </p:to>
                                    </p:set>
                                    <p:animEffect filter="fade" transition="in">
                                      <p:cBhvr>
                                        <p:cTn dur="1000"/>
                                        <p:tgtEl>
                                          <p:spTgt spid="7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2" st="2"/>
                                            </p:txEl>
                                          </p:spTgt>
                                        </p:tgtEl>
                                        <p:attrNameLst>
                                          <p:attrName>style.visibility</p:attrName>
                                        </p:attrNameLst>
                                      </p:cBhvr>
                                      <p:to>
                                        <p:strVal val="visible"/>
                                      </p:to>
                                    </p:set>
                                    <p:animEffect filter="fade" transition="in">
                                      <p:cBhvr>
                                        <p:cTn dur="1000"/>
                                        <p:tgtEl>
                                          <p:spTgt spid="7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3" st="3"/>
                                            </p:txEl>
                                          </p:spTgt>
                                        </p:tgtEl>
                                        <p:attrNameLst>
                                          <p:attrName>style.visibility</p:attrName>
                                        </p:attrNameLst>
                                      </p:cBhvr>
                                      <p:to>
                                        <p:strVal val="visible"/>
                                      </p:to>
                                    </p:set>
                                    <p:animEffect filter="fade" transition="in">
                                      <p:cBhvr>
                                        <p:cTn dur="1000"/>
                                        <p:tgtEl>
                                          <p:spTgt spid="7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4" st="4"/>
                                            </p:txEl>
                                          </p:spTgt>
                                        </p:tgtEl>
                                        <p:attrNameLst>
                                          <p:attrName>style.visibility</p:attrName>
                                        </p:attrNameLst>
                                      </p:cBhvr>
                                      <p:to>
                                        <p:strVal val="visible"/>
                                      </p:to>
                                    </p:set>
                                    <p:animEffect filter="fade" transition="in">
                                      <p:cBhvr>
                                        <p:cTn dur="1000"/>
                                        <p:tgtEl>
                                          <p:spTgt spid="7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5" st="5"/>
                                            </p:txEl>
                                          </p:spTgt>
                                        </p:tgtEl>
                                        <p:attrNameLst>
                                          <p:attrName>style.visibility</p:attrName>
                                        </p:attrNameLst>
                                      </p:cBhvr>
                                      <p:to>
                                        <p:strVal val="visible"/>
                                      </p:to>
                                    </p:set>
                                    <p:animEffect filter="fade" transition="in">
                                      <p:cBhvr>
                                        <p:cTn dur="1000"/>
                                        <p:tgtEl>
                                          <p:spTgt spid="7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6" st="6"/>
                                            </p:txEl>
                                          </p:spTgt>
                                        </p:tgtEl>
                                        <p:attrNameLst>
                                          <p:attrName>style.visibility</p:attrName>
                                        </p:attrNameLst>
                                      </p:cBhvr>
                                      <p:to>
                                        <p:strVal val="visible"/>
                                      </p:to>
                                    </p:set>
                                    <p:animEffect filter="fade" transition="in">
                                      <p:cBhvr>
                                        <p:cTn dur="1000"/>
                                        <p:tgtEl>
                                          <p:spTgt spid="7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7" st="7"/>
                                            </p:txEl>
                                          </p:spTgt>
                                        </p:tgtEl>
                                        <p:attrNameLst>
                                          <p:attrName>style.visibility</p:attrName>
                                        </p:attrNameLst>
                                      </p:cBhvr>
                                      <p:to>
                                        <p:strVal val="visible"/>
                                      </p:to>
                                    </p:set>
                                    <p:animEffect filter="fade" transition="in">
                                      <p:cBhvr>
                                        <p:cTn dur="1000"/>
                                        <p:tgtEl>
                                          <p:spTgt spid="7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8" st="8"/>
                                            </p:txEl>
                                          </p:spTgt>
                                        </p:tgtEl>
                                        <p:attrNameLst>
                                          <p:attrName>style.visibility</p:attrName>
                                        </p:attrNameLst>
                                      </p:cBhvr>
                                      <p:to>
                                        <p:strVal val="visible"/>
                                      </p:to>
                                    </p:set>
                                    <p:animEffect filter="fade" transition="in">
                                      <p:cBhvr>
                                        <p:cTn dur="1000"/>
                                        <p:tgtEl>
                                          <p:spTgt spid="7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9" st="9"/>
                                            </p:txEl>
                                          </p:spTgt>
                                        </p:tgtEl>
                                        <p:attrNameLst>
                                          <p:attrName>style.visibility</p:attrName>
                                        </p:attrNameLst>
                                      </p:cBhvr>
                                      <p:to>
                                        <p:strVal val="visible"/>
                                      </p:to>
                                    </p:set>
                                    <p:animEffect filter="fade" transition="in">
                                      <p:cBhvr>
                                        <p:cTn dur="1000"/>
                                        <p:tgtEl>
                                          <p:spTgt spid="7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0" st="10"/>
                                            </p:txEl>
                                          </p:spTgt>
                                        </p:tgtEl>
                                        <p:attrNameLst>
                                          <p:attrName>style.visibility</p:attrName>
                                        </p:attrNameLst>
                                      </p:cBhvr>
                                      <p:to>
                                        <p:strVal val="visible"/>
                                      </p:to>
                                    </p:set>
                                    <p:animEffect filter="fade" transition="in">
                                      <p:cBhvr>
                                        <p:cTn dur="1000"/>
                                        <p:tgtEl>
                                          <p:spTgt spid="7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1" st="11"/>
                                            </p:txEl>
                                          </p:spTgt>
                                        </p:tgtEl>
                                        <p:attrNameLst>
                                          <p:attrName>style.visibility</p:attrName>
                                        </p:attrNameLst>
                                      </p:cBhvr>
                                      <p:to>
                                        <p:strVal val="visible"/>
                                      </p:to>
                                    </p:set>
                                    <p:animEffect filter="fade" transition="in">
                                      <p:cBhvr>
                                        <p:cTn dur="1000"/>
                                        <p:tgtEl>
                                          <p:spTgt spid="7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2" st="12"/>
                                            </p:txEl>
                                          </p:spTgt>
                                        </p:tgtEl>
                                        <p:attrNameLst>
                                          <p:attrName>style.visibility</p:attrName>
                                        </p:attrNameLst>
                                      </p:cBhvr>
                                      <p:to>
                                        <p:strVal val="visible"/>
                                      </p:to>
                                    </p:set>
                                    <p:animEffect filter="fade" transition="in">
                                      <p:cBhvr>
                                        <p:cTn dur="1000"/>
                                        <p:tgtEl>
                                          <p:spTgt spid="7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3" st="13"/>
                                            </p:txEl>
                                          </p:spTgt>
                                        </p:tgtEl>
                                        <p:attrNameLst>
                                          <p:attrName>style.visibility</p:attrName>
                                        </p:attrNameLst>
                                      </p:cBhvr>
                                      <p:to>
                                        <p:strVal val="visible"/>
                                      </p:to>
                                    </p:set>
                                    <p:animEffect filter="fade" transition="in">
                                      <p:cBhvr>
                                        <p:cTn dur="1000"/>
                                        <p:tgtEl>
                                          <p:spTgt spid="70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More Commands</a:t>
            </a:r>
            <a:endParaRPr/>
          </a:p>
        </p:txBody>
      </p:sp>
      <p:sp>
        <p:nvSpPr>
          <p:cNvPr id="711" name="Google Shape;711;p39"/>
          <p:cNvSpPr txBox="1"/>
          <p:nvPr>
            <p:ph idx="1" type="body"/>
          </p:nvPr>
        </p:nvSpPr>
        <p:spPr>
          <a:xfrm>
            <a:off x="1016875" y="851347"/>
            <a:ext cx="6763500" cy="3015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Username:  whoami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SuperUser:  sudo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Switching users:  su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.bashrc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help:  </a:t>
            </a:r>
            <a:r>
              <a:rPr i="1" lang="en-US" sz="1400">
                <a:solidFill>
                  <a:srgbClr val="000000"/>
                </a:solidFill>
              </a:rPr>
              <a:t>cmd</a:t>
            </a:r>
            <a:r>
              <a:rPr lang="en-US" sz="1400">
                <a:solidFill>
                  <a:srgbClr val="000000"/>
                </a:solidFill>
              </a:rPr>
              <a:t> --help, </a:t>
            </a:r>
            <a:r>
              <a:rPr i="1" lang="en-US" sz="1400">
                <a:solidFill>
                  <a:srgbClr val="000000"/>
                </a:solidFill>
              </a:rPr>
              <a:t>cmd -</a:t>
            </a:r>
            <a:r>
              <a:rPr lang="en-US" sz="1400">
                <a:solidFill>
                  <a:srgbClr val="000000"/>
                </a:solidFill>
              </a:rPr>
              <a:t>h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Manual: man </a:t>
            </a:r>
            <a:r>
              <a:rPr i="1" lang="en-US" sz="1400">
                <a:solidFill>
                  <a:srgbClr val="000000"/>
                </a:solidFill>
              </a:rPr>
              <a:t>cmd</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Alias: alias lsit=”la -l”</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r>
              <a:rPr lang="en-US" sz="1400">
                <a:solidFill>
                  <a:srgbClr val="FF9900"/>
                </a:solidFill>
              </a:rPr>
              <a:t>$ list</a:t>
            </a:r>
            <a:endParaRPr sz="1400">
              <a:solidFill>
                <a:srgbClr val="FF9900"/>
              </a:solidFill>
            </a:endParaRPr>
          </a:p>
          <a:p>
            <a:pPr indent="0" lvl="0" marL="0" rtl="0" algn="l">
              <a:lnSpc>
                <a:spcPct val="115000"/>
              </a:lnSpc>
              <a:spcBef>
                <a:spcPts val="0"/>
              </a:spcBef>
              <a:spcAft>
                <a:spcPts val="0"/>
              </a:spcAft>
              <a:buNone/>
            </a:pPr>
            <a:r>
              <a:rPr lang="en-US" sz="1400">
                <a:solidFill>
                  <a:srgbClr val="FF9900"/>
                </a:solidFill>
              </a:rPr>
              <a:t>	</a:t>
            </a:r>
            <a:r>
              <a:rPr lang="en-US" sz="1400">
                <a:solidFill>
                  <a:srgbClr val="000000"/>
                </a:solidFill>
              </a:rPr>
              <a:t>drwx------+ 20 admin  staff   680 Jan 18 12:46 Desktop</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US" sz="1400">
                <a:solidFill>
                  <a:srgbClr val="000000"/>
                </a:solidFill>
              </a:rPr>
              <a:t>drwx------+ 15 admin  staff   510 Jan 11 22:08 Documents</a:t>
            </a:r>
            <a:endParaRPr sz="1400">
              <a:solidFill>
                <a:srgbClr val="000000"/>
              </a:solidFill>
            </a:endParaRPr>
          </a:p>
          <a:p>
            <a:pPr indent="0" lvl="0" marL="0" rtl="0" algn="l">
              <a:lnSpc>
                <a:spcPct val="115000"/>
              </a:lnSpc>
              <a:spcBef>
                <a:spcPts val="0"/>
              </a:spcBef>
              <a:spcAft>
                <a:spcPts val="0"/>
              </a:spcAft>
              <a:buNone/>
            </a:pPr>
            <a:r>
              <a:t/>
            </a:r>
            <a:endParaRPr sz="14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0" st="0"/>
                                            </p:txEl>
                                          </p:spTgt>
                                        </p:tgtEl>
                                        <p:attrNameLst>
                                          <p:attrName>style.visibility</p:attrName>
                                        </p:attrNameLst>
                                      </p:cBhvr>
                                      <p:to>
                                        <p:strVal val="visible"/>
                                      </p:to>
                                    </p:set>
                                    <p:animEffect filter="fade" transition="in">
                                      <p:cBhvr>
                                        <p:cTn dur="1000"/>
                                        <p:tgtEl>
                                          <p:spTgt spid="7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1" st="1"/>
                                            </p:txEl>
                                          </p:spTgt>
                                        </p:tgtEl>
                                        <p:attrNameLst>
                                          <p:attrName>style.visibility</p:attrName>
                                        </p:attrNameLst>
                                      </p:cBhvr>
                                      <p:to>
                                        <p:strVal val="visible"/>
                                      </p:to>
                                    </p:set>
                                    <p:animEffect filter="fade" transition="in">
                                      <p:cBhvr>
                                        <p:cTn dur="1000"/>
                                        <p:tgtEl>
                                          <p:spTgt spid="7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2" st="2"/>
                                            </p:txEl>
                                          </p:spTgt>
                                        </p:tgtEl>
                                        <p:attrNameLst>
                                          <p:attrName>style.visibility</p:attrName>
                                        </p:attrNameLst>
                                      </p:cBhvr>
                                      <p:to>
                                        <p:strVal val="visible"/>
                                      </p:to>
                                    </p:set>
                                    <p:animEffect filter="fade" transition="in">
                                      <p:cBhvr>
                                        <p:cTn dur="1000"/>
                                        <p:tgtEl>
                                          <p:spTgt spid="7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3" st="3"/>
                                            </p:txEl>
                                          </p:spTgt>
                                        </p:tgtEl>
                                        <p:attrNameLst>
                                          <p:attrName>style.visibility</p:attrName>
                                        </p:attrNameLst>
                                      </p:cBhvr>
                                      <p:to>
                                        <p:strVal val="visible"/>
                                      </p:to>
                                    </p:set>
                                    <p:animEffect filter="fade" transition="in">
                                      <p:cBhvr>
                                        <p:cTn dur="1000"/>
                                        <p:tgtEl>
                                          <p:spTgt spid="7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4" st="4"/>
                                            </p:txEl>
                                          </p:spTgt>
                                        </p:tgtEl>
                                        <p:attrNameLst>
                                          <p:attrName>style.visibility</p:attrName>
                                        </p:attrNameLst>
                                      </p:cBhvr>
                                      <p:to>
                                        <p:strVal val="visible"/>
                                      </p:to>
                                    </p:set>
                                    <p:animEffect filter="fade" transition="in">
                                      <p:cBhvr>
                                        <p:cTn dur="1000"/>
                                        <p:tgtEl>
                                          <p:spTgt spid="7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5" st="5"/>
                                            </p:txEl>
                                          </p:spTgt>
                                        </p:tgtEl>
                                        <p:attrNameLst>
                                          <p:attrName>style.visibility</p:attrName>
                                        </p:attrNameLst>
                                      </p:cBhvr>
                                      <p:to>
                                        <p:strVal val="visible"/>
                                      </p:to>
                                    </p:set>
                                    <p:animEffect filter="fade" transition="in">
                                      <p:cBhvr>
                                        <p:cTn dur="1000"/>
                                        <p:tgtEl>
                                          <p:spTgt spid="7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6" st="6"/>
                                            </p:txEl>
                                          </p:spTgt>
                                        </p:tgtEl>
                                        <p:attrNameLst>
                                          <p:attrName>style.visibility</p:attrName>
                                        </p:attrNameLst>
                                      </p:cBhvr>
                                      <p:to>
                                        <p:strVal val="visible"/>
                                      </p:to>
                                    </p:set>
                                    <p:animEffect filter="fade" transition="in">
                                      <p:cBhvr>
                                        <p:cTn dur="1000"/>
                                        <p:tgtEl>
                                          <p:spTgt spid="7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7" st="7"/>
                                            </p:txEl>
                                          </p:spTgt>
                                        </p:tgtEl>
                                        <p:attrNameLst>
                                          <p:attrName>style.visibility</p:attrName>
                                        </p:attrNameLst>
                                      </p:cBhvr>
                                      <p:to>
                                        <p:strVal val="visible"/>
                                      </p:to>
                                    </p:set>
                                    <p:animEffect filter="fade" transition="in">
                                      <p:cBhvr>
                                        <p:cTn dur="1000"/>
                                        <p:tgtEl>
                                          <p:spTgt spid="7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8" st="8"/>
                                            </p:txEl>
                                          </p:spTgt>
                                        </p:tgtEl>
                                        <p:attrNameLst>
                                          <p:attrName>style.visibility</p:attrName>
                                        </p:attrNameLst>
                                      </p:cBhvr>
                                      <p:to>
                                        <p:strVal val="visible"/>
                                      </p:to>
                                    </p:set>
                                    <p:animEffect filter="fade" transition="in">
                                      <p:cBhvr>
                                        <p:cTn dur="1000"/>
                                        <p:tgtEl>
                                          <p:spTgt spid="7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9" st="9"/>
                                            </p:txEl>
                                          </p:spTgt>
                                        </p:tgtEl>
                                        <p:attrNameLst>
                                          <p:attrName>style.visibility</p:attrName>
                                        </p:attrNameLst>
                                      </p:cBhvr>
                                      <p:to>
                                        <p:strVal val="visible"/>
                                      </p:to>
                                    </p:set>
                                    <p:animEffect filter="fade" transition="in">
                                      <p:cBhvr>
                                        <p:cTn dur="1000"/>
                                        <p:tgtEl>
                                          <p:spTgt spid="7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10" st="10"/>
                                            </p:txEl>
                                          </p:spTgt>
                                        </p:tgtEl>
                                        <p:attrNameLst>
                                          <p:attrName>style.visibility</p:attrName>
                                        </p:attrNameLst>
                                      </p:cBhvr>
                                      <p:to>
                                        <p:strVal val="visible"/>
                                      </p:to>
                                    </p:set>
                                    <p:animEffect filter="fade" transition="in">
                                      <p:cBhvr>
                                        <p:cTn dur="1000"/>
                                        <p:tgtEl>
                                          <p:spTgt spid="71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VI</a:t>
            </a:r>
            <a:endParaRPr/>
          </a:p>
        </p:txBody>
      </p:sp>
      <p:sp>
        <p:nvSpPr>
          <p:cNvPr id="718" name="Google Shape;718;p40"/>
          <p:cNvSpPr txBox="1"/>
          <p:nvPr/>
        </p:nvSpPr>
        <p:spPr>
          <a:xfrm>
            <a:off x="94600" y="768575"/>
            <a:ext cx="3417300" cy="39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2 modes:</a:t>
            </a:r>
            <a:endParaRPr b="1"/>
          </a:p>
          <a:p>
            <a:pPr indent="-317500" lvl="0" marL="457200" rtl="0" algn="l">
              <a:spcBef>
                <a:spcPts val="0"/>
              </a:spcBef>
              <a:spcAft>
                <a:spcPts val="0"/>
              </a:spcAft>
              <a:buSzPts val="1400"/>
              <a:buChar char="●"/>
            </a:pPr>
            <a:r>
              <a:rPr lang="en-US"/>
              <a:t>Input mode</a:t>
            </a:r>
            <a:endParaRPr/>
          </a:p>
          <a:p>
            <a:pPr indent="-317500" lvl="0" marL="457200" rtl="0" algn="l">
              <a:spcBef>
                <a:spcPts val="0"/>
              </a:spcBef>
              <a:spcAft>
                <a:spcPts val="0"/>
              </a:spcAft>
              <a:buSzPts val="1400"/>
              <a:buChar char="●"/>
            </a:pPr>
            <a:r>
              <a:rPr lang="en-US"/>
              <a:t>Command mode</a:t>
            </a:r>
            <a:endParaRPr/>
          </a:p>
          <a:p>
            <a:pPr indent="0" lvl="0" marL="0" rtl="0" algn="l">
              <a:spcBef>
                <a:spcPts val="0"/>
              </a:spcBef>
              <a:spcAft>
                <a:spcPts val="0"/>
              </a:spcAft>
              <a:buNone/>
            </a:pPr>
            <a:r>
              <a:rPr b="1" lang="en-US"/>
              <a:t>Cursor movement:</a:t>
            </a:r>
            <a:endParaRPr b="1"/>
          </a:p>
          <a:p>
            <a:pPr indent="-317500" lvl="0" marL="457200" rtl="0" algn="l">
              <a:spcBef>
                <a:spcPts val="0"/>
              </a:spcBef>
              <a:spcAft>
                <a:spcPts val="0"/>
              </a:spcAft>
              <a:buSzPts val="1400"/>
              <a:buChar char="●"/>
            </a:pPr>
            <a:r>
              <a:rPr lang="en-US"/>
              <a:t>h (left), j (down), k (up), l (right)</a:t>
            </a:r>
            <a:endParaRPr/>
          </a:p>
          <a:p>
            <a:pPr indent="-317500" lvl="0" marL="457200" rtl="0" algn="l">
              <a:spcBef>
                <a:spcPts val="0"/>
              </a:spcBef>
              <a:spcAft>
                <a:spcPts val="0"/>
              </a:spcAft>
              <a:buSzPts val="1400"/>
              <a:buChar char="●"/>
            </a:pPr>
            <a:r>
              <a:rPr lang="en-US"/>
              <a:t>^f (page down)</a:t>
            </a:r>
            <a:endParaRPr/>
          </a:p>
          <a:p>
            <a:pPr indent="-317500" lvl="0" marL="457200" rtl="0" algn="l">
              <a:spcBef>
                <a:spcPts val="0"/>
              </a:spcBef>
              <a:spcAft>
                <a:spcPts val="0"/>
              </a:spcAft>
              <a:buSzPts val="1400"/>
              <a:buChar char="●"/>
            </a:pPr>
            <a:r>
              <a:rPr lang="en-US"/>
              <a:t>^b (page up)</a:t>
            </a:r>
            <a:endParaRPr/>
          </a:p>
          <a:p>
            <a:pPr indent="-317500" lvl="0" marL="457200" rtl="0" algn="l">
              <a:spcBef>
                <a:spcPts val="0"/>
              </a:spcBef>
              <a:spcAft>
                <a:spcPts val="0"/>
              </a:spcAft>
              <a:buSzPts val="1400"/>
              <a:buChar char="●"/>
            </a:pPr>
            <a:r>
              <a:rPr lang="en-US"/>
              <a:t>^ (first char.)</a:t>
            </a:r>
            <a:endParaRPr/>
          </a:p>
          <a:p>
            <a:pPr indent="-317500" lvl="0" marL="457200" rtl="0" algn="l">
              <a:spcBef>
                <a:spcPts val="0"/>
              </a:spcBef>
              <a:spcAft>
                <a:spcPts val="0"/>
              </a:spcAft>
              <a:buSzPts val="1400"/>
              <a:buChar char="●"/>
            </a:pPr>
            <a:r>
              <a:rPr lang="en-US"/>
              <a:t>$ (last char.)</a:t>
            </a:r>
            <a:endParaRPr/>
          </a:p>
          <a:p>
            <a:pPr indent="-317500" lvl="0" marL="457200" rtl="0" algn="l">
              <a:spcBef>
                <a:spcPts val="0"/>
              </a:spcBef>
              <a:spcAft>
                <a:spcPts val="0"/>
              </a:spcAft>
              <a:buSzPts val="1400"/>
              <a:buChar char="●"/>
            </a:pPr>
            <a:r>
              <a:rPr lang="en-US"/>
              <a:t>G (bottom page)</a:t>
            </a:r>
            <a:endParaRPr/>
          </a:p>
          <a:p>
            <a:pPr indent="-317500" lvl="0" marL="457200" rtl="0" algn="l">
              <a:spcBef>
                <a:spcPts val="0"/>
              </a:spcBef>
              <a:spcAft>
                <a:spcPts val="0"/>
              </a:spcAft>
              <a:buSzPts val="1400"/>
              <a:buChar char="●"/>
            </a:pPr>
            <a:r>
              <a:rPr lang="en-US"/>
              <a:t>:1 (goto first line)</a:t>
            </a:r>
            <a:endParaRPr/>
          </a:p>
          <a:p>
            <a:pPr indent="0" lvl="0" marL="0" rtl="0" algn="l">
              <a:spcBef>
                <a:spcPts val="0"/>
              </a:spcBef>
              <a:spcAft>
                <a:spcPts val="0"/>
              </a:spcAft>
              <a:buNone/>
            </a:pPr>
            <a:r>
              <a:rPr b="1" lang="en-US"/>
              <a:t>Switch to input mode:</a:t>
            </a:r>
            <a:endParaRPr b="1"/>
          </a:p>
          <a:p>
            <a:pPr indent="-317500" lvl="0" marL="457200" rtl="0" algn="l">
              <a:spcBef>
                <a:spcPts val="0"/>
              </a:spcBef>
              <a:spcAft>
                <a:spcPts val="0"/>
              </a:spcAft>
              <a:buSzPts val="1400"/>
              <a:buChar char="●"/>
            </a:pPr>
            <a:r>
              <a:rPr lang="en-US"/>
              <a:t>a (append)</a:t>
            </a:r>
            <a:endParaRPr/>
          </a:p>
          <a:p>
            <a:pPr indent="-317500" lvl="0" marL="457200" rtl="0" algn="l">
              <a:spcBef>
                <a:spcPts val="0"/>
              </a:spcBef>
              <a:spcAft>
                <a:spcPts val="0"/>
              </a:spcAft>
              <a:buSzPts val="1400"/>
              <a:buChar char="●"/>
            </a:pPr>
            <a:r>
              <a:rPr lang="en-US"/>
              <a:t>i (insert)</a:t>
            </a:r>
            <a:endParaRPr/>
          </a:p>
          <a:p>
            <a:pPr indent="-317500" lvl="0" marL="457200" rtl="0" algn="l">
              <a:spcBef>
                <a:spcPts val="0"/>
              </a:spcBef>
              <a:spcAft>
                <a:spcPts val="0"/>
              </a:spcAft>
              <a:buSzPts val="1400"/>
              <a:buChar char="●"/>
            </a:pPr>
            <a:r>
              <a:rPr lang="en-US"/>
              <a:t>o (insert line after)</a:t>
            </a:r>
            <a:endParaRPr/>
          </a:p>
          <a:p>
            <a:pPr indent="-317500" lvl="0" marL="457200" rtl="0" algn="l">
              <a:spcBef>
                <a:spcPts val="0"/>
              </a:spcBef>
              <a:spcAft>
                <a:spcPts val="0"/>
              </a:spcAft>
              <a:buSzPts val="1400"/>
              <a:buChar char="●"/>
            </a:pPr>
            <a:r>
              <a:rPr lang="en-US"/>
              <a:t>O (insert line before)</a:t>
            </a:r>
            <a:endParaRPr/>
          </a:p>
        </p:txBody>
      </p:sp>
      <p:sp>
        <p:nvSpPr>
          <p:cNvPr id="719" name="Google Shape;719;p40"/>
          <p:cNvSpPr txBox="1"/>
          <p:nvPr/>
        </p:nvSpPr>
        <p:spPr>
          <a:xfrm>
            <a:off x="4469525" y="1372100"/>
            <a:ext cx="3000000" cy="289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Delete:</a:t>
            </a:r>
            <a:endParaRPr b="1"/>
          </a:p>
          <a:p>
            <a:pPr indent="-317500" lvl="0" marL="457200" rtl="0" algn="l">
              <a:spcBef>
                <a:spcPts val="0"/>
              </a:spcBef>
              <a:spcAft>
                <a:spcPts val="0"/>
              </a:spcAft>
              <a:buSzPts val="1400"/>
              <a:buChar char="●"/>
            </a:pPr>
            <a:r>
              <a:rPr lang="en-US"/>
              <a:t>dd (delete a line)</a:t>
            </a:r>
            <a:endParaRPr/>
          </a:p>
          <a:p>
            <a:pPr indent="-317500" lvl="0" marL="457200" rtl="0" algn="l">
              <a:spcBef>
                <a:spcPts val="0"/>
              </a:spcBef>
              <a:spcAft>
                <a:spcPts val="0"/>
              </a:spcAft>
              <a:buSzPts val="1400"/>
              <a:buChar char="●"/>
            </a:pPr>
            <a:r>
              <a:rPr lang="en-US"/>
              <a:t>d10d (delete 10 lines)</a:t>
            </a:r>
            <a:endParaRPr/>
          </a:p>
          <a:p>
            <a:pPr indent="-317500" lvl="0" marL="457200" rtl="0" algn="l">
              <a:spcBef>
                <a:spcPts val="0"/>
              </a:spcBef>
              <a:spcAft>
                <a:spcPts val="0"/>
              </a:spcAft>
              <a:buSzPts val="1400"/>
              <a:buChar char="●"/>
            </a:pPr>
            <a:r>
              <a:rPr lang="en-US"/>
              <a:t>d$ (delete till end of line)</a:t>
            </a:r>
            <a:endParaRPr/>
          </a:p>
          <a:p>
            <a:pPr indent="-317500" lvl="0" marL="457200" rtl="0" algn="l">
              <a:spcBef>
                <a:spcPts val="0"/>
              </a:spcBef>
              <a:spcAft>
                <a:spcPts val="0"/>
              </a:spcAft>
              <a:buSzPts val="1400"/>
              <a:buChar char="●"/>
            </a:pPr>
            <a:r>
              <a:rPr lang="en-US"/>
              <a:t>dG (delete till end of file)</a:t>
            </a:r>
            <a:endParaRPr/>
          </a:p>
          <a:p>
            <a:pPr indent="-317500" lvl="0" marL="457200" rtl="0" algn="l">
              <a:spcBef>
                <a:spcPts val="0"/>
              </a:spcBef>
              <a:spcAft>
                <a:spcPts val="0"/>
              </a:spcAft>
              <a:buSzPts val="1400"/>
              <a:buChar char="●"/>
            </a:pPr>
            <a:r>
              <a:rPr lang="en-US"/>
              <a:t>x (current char.)</a:t>
            </a:r>
            <a:endParaRPr/>
          </a:p>
          <a:p>
            <a:pPr indent="0" lvl="0" marL="0" rtl="0" algn="l">
              <a:spcBef>
                <a:spcPts val="0"/>
              </a:spcBef>
              <a:spcAft>
                <a:spcPts val="0"/>
              </a:spcAft>
              <a:buNone/>
            </a:pPr>
            <a:r>
              <a:rPr b="1" lang="en-US"/>
              <a:t>Paste:</a:t>
            </a:r>
            <a:endParaRPr b="1"/>
          </a:p>
          <a:p>
            <a:pPr indent="-317500" lvl="0" marL="457200" rtl="0" algn="l">
              <a:spcBef>
                <a:spcPts val="0"/>
              </a:spcBef>
              <a:spcAft>
                <a:spcPts val="0"/>
              </a:spcAft>
              <a:buSzPts val="1400"/>
              <a:buChar char="●"/>
            </a:pPr>
            <a:r>
              <a:rPr lang="en-US"/>
              <a:t>p (paste after)</a:t>
            </a:r>
            <a:endParaRPr/>
          </a:p>
          <a:p>
            <a:pPr indent="-317500" lvl="0" marL="457200" rtl="0" algn="l">
              <a:spcBef>
                <a:spcPts val="0"/>
              </a:spcBef>
              <a:spcAft>
                <a:spcPts val="0"/>
              </a:spcAft>
              <a:buSzPts val="1400"/>
              <a:buChar char="●"/>
            </a:pPr>
            <a:r>
              <a:rPr lang="en-US"/>
              <a:t>P (paste before)</a:t>
            </a:r>
            <a:endParaRPr/>
          </a:p>
          <a:p>
            <a:pPr indent="0" lvl="0" marL="0" rtl="0" algn="l">
              <a:spcBef>
                <a:spcPts val="0"/>
              </a:spcBef>
              <a:spcAft>
                <a:spcPts val="0"/>
              </a:spcAft>
              <a:buNone/>
            </a:pPr>
            <a:r>
              <a:rPr b="1" lang="en-US"/>
              <a:t>Undo:</a:t>
            </a:r>
            <a:endParaRPr b="1"/>
          </a:p>
          <a:p>
            <a:pPr indent="-317500" lvl="0" marL="457200" rtl="0" algn="l">
              <a:spcBef>
                <a:spcPts val="0"/>
              </a:spcBef>
              <a:spcAft>
                <a:spcPts val="0"/>
              </a:spcAft>
              <a:buSzPts val="1400"/>
              <a:buChar char="●"/>
            </a:pPr>
            <a:r>
              <a:rPr lang="en-US"/>
              <a:t>u</a:t>
            </a:r>
            <a:endParaRPr/>
          </a:p>
          <a:p>
            <a:pPr indent="0" lvl="0" marL="0" rtl="0" algn="l">
              <a:spcBef>
                <a:spcPts val="0"/>
              </a:spcBef>
              <a:spcAft>
                <a:spcPts val="0"/>
              </a:spcAft>
              <a:buNone/>
            </a:pPr>
            <a:r>
              <a:rPr b="1" lang="en-US"/>
              <a:t>Search:</a:t>
            </a:r>
            <a:endParaRPr b="1"/>
          </a:p>
          <a:p>
            <a:pPr indent="-317500" lvl="0" marL="457200" rtl="0" algn="l">
              <a:spcBef>
                <a:spcPts val="0"/>
              </a:spcBef>
              <a:spcAft>
                <a:spcPts val="0"/>
              </a:spcAft>
              <a:buSzPts val="1400"/>
              <a:buChar char="●"/>
            </a:pPr>
            <a:r>
              <a:rPr lang="en-US"/>
              <a:t>/</a:t>
            </a:r>
            <a:endParaRPr/>
          </a:p>
          <a:p>
            <a:pPr indent="0" lvl="0" marL="0" rtl="0" algn="l">
              <a:spcBef>
                <a:spcPts val="0"/>
              </a:spcBef>
              <a:spcAft>
                <a:spcPts val="0"/>
              </a:spcAft>
              <a:buNone/>
            </a:pPr>
            <a:r>
              <a:rPr b="1" lang="en-US"/>
              <a:t>Save/Quit:</a:t>
            </a:r>
            <a:endParaRPr b="1"/>
          </a:p>
          <a:p>
            <a:pPr indent="-317500" lvl="0" marL="457200" rtl="0" algn="l">
              <a:spcBef>
                <a:spcPts val="0"/>
              </a:spcBef>
              <a:spcAft>
                <a:spcPts val="0"/>
              </a:spcAft>
              <a:buSzPts val="1400"/>
              <a:buChar char="●"/>
            </a:pPr>
            <a:r>
              <a:rPr lang="en-US"/>
              <a:t>:w (write)</a:t>
            </a:r>
            <a:endParaRPr/>
          </a:p>
          <a:p>
            <a:pPr indent="-317500" lvl="0" marL="457200" rtl="0" algn="l">
              <a:spcBef>
                <a:spcPts val="0"/>
              </a:spcBef>
              <a:spcAft>
                <a:spcPts val="0"/>
              </a:spcAft>
              <a:buSzPts val="1400"/>
              <a:buChar char="●"/>
            </a:pPr>
            <a:r>
              <a:rPr lang="en-US"/>
              <a:t>:q (quit)</a:t>
            </a:r>
            <a:endParaRPr/>
          </a:p>
          <a:p>
            <a:pPr indent="-317500" lvl="0" marL="457200" rtl="0" algn="l">
              <a:spcBef>
                <a:spcPts val="0"/>
              </a:spcBef>
              <a:spcAft>
                <a:spcPts val="0"/>
              </a:spcAft>
              <a:buSzPts val="1400"/>
              <a:buChar char="●"/>
            </a:pPr>
            <a:r>
              <a:rPr lang="en-US"/>
              <a:t>:wq (write and quit)</a:t>
            </a:r>
            <a:endParaRPr/>
          </a:p>
          <a:p>
            <a:pPr indent="-317500" lvl="0" marL="457200" rtl="0" algn="l">
              <a:spcBef>
                <a:spcPts val="0"/>
              </a:spcBef>
              <a:spcAft>
                <a:spcPts val="0"/>
              </a:spcAft>
              <a:buSzPts val="1400"/>
              <a:buChar char="●"/>
            </a:pPr>
            <a:r>
              <a:rPr lang="en-US"/>
              <a:t>:q! (give up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animEffect filter="fade" transition="in">
                                      <p:cBhvr>
                                        <p:cTn dur="1000"/>
                                        <p:tgtEl>
                                          <p:spTgt spid="7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animEffect filter="fade" transition="in">
                                      <p:cBhvr>
                                        <p:cTn dur="1000"/>
                                        <p:tgtEl>
                                          <p:spTgt spid="7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2" st="2"/>
                                            </p:txEl>
                                          </p:spTgt>
                                        </p:tgtEl>
                                        <p:attrNameLst>
                                          <p:attrName>style.visibility</p:attrName>
                                        </p:attrNameLst>
                                      </p:cBhvr>
                                      <p:to>
                                        <p:strVal val="visible"/>
                                      </p:to>
                                    </p:set>
                                    <p:animEffect filter="fade" transition="in">
                                      <p:cBhvr>
                                        <p:cTn dur="1000"/>
                                        <p:tgtEl>
                                          <p:spTgt spid="7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3" st="3"/>
                                            </p:txEl>
                                          </p:spTgt>
                                        </p:tgtEl>
                                        <p:attrNameLst>
                                          <p:attrName>style.visibility</p:attrName>
                                        </p:attrNameLst>
                                      </p:cBhvr>
                                      <p:to>
                                        <p:strVal val="visible"/>
                                      </p:to>
                                    </p:set>
                                    <p:animEffect filter="fade" transition="in">
                                      <p:cBhvr>
                                        <p:cTn dur="1000"/>
                                        <p:tgtEl>
                                          <p:spTgt spid="7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4" st="4"/>
                                            </p:txEl>
                                          </p:spTgt>
                                        </p:tgtEl>
                                        <p:attrNameLst>
                                          <p:attrName>style.visibility</p:attrName>
                                        </p:attrNameLst>
                                      </p:cBhvr>
                                      <p:to>
                                        <p:strVal val="visible"/>
                                      </p:to>
                                    </p:set>
                                    <p:animEffect filter="fade" transition="in">
                                      <p:cBhvr>
                                        <p:cTn dur="1000"/>
                                        <p:tgtEl>
                                          <p:spTgt spid="7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5" st="5"/>
                                            </p:txEl>
                                          </p:spTgt>
                                        </p:tgtEl>
                                        <p:attrNameLst>
                                          <p:attrName>style.visibility</p:attrName>
                                        </p:attrNameLst>
                                      </p:cBhvr>
                                      <p:to>
                                        <p:strVal val="visible"/>
                                      </p:to>
                                    </p:set>
                                    <p:animEffect filter="fade" transition="in">
                                      <p:cBhvr>
                                        <p:cTn dur="1000"/>
                                        <p:tgtEl>
                                          <p:spTgt spid="7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6" st="6"/>
                                            </p:txEl>
                                          </p:spTgt>
                                        </p:tgtEl>
                                        <p:attrNameLst>
                                          <p:attrName>style.visibility</p:attrName>
                                        </p:attrNameLst>
                                      </p:cBhvr>
                                      <p:to>
                                        <p:strVal val="visible"/>
                                      </p:to>
                                    </p:set>
                                    <p:animEffect filter="fade" transition="in">
                                      <p:cBhvr>
                                        <p:cTn dur="1000"/>
                                        <p:tgtEl>
                                          <p:spTgt spid="7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7" st="7"/>
                                            </p:txEl>
                                          </p:spTgt>
                                        </p:tgtEl>
                                        <p:attrNameLst>
                                          <p:attrName>style.visibility</p:attrName>
                                        </p:attrNameLst>
                                      </p:cBhvr>
                                      <p:to>
                                        <p:strVal val="visible"/>
                                      </p:to>
                                    </p:set>
                                    <p:animEffect filter="fade" transition="in">
                                      <p:cBhvr>
                                        <p:cTn dur="1000"/>
                                        <p:tgtEl>
                                          <p:spTgt spid="7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8" st="8"/>
                                            </p:txEl>
                                          </p:spTgt>
                                        </p:tgtEl>
                                        <p:attrNameLst>
                                          <p:attrName>style.visibility</p:attrName>
                                        </p:attrNameLst>
                                      </p:cBhvr>
                                      <p:to>
                                        <p:strVal val="visible"/>
                                      </p:to>
                                    </p:set>
                                    <p:animEffect filter="fade" transition="in">
                                      <p:cBhvr>
                                        <p:cTn dur="1000"/>
                                        <p:tgtEl>
                                          <p:spTgt spid="7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9" st="9"/>
                                            </p:txEl>
                                          </p:spTgt>
                                        </p:tgtEl>
                                        <p:attrNameLst>
                                          <p:attrName>style.visibility</p:attrName>
                                        </p:attrNameLst>
                                      </p:cBhvr>
                                      <p:to>
                                        <p:strVal val="visible"/>
                                      </p:to>
                                    </p:set>
                                    <p:animEffect filter="fade" transition="in">
                                      <p:cBhvr>
                                        <p:cTn dur="1000"/>
                                        <p:tgtEl>
                                          <p:spTgt spid="7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0" st="10"/>
                                            </p:txEl>
                                          </p:spTgt>
                                        </p:tgtEl>
                                        <p:attrNameLst>
                                          <p:attrName>style.visibility</p:attrName>
                                        </p:attrNameLst>
                                      </p:cBhvr>
                                      <p:to>
                                        <p:strVal val="visible"/>
                                      </p:to>
                                    </p:set>
                                    <p:animEffect filter="fade" transition="in">
                                      <p:cBhvr>
                                        <p:cTn dur="1000"/>
                                        <p:tgtEl>
                                          <p:spTgt spid="7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1" st="11"/>
                                            </p:txEl>
                                          </p:spTgt>
                                        </p:tgtEl>
                                        <p:attrNameLst>
                                          <p:attrName>style.visibility</p:attrName>
                                        </p:attrNameLst>
                                      </p:cBhvr>
                                      <p:to>
                                        <p:strVal val="visible"/>
                                      </p:to>
                                    </p:set>
                                    <p:animEffect filter="fade" transition="in">
                                      <p:cBhvr>
                                        <p:cTn dur="1000"/>
                                        <p:tgtEl>
                                          <p:spTgt spid="7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2" st="12"/>
                                            </p:txEl>
                                          </p:spTgt>
                                        </p:tgtEl>
                                        <p:attrNameLst>
                                          <p:attrName>style.visibility</p:attrName>
                                        </p:attrNameLst>
                                      </p:cBhvr>
                                      <p:to>
                                        <p:strVal val="visible"/>
                                      </p:to>
                                    </p:set>
                                    <p:animEffect filter="fade" transition="in">
                                      <p:cBhvr>
                                        <p:cTn dur="1000"/>
                                        <p:tgtEl>
                                          <p:spTgt spid="7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3" st="13"/>
                                            </p:txEl>
                                          </p:spTgt>
                                        </p:tgtEl>
                                        <p:attrNameLst>
                                          <p:attrName>style.visibility</p:attrName>
                                        </p:attrNameLst>
                                      </p:cBhvr>
                                      <p:to>
                                        <p:strVal val="visible"/>
                                      </p:to>
                                    </p:set>
                                    <p:animEffect filter="fade" transition="in">
                                      <p:cBhvr>
                                        <p:cTn dur="1000"/>
                                        <p:tgtEl>
                                          <p:spTgt spid="7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4" st="14"/>
                                            </p:txEl>
                                          </p:spTgt>
                                        </p:tgtEl>
                                        <p:attrNameLst>
                                          <p:attrName>style.visibility</p:attrName>
                                        </p:attrNameLst>
                                      </p:cBhvr>
                                      <p:to>
                                        <p:strVal val="visible"/>
                                      </p:to>
                                    </p:set>
                                    <p:animEffect filter="fade" transition="in">
                                      <p:cBhvr>
                                        <p:cTn dur="1000"/>
                                        <p:tgtEl>
                                          <p:spTgt spid="71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5" st="15"/>
                                            </p:txEl>
                                          </p:spTgt>
                                        </p:tgtEl>
                                        <p:attrNameLst>
                                          <p:attrName>style.visibility</p:attrName>
                                        </p:attrNameLst>
                                      </p:cBhvr>
                                      <p:to>
                                        <p:strVal val="visible"/>
                                      </p:to>
                                    </p:set>
                                    <p:animEffect filter="fade" transition="in">
                                      <p:cBhvr>
                                        <p:cTn dur="1000"/>
                                        <p:tgtEl>
                                          <p:spTgt spid="71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0" st="0"/>
                                            </p:txEl>
                                          </p:spTgt>
                                        </p:tgtEl>
                                        <p:attrNameLst>
                                          <p:attrName>style.visibility</p:attrName>
                                        </p:attrNameLst>
                                      </p:cBhvr>
                                      <p:to>
                                        <p:strVal val="visible"/>
                                      </p:to>
                                    </p:set>
                                    <p:animEffect filter="fade" transition="in">
                                      <p:cBhvr>
                                        <p:cTn dur="1000"/>
                                        <p:tgtEl>
                                          <p:spTgt spid="7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 st="1"/>
                                            </p:txEl>
                                          </p:spTgt>
                                        </p:tgtEl>
                                        <p:attrNameLst>
                                          <p:attrName>style.visibility</p:attrName>
                                        </p:attrNameLst>
                                      </p:cBhvr>
                                      <p:to>
                                        <p:strVal val="visible"/>
                                      </p:to>
                                    </p:set>
                                    <p:animEffect filter="fade" transition="in">
                                      <p:cBhvr>
                                        <p:cTn dur="1000"/>
                                        <p:tgtEl>
                                          <p:spTgt spid="7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2" st="2"/>
                                            </p:txEl>
                                          </p:spTgt>
                                        </p:tgtEl>
                                        <p:attrNameLst>
                                          <p:attrName>style.visibility</p:attrName>
                                        </p:attrNameLst>
                                      </p:cBhvr>
                                      <p:to>
                                        <p:strVal val="visible"/>
                                      </p:to>
                                    </p:set>
                                    <p:animEffect filter="fade" transition="in">
                                      <p:cBhvr>
                                        <p:cTn dur="1000"/>
                                        <p:tgtEl>
                                          <p:spTgt spid="7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3" st="3"/>
                                            </p:txEl>
                                          </p:spTgt>
                                        </p:tgtEl>
                                        <p:attrNameLst>
                                          <p:attrName>style.visibility</p:attrName>
                                        </p:attrNameLst>
                                      </p:cBhvr>
                                      <p:to>
                                        <p:strVal val="visible"/>
                                      </p:to>
                                    </p:set>
                                    <p:animEffect filter="fade" transition="in">
                                      <p:cBhvr>
                                        <p:cTn dur="1000"/>
                                        <p:tgtEl>
                                          <p:spTgt spid="7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4" st="4"/>
                                            </p:txEl>
                                          </p:spTgt>
                                        </p:tgtEl>
                                        <p:attrNameLst>
                                          <p:attrName>style.visibility</p:attrName>
                                        </p:attrNameLst>
                                      </p:cBhvr>
                                      <p:to>
                                        <p:strVal val="visible"/>
                                      </p:to>
                                    </p:set>
                                    <p:animEffect filter="fade" transition="in">
                                      <p:cBhvr>
                                        <p:cTn dur="1000"/>
                                        <p:tgtEl>
                                          <p:spTgt spid="7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5" st="5"/>
                                            </p:txEl>
                                          </p:spTgt>
                                        </p:tgtEl>
                                        <p:attrNameLst>
                                          <p:attrName>style.visibility</p:attrName>
                                        </p:attrNameLst>
                                      </p:cBhvr>
                                      <p:to>
                                        <p:strVal val="visible"/>
                                      </p:to>
                                    </p:set>
                                    <p:animEffect filter="fade" transition="in">
                                      <p:cBhvr>
                                        <p:cTn dur="1000"/>
                                        <p:tgtEl>
                                          <p:spTgt spid="7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6" st="6"/>
                                            </p:txEl>
                                          </p:spTgt>
                                        </p:tgtEl>
                                        <p:attrNameLst>
                                          <p:attrName>style.visibility</p:attrName>
                                        </p:attrNameLst>
                                      </p:cBhvr>
                                      <p:to>
                                        <p:strVal val="visible"/>
                                      </p:to>
                                    </p:set>
                                    <p:animEffect filter="fade" transition="in">
                                      <p:cBhvr>
                                        <p:cTn dur="1000"/>
                                        <p:tgtEl>
                                          <p:spTgt spid="7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7" st="7"/>
                                            </p:txEl>
                                          </p:spTgt>
                                        </p:tgtEl>
                                        <p:attrNameLst>
                                          <p:attrName>style.visibility</p:attrName>
                                        </p:attrNameLst>
                                      </p:cBhvr>
                                      <p:to>
                                        <p:strVal val="visible"/>
                                      </p:to>
                                    </p:set>
                                    <p:animEffect filter="fade" transition="in">
                                      <p:cBhvr>
                                        <p:cTn dur="1000"/>
                                        <p:tgtEl>
                                          <p:spTgt spid="7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8" st="8"/>
                                            </p:txEl>
                                          </p:spTgt>
                                        </p:tgtEl>
                                        <p:attrNameLst>
                                          <p:attrName>style.visibility</p:attrName>
                                        </p:attrNameLst>
                                      </p:cBhvr>
                                      <p:to>
                                        <p:strVal val="visible"/>
                                      </p:to>
                                    </p:set>
                                    <p:animEffect filter="fade" transition="in">
                                      <p:cBhvr>
                                        <p:cTn dur="1000"/>
                                        <p:tgtEl>
                                          <p:spTgt spid="7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9" st="9"/>
                                            </p:txEl>
                                          </p:spTgt>
                                        </p:tgtEl>
                                        <p:attrNameLst>
                                          <p:attrName>style.visibility</p:attrName>
                                        </p:attrNameLst>
                                      </p:cBhvr>
                                      <p:to>
                                        <p:strVal val="visible"/>
                                      </p:to>
                                    </p:set>
                                    <p:animEffect filter="fade" transition="in">
                                      <p:cBhvr>
                                        <p:cTn dur="1000"/>
                                        <p:tgtEl>
                                          <p:spTgt spid="7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0" st="10"/>
                                            </p:txEl>
                                          </p:spTgt>
                                        </p:tgtEl>
                                        <p:attrNameLst>
                                          <p:attrName>style.visibility</p:attrName>
                                        </p:attrNameLst>
                                      </p:cBhvr>
                                      <p:to>
                                        <p:strVal val="visible"/>
                                      </p:to>
                                    </p:set>
                                    <p:animEffect filter="fade" transition="in">
                                      <p:cBhvr>
                                        <p:cTn dur="1000"/>
                                        <p:tgtEl>
                                          <p:spTgt spid="7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1" st="11"/>
                                            </p:txEl>
                                          </p:spTgt>
                                        </p:tgtEl>
                                        <p:attrNameLst>
                                          <p:attrName>style.visibility</p:attrName>
                                        </p:attrNameLst>
                                      </p:cBhvr>
                                      <p:to>
                                        <p:strVal val="visible"/>
                                      </p:to>
                                    </p:set>
                                    <p:animEffect filter="fade" transition="in">
                                      <p:cBhvr>
                                        <p:cTn dur="1000"/>
                                        <p:tgtEl>
                                          <p:spTgt spid="71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2" st="12"/>
                                            </p:txEl>
                                          </p:spTgt>
                                        </p:tgtEl>
                                        <p:attrNameLst>
                                          <p:attrName>style.visibility</p:attrName>
                                        </p:attrNameLst>
                                      </p:cBhvr>
                                      <p:to>
                                        <p:strVal val="visible"/>
                                      </p:to>
                                    </p:set>
                                    <p:animEffect filter="fade" transition="in">
                                      <p:cBhvr>
                                        <p:cTn dur="1000"/>
                                        <p:tgtEl>
                                          <p:spTgt spid="71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3" st="13"/>
                                            </p:txEl>
                                          </p:spTgt>
                                        </p:tgtEl>
                                        <p:attrNameLst>
                                          <p:attrName>style.visibility</p:attrName>
                                        </p:attrNameLst>
                                      </p:cBhvr>
                                      <p:to>
                                        <p:strVal val="visible"/>
                                      </p:to>
                                    </p:set>
                                    <p:animEffect filter="fade" transition="in">
                                      <p:cBhvr>
                                        <p:cTn dur="1000"/>
                                        <p:tgtEl>
                                          <p:spTgt spid="71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4" st="14"/>
                                            </p:txEl>
                                          </p:spTgt>
                                        </p:tgtEl>
                                        <p:attrNameLst>
                                          <p:attrName>style.visibility</p:attrName>
                                        </p:attrNameLst>
                                      </p:cBhvr>
                                      <p:to>
                                        <p:strVal val="visible"/>
                                      </p:to>
                                    </p:set>
                                    <p:animEffect filter="fade" transition="in">
                                      <p:cBhvr>
                                        <p:cTn dur="1000"/>
                                        <p:tgtEl>
                                          <p:spTgt spid="71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5" st="15"/>
                                            </p:txEl>
                                          </p:spTgt>
                                        </p:tgtEl>
                                        <p:attrNameLst>
                                          <p:attrName>style.visibility</p:attrName>
                                        </p:attrNameLst>
                                      </p:cBhvr>
                                      <p:to>
                                        <p:strVal val="visible"/>
                                      </p:to>
                                    </p:set>
                                    <p:animEffect filter="fade" transition="in">
                                      <p:cBhvr>
                                        <p:cTn dur="1000"/>
                                        <p:tgtEl>
                                          <p:spTgt spid="71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6" st="16"/>
                                            </p:txEl>
                                          </p:spTgt>
                                        </p:tgtEl>
                                        <p:attrNameLst>
                                          <p:attrName>style.visibility</p:attrName>
                                        </p:attrNameLst>
                                      </p:cBhvr>
                                      <p:to>
                                        <p:strVal val="visible"/>
                                      </p:to>
                                    </p:set>
                                    <p:animEffect filter="fade" transition="in">
                                      <p:cBhvr>
                                        <p:cTn dur="1000"/>
                                        <p:tgtEl>
                                          <p:spTgt spid="71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7" st="17"/>
                                            </p:txEl>
                                          </p:spTgt>
                                        </p:tgtEl>
                                        <p:attrNameLst>
                                          <p:attrName>style.visibility</p:attrName>
                                        </p:attrNameLst>
                                      </p:cBhvr>
                                      <p:to>
                                        <p:strVal val="visible"/>
                                      </p:to>
                                    </p:set>
                                    <p:animEffect filter="fade" transition="in">
                                      <p:cBhvr>
                                        <p:cTn dur="1000"/>
                                        <p:tgtEl>
                                          <p:spTgt spid="719">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1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Tahoma"/>
              <a:buNone/>
            </a:pPr>
            <a:r>
              <a:rPr lang="en-US">
                <a:solidFill>
                  <a:schemeClr val="dk1"/>
                </a:solidFill>
              </a:rPr>
              <a:t>Agenda</a:t>
            </a:r>
            <a:endParaRPr/>
          </a:p>
        </p:txBody>
      </p:sp>
      <p:sp>
        <p:nvSpPr>
          <p:cNvPr id="493" name="Google Shape;493;p14"/>
          <p:cNvSpPr txBox="1"/>
          <p:nvPr>
            <p:ph idx="1" type="body"/>
          </p:nvPr>
        </p:nvSpPr>
        <p:spPr>
          <a:xfrm>
            <a:off x="662775" y="1134295"/>
            <a:ext cx="8057400" cy="3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200">
              <a:solidFill>
                <a:schemeClr val="dk1"/>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US">
                <a:solidFill>
                  <a:srgbClr val="000000"/>
                </a:solidFill>
              </a:rPr>
              <a:t>History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Introduction</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Basic features of Linux</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Flavors and  System Architecture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Getting started :-</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Connecting to the system</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Basic commands</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Linux help</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Editors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Understanding and managing processes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Demo</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Installing Software via command line</a:t>
            </a:r>
            <a:endParaRPr/>
          </a:p>
        </p:txBody>
      </p:sp>
      <p:sp>
        <p:nvSpPr>
          <p:cNvPr id="726" name="Google Shape;726;p41"/>
          <p:cNvSpPr txBox="1"/>
          <p:nvPr>
            <p:ph idx="1" type="body"/>
          </p:nvPr>
        </p:nvSpPr>
        <p:spPr>
          <a:xfrm>
            <a:off x="1123300" y="1170598"/>
            <a:ext cx="7106400" cy="31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Installed Software -  dpkg -i openssh-server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apt-cache search “openssh”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install &lt;</a:t>
            </a:r>
            <a:r>
              <a:rPr i="1" lang="en-US">
                <a:solidFill>
                  <a:schemeClr val="dk1"/>
                </a:solidFill>
              </a:rPr>
              <a:t>packagename</a:t>
            </a:r>
            <a:r>
              <a:rPr lang="en-US">
                <a:solidFill>
                  <a:schemeClr val="dk1"/>
                </a:solidFill>
              </a:rPr>
              <a:t>&gt;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Info about any installed software/command - which</a:t>
            </a:r>
            <a:endParaRPr/>
          </a:p>
        </p:txBody>
      </p:sp>
      <p:sp>
        <p:nvSpPr>
          <p:cNvPr id="727" name="Google Shape;727;p41"/>
          <p:cNvSpPr txBox="1"/>
          <p:nvPr/>
        </p:nvSpPr>
        <p:spPr>
          <a:xfrm>
            <a:off x="3014375" y="952500"/>
            <a:ext cx="1860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Dpkg is filetype and i for install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Effect filter="fade" transition="in">
                                      <p:cBhvr>
                                        <p:cTn dur="1000"/>
                                        <p:tgtEl>
                                          <p:spTgt spid="7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Effect filter="fade" transition="in">
                                      <p:cBhvr>
                                        <p:cTn dur="1000"/>
                                        <p:tgtEl>
                                          <p:spTgt spid="7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animEffect filter="fade" transition="in">
                                      <p:cBhvr>
                                        <p:cTn dur="1000"/>
                                        <p:tgtEl>
                                          <p:spTgt spid="7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3" st="3"/>
                                            </p:txEl>
                                          </p:spTgt>
                                        </p:tgtEl>
                                        <p:attrNameLst>
                                          <p:attrName>style.visibility</p:attrName>
                                        </p:attrNameLst>
                                      </p:cBhvr>
                                      <p:to>
                                        <p:strVal val="visible"/>
                                      </p:to>
                                    </p:set>
                                    <p:animEffect filter="fade" transition="in">
                                      <p:cBhvr>
                                        <p:cTn dur="1000"/>
                                        <p:tgtEl>
                                          <p:spTgt spid="7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4" st="4"/>
                                            </p:txEl>
                                          </p:spTgt>
                                        </p:tgtEl>
                                        <p:attrNameLst>
                                          <p:attrName>style.visibility</p:attrName>
                                        </p:attrNameLst>
                                      </p:cBhvr>
                                      <p:to>
                                        <p:strVal val="visible"/>
                                      </p:to>
                                    </p:set>
                                    <p:animEffect filter="fade" transition="in">
                                      <p:cBhvr>
                                        <p:cTn dur="1000"/>
                                        <p:tgtEl>
                                          <p:spTgt spid="7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5" st="5"/>
                                            </p:txEl>
                                          </p:spTgt>
                                        </p:tgtEl>
                                        <p:attrNameLst>
                                          <p:attrName>style.visibility</p:attrName>
                                        </p:attrNameLst>
                                      </p:cBhvr>
                                      <p:to>
                                        <p:strVal val="visible"/>
                                      </p:to>
                                    </p:set>
                                    <p:animEffect filter="fade" transition="in">
                                      <p:cBhvr>
                                        <p:cTn dur="1000"/>
                                        <p:tgtEl>
                                          <p:spTgt spid="7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4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process management </a:t>
            </a:r>
            <a:endParaRPr/>
          </a:p>
        </p:txBody>
      </p:sp>
      <p:sp>
        <p:nvSpPr>
          <p:cNvPr id="734" name="Google Shape;734;p42"/>
          <p:cNvSpPr txBox="1"/>
          <p:nvPr>
            <p:ph idx="1" type="body"/>
          </p:nvPr>
        </p:nvSpPr>
        <p:spPr>
          <a:xfrm>
            <a:off x="576875" y="875294"/>
            <a:ext cx="8492700" cy="392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sz="1400">
                <a:solidFill>
                  <a:srgbClr val="000000"/>
                </a:solidFill>
              </a:rPr>
              <a:t>top</a:t>
            </a:r>
            <a:r>
              <a:rPr lang="en-US" sz="1400">
                <a:solidFill>
                  <a:srgbClr val="000000"/>
                </a:solidFill>
              </a:rPr>
              <a:t>: The “</a:t>
            </a:r>
            <a:r>
              <a:rPr lang="en-US" sz="1400">
                <a:solidFill>
                  <a:srgbClr val="333333"/>
                </a:solidFill>
                <a:highlight>
                  <a:srgbClr val="FFFFFF"/>
                </a:highlight>
              </a:rPr>
              <a:t>top”</a:t>
            </a:r>
            <a:r>
              <a:rPr lang="en-US" sz="1400">
                <a:solidFill>
                  <a:srgbClr val="272727"/>
                </a:solidFill>
                <a:highlight>
                  <a:srgbClr val="FFFFFF"/>
                </a:highlight>
              </a:rPr>
              <a:t> command  is one of the most frequently used commands in our daily system administrative jobs.</a:t>
            </a:r>
            <a:r>
              <a:rPr lang="en-US" sz="1400">
                <a:solidFill>
                  <a:srgbClr val="333333"/>
                </a:solidFill>
                <a:highlight>
                  <a:srgbClr val="FFFFFF"/>
                </a:highlight>
              </a:rPr>
              <a:t>top</a:t>
            </a:r>
            <a:r>
              <a:rPr lang="en-US" sz="1400">
                <a:solidFill>
                  <a:srgbClr val="272727"/>
                </a:solidFill>
                <a:highlight>
                  <a:srgbClr val="FFFFFF"/>
                </a:highlight>
              </a:rPr>
              <a:t> command displays processor activity of your Linux box and also displays tasks managed by kernel in real-time. It’ll show processor and memory are being used and other information like running processes. This may help you to take correct action</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317500" lvl="0" marL="457200" rtl="0" algn="just">
              <a:spcBef>
                <a:spcPts val="0"/>
              </a:spcBef>
              <a:spcAft>
                <a:spcPts val="0"/>
              </a:spcAft>
              <a:buClr>
                <a:srgbClr val="000000"/>
              </a:buClr>
              <a:buSzPts val="1400"/>
              <a:buChar char="●"/>
            </a:pPr>
            <a:r>
              <a:rPr b="1" lang="en-US" sz="1400">
                <a:solidFill>
                  <a:srgbClr val="000000"/>
                </a:solidFill>
              </a:rPr>
              <a:t>ps:</a:t>
            </a:r>
            <a:r>
              <a:rPr lang="en-US" sz="1400">
                <a:solidFill>
                  <a:srgbClr val="000000"/>
                </a:solidFill>
              </a:rPr>
              <a:t> </a:t>
            </a:r>
            <a:r>
              <a:rPr lang="en-US" sz="1400">
                <a:solidFill>
                  <a:srgbClr val="333333"/>
                </a:solidFill>
                <a:highlight>
                  <a:srgbClr val="FFFFFF"/>
                </a:highlight>
              </a:rPr>
              <a:t>The “ps” command on linux is one of the most basic commands for viewing the processes running on the system. It provides a snapshot of the current processes along with detailed information like user id, cpu usage, memory usage, command name etc.</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xEl>
                                              <p:pRg end="0" st="0"/>
                                            </p:txEl>
                                          </p:spTgt>
                                        </p:tgtEl>
                                        <p:attrNameLst>
                                          <p:attrName>style.visibility</p:attrName>
                                        </p:attrNameLst>
                                      </p:cBhvr>
                                      <p:to>
                                        <p:strVal val="visible"/>
                                      </p:to>
                                    </p:set>
                                    <p:animEffect filter="fade" transition="in">
                                      <p:cBhvr>
                                        <p:cTn dur="1000"/>
                                        <p:tgtEl>
                                          <p:spTgt spid="7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xEl>
                                              <p:pRg end="1" st="1"/>
                                            </p:txEl>
                                          </p:spTgt>
                                        </p:tgtEl>
                                        <p:attrNameLst>
                                          <p:attrName>style.visibility</p:attrName>
                                        </p:attrNameLst>
                                      </p:cBhvr>
                                      <p:to>
                                        <p:strVal val="visible"/>
                                      </p:to>
                                    </p:set>
                                    <p:animEffect filter="fade" transition="in">
                                      <p:cBhvr>
                                        <p:cTn dur="1000"/>
                                        <p:tgtEl>
                                          <p:spTgt spid="7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xEl>
                                              <p:pRg end="2" st="2"/>
                                            </p:txEl>
                                          </p:spTgt>
                                        </p:tgtEl>
                                        <p:attrNameLst>
                                          <p:attrName>style.visibility</p:attrName>
                                        </p:attrNameLst>
                                      </p:cBhvr>
                                      <p:to>
                                        <p:strVal val="visible"/>
                                      </p:to>
                                    </p:set>
                                    <p:animEffect filter="fade" transition="in">
                                      <p:cBhvr>
                                        <p:cTn dur="1000"/>
                                        <p:tgtEl>
                                          <p:spTgt spid="7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xEl>
                                              <p:pRg end="3" st="3"/>
                                            </p:txEl>
                                          </p:spTgt>
                                        </p:tgtEl>
                                        <p:attrNameLst>
                                          <p:attrName>style.visibility</p:attrName>
                                        </p:attrNameLst>
                                      </p:cBhvr>
                                      <p:to>
                                        <p:strVal val="visible"/>
                                      </p:to>
                                    </p:set>
                                    <p:animEffect filter="fade" transition="in">
                                      <p:cBhvr>
                                        <p:cTn dur="1000"/>
                                        <p:tgtEl>
                                          <p:spTgt spid="7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Connect to remote Machine</a:t>
            </a:r>
            <a:endParaRPr/>
          </a:p>
        </p:txBody>
      </p:sp>
      <p:sp>
        <p:nvSpPr>
          <p:cNvPr id="741" name="Google Shape;741;p43"/>
          <p:cNvSpPr txBox="1"/>
          <p:nvPr>
            <p:ph idx="1" type="body"/>
          </p:nvPr>
        </p:nvSpPr>
        <p:spPr>
          <a:xfrm>
            <a:off x="504900" y="892257"/>
            <a:ext cx="8535900" cy="37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sz="1400">
                <a:solidFill>
                  <a:srgbClr val="000000"/>
                </a:solidFill>
              </a:rPr>
              <a:t>ssh </a:t>
            </a:r>
            <a:r>
              <a:rPr lang="en-US" sz="1400">
                <a:solidFill>
                  <a:srgbClr val="000000"/>
                </a:solidFill>
              </a:rPr>
              <a:t>:ssh (SSH client) is a program for logging into a remote machine and for executing commands on a remote machine.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descr="Screen Shot 2016-01-18 at 12.43.43 PM.png" id="742" name="Google Shape;742;p43"/>
          <p:cNvPicPr preferRelativeResize="0"/>
          <p:nvPr/>
        </p:nvPicPr>
        <p:blipFill>
          <a:blip r:embed="rId3">
            <a:alphaModFix/>
          </a:blip>
          <a:stretch>
            <a:fillRect/>
          </a:stretch>
        </p:blipFill>
        <p:spPr>
          <a:xfrm>
            <a:off x="838950" y="1492700"/>
            <a:ext cx="7490301" cy="671725"/>
          </a:xfrm>
          <a:prstGeom prst="rect">
            <a:avLst/>
          </a:prstGeom>
          <a:noFill/>
          <a:ln>
            <a:noFill/>
          </a:ln>
        </p:spPr>
      </p:pic>
      <p:pic>
        <p:nvPicPr>
          <p:cNvPr descr="Screen Shot 2016-01-18 at 12.43.49 PM.png" id="743" name="Google Shape;743;p43"/>
          <p:cNvPicPr preferRelativeResize="0"/>
          <p:nvPr/>
        </p:nvPicPr>
        <p:blipFill>
          <a:blip r:embed="rId4">
            <a:alphaModFix/>
          </a:blip>
          <a:stretch>
            <a:fillRect/>
          </a:stretch>
        </p:blipFill>
        <p:spPr>
          <a:xfrm>
            <a:off x="826850" y="2431338"/>
            <a:ext cx="7490301" cy="671725"/>
          </a:xfrm>
          <a:prstGeom prst="rect">
            <a:avLst/>
          </a:prstGeom>
          <a:noFill/>
          <a:ln>
            <a:noFill/>
          </a:ln>
        </p:spPr>
      </p:pic>
      <p:pic>
        <p:nvPicPr>
          <p:cNvPr descr="Screen Shot 2016-01-18 at 12.46.42 PM.png" id="744" name="Google Shape;744;p43"/>
          <p:cNvPicPr preferRelativeResize="0"/>
          <p:nvPr/>
        </p:nvPicPr>
        <p:blipFill>
          <a:blip r:embed="rId5">
            <a:alphaModFix/>
          </a:blip>
          <a:stretch>
            <a:fillRect/>
          </a:stretch>
        </p:blipFill>
        <p:spPr>
          <a:xfrm>
            <a:off x="838950" y="3369975"/>
            <a:ext cx="7490299" cy="7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44"/>
          <p:cNvSpPr txBox="1"/>
          <p:nvPr>
            <p:ph type="title"/>
          </p:nvPr>
        </p:nvSpPr>
        <p:spPr>
          <a:xfrm>
            <a:off x="6530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Remotely Copy Content</a:t>
            </a:r>
            <a:endParaRPr/>
          </a:p>
        </p:txBody>
      </p:sp>
      <p:sp>
        <p:nvSpPr>
          <p:cNvPr id="751" name="Google Shape;751;p44"/>
          <p:cNvSpPr txBox="1"/>
          <p:nvPr>
            <p:ph idx="1" type="body"/>
          </p:nvPr>
        </p:nvSpPr>
        <p:spPr>
          <a:xfrm>
            <a:off x="693100" y="899802"/>
            <a:ext cx="80862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rgbClr val="000000"/>
                </a:solidFill>
              </a:rPr>
              <a:t>scp:</a:t>
            </a:r>
            <a:r>
              <a:rPr lang="en-US" sz="1400">
                <a:solidFill>
                  <a:srgbClr val="000000"/>
                </a:solidFill>
              </a:rPr>
              <a:t> It allows files to be copied to, from, or between different hosts. It uses ssh for data transfer and provides the same authentication and same level of security as ssh.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Copy the file "foobar.txt" from a remote host to the local host</a:t>
            </a:r>
            <a:endParaRPr sz="1400">
              <a:solidFill>
                <a:srgbClr val="000000"/>
              </a:solidFill>
            </a:endParaRPr>
          </a:p>
        </p:txBody>
      </p:sp>
      <p:graphicFrame>
        <p:nvGraphicFramePr>
          <p:cNvPr id="752" name="Google Shape;752;p44"/>
          <p:cNvGraphicFramePr/>
          <p:nvPr/>
        </p:nvGraphicFramePr>
        <p:xfrm>
          <a:off x="693100" y="1912975"/>
          <a:ext cx="3000000" cy="3000000"/>
        </p:xfrm>
        <a:graphic>
          <a:graphicData uri="http://schemas.openxmlformats.org/drawingml/2006/table">
            <a:tbl>
              <a:tblPr>
                <a:solidFill>
                  <a:srgbClr val="F7F7F7"/>
                </a:solidFill>
                <a:tableStyleId>{62B18C9C-1E36-4D98-B60B-415658D83261}</a:tableStyleId>
              </a:tblPr>
              <a:tblGrid>
                <a:gridCol w="7044300"/>
              </a:tblGrid>
              <a:tr h="375250">
                <a:tc>
                  <a:txBody>
                    <a:bodyPr>
                      <a:noAutofit/>
                    </a:bodyPr>
                    <a:lstStyle/>
                    <a:p>
                      <a:pPr indent="-228600" lvl="0" marL="457200" rtl="0" algn="l">
                        <a:lnSpc>
                          <a:spcPct val="133333"/>
                        </a:lnSpc>
                        <a:spcBef>
                          <a:spcPts val="0"/>
                        </a:spcBef>
                        <a:spcAft>
                          <a:spcPts val="0"/>
                        </a:spcAft>
                        <a:buNone/>
                      </a:pPr>
                      <a:r>
                        <a:rPr lang="en-US" sz="1200">
                          <a:highlight>
                            <a:srgbClr val="F7F7F7"/>
                          </a:highlight>
                          <a:latin typeface="Verdana"/>
                          <a:ea typeface="Verdana"/>
                          <a:cs typeface="Verdana"/>
                          <a:sym typeface="Verdana"/>
                        </a:rPr>
                        <a:t>$ scp your_username@remotehost.edu:foobar.txt /some/local/directory</a:t>
                      </a:r>
                      <a:endParaRPr sz="1200">
                        <a:highlight>
                          <a:srgbClr val="F7F7F7"/>
                        </a:highlight>
                        <a:latin typeface="Verdana"/>
                        <a:ea typeface="Verdana"/>
                        <a:cs typeface="Verdana"/>
                        <a:sym typeface="Verdana"/>
                      </a:endParaRPr>
                    </a:p>
                  </a:txBody>
                  <a:tcPr marT="91425" marB="91425" marR="91425" marL="91425"/>
                </a:tc>
              </a:tr>
            </a:tbl>
          </a:graphicData>
        </a:graphic>
      </p:graphicFrame>
      <p:sp>
        <p:nvSpPr>
          <p:cNvPr id="753" name="Google Shape;753;p44"/>
          <p:cNvSpPr txBox="1"/>
          <p:nvPr/>
        </p:nvSpPr>
        <p:spPr>
          <a:xfrm>
            <a:off x="699150" y="2532863"/>
            <a:ext cx="7745700" cy="3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US">
                <a:latin typeface="Questrial"/>
                <a:ea typeface="Questrial"/>
                <a:cs typeface="Questrial"/>
                <a:sym typeface="Questrial"/>
              </a:rPr>
              <a:t>Copy the file "foobar.txt" from the local host to a remote host</a:t>
            </a:r>
            <a:endParaRPr>
              <a:latin typeface="Questrial"/>
              <a:ea typeface="Questrial"/>
              <a:cs typeface="Questrial"/>
              <a:sym typeface="Questrial"/>
            </a:endParaRPr>
          </a:p>
        </p:txBody>
      </p:sp>
      <p:sp>
        <p:nvSpPr>
          <p:cNvPr id="754" name="Google Shape;754;p44"/>
          <p:cNvSpPr txBox="1"/>
          <p:nvPr/>
        </p:nvSpPr>
        <p:spPr>
          <a:xfrm>
            <a:off x="699150" y="2684150"/>
            <a:ext cx="6947400" cy="6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Verdana"/>
                <a:ea typeface="Verdana"/>
                <a:cs typeface="Verdana"/>
                <a:sym typeface="Verdana"/>
              </a:rPr>
              <a:t>$ scp foobar.txt your_username@remotehost.edu:/some/remote/directory</a:t>
            </a:r>
            <a:endParaRPr sz="1200"/>
          </a:p>
        </p:txBody>
      </p:sp>
      <p:sp>
        <p:nvSpPr>
          <p:cNvPr id="755" name="Google Shape;755;p44"/>
          <p:cNvSpPr txBox="1"/>
          <p:nvPr/>
        </p:nvSpPr>
        <p:spPr>
          <a:xfrm>
            <a:off x="628150" y="3289250"/>
            <a:ext cx="7174200" cy="363900"/>
          </a:xfrm>
          <a:prstGeom prst="rect">
            <a:avLst/>
          </a:prstGeom>
          <a:noFill/>
          <a:ln>
            <a:noFill/>
          </a:ln>
        </p:spPr>
        <p:txBody>
          <a:bodyPr anchorCtr="0" anchor="t" bIns="91425" lIns="91425" spcFirstLastPara="1" rIns="91425" wrap="square" tIns="91425">
            <a:noAutofit/>
          </a:bodyPr>
          <a:lstStyle/>
          <a:p>
            <a:pPr indent="-317500" lvl="0" marL="457200" rtl="0" algn="l">
              <a:lnSpc>
                <a:spcPct val="116666"/>
              </a:lnSpc>
              <a:spcBef>
                <a:spcPts val="1200"/>
              </a:spcBef>
              <a:spcAft>
                <a:spcPts val="0"/>
              </a:spcAft>
              <a:buClr>
                <a:schemeClr val="dk1"/>
              </a:buClr>
              <a:buSzPts val="1400"/>
              <a:buFont typeface="Questrial"/>
              <a:buChar char="●"/>
            </a:pPr>
            <a:r>
              <a:rPr lang="en-US">
                <a:solidFill>
                  <a:schemeClr val="dk1"/>
                </a:solidFill>
                <a:highlight>
                  <a:srgbClr val="FFFFFF"/>
                </a:highlight>
                <a:latin typeface="Questrial"/>
                <a:ea typeface="Questrial"/>
                <a:cs typeface="Questrial"/>
                <a:sym typeface="Questrial"/>
              </a:rPr>
              <a:t>Copy the file "foobar.txt" from remote host "rh1.edu" to remote host "rh2.edu"</a:t>
            </a:r>
            <a:endParaRPr>
              <a:latin typeface="Questrial"/>
              <a:ea typeface="Questrial"/>
              <a:cs typeface="Questrial"/>
              <a:sym typeface="Questrial"/>
            </a:endParaRPr>
          </a:p>
        </p:txBody>
      </p:sp>
      <p:sp>
        <p:nvSpPr>
          <p:cNvPr id="756" name="Google Shape;756;p44"/>
          <p:cNvSpPr txBox="1"/>
          <p:nvPr/>
        </p:nvSpPr>
        <p:spPr>
          <a:xfrm>
            <a:off x="693100" y="3842600"/>
            <a:ext cx="83649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Questrial"/>
                <a:ea typeface="Questrial"/>
                <a:cs typeface="Questrial"/>
                <a:sym typeface="Questrial"/>
              </a:rPr>
              <a:t>$ scp your_username@rh1.edu:/some/remote/directory/foobar.txt your_username@rh2.edu:/some/remote/directory/</a:t>
            </a:r>
            <a:endParaRPr sz="12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xEl>
                                              <p:pRg end="0" st="0"/>
                                            </p:txEl>
                                          </p:spTgt>
                                        </p:tgtEl>
                                        <p:attrNameLst>
                                          <p:attrName>style.visibility</p:attrName>
                                        </p:attrNameLst>
                                      </p:cBhvr>
                                      <p:to>
                                        <p:strVal val="visible"/>
                                      </p:to>
                                    </p:set>
                                    <p:animEffect filter="fade" transition="in">
                                      <p:cBhvr>
                                        <p:cTn dur="1000"/>
                                        <p:tgtEl>
                                          <p:spTgt spid="7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xEl>
                                              <p:pRg end="1" st="1"/>
                                            </p:txEl>
                                          </p:spTgt>
                                        </p:tgtEl>
                                        <p:attrNameLst>
                                          <p:attrName>style.visibility</p:attrName>
                                        </p:attrNameLst>
                                      </p:cBhvr>
                                      <p:to>
                                        <p:strVal val="visible"/>
                                      </p:to>
                                    </p:set>
                                    <p:animEffect filter="fade" transition="in">
                                      <p:cBhvr>
                                        <p:cTn dur="1000"/>
                                        <p:tgtEl>
                                          <p:spTgt spid="7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xEl>
                                              <p:pRg end="2" st="2"/>
                                            </p:txEl>
                                          </p:spTgt>
                                        </p:tgtEl>
                                        <p:attrNameLst>
                                          <p:attrName>style.visibility</p:attrName>
                                        </p:attrNameLst>
                                      </p:cBhvr>
                                      <p:to>
                                        <p:strVal val="visible"/>
                                      </p:to>
                                    </p:set>
                                    <p:animEffect filter="fade" transition="in">
                                      <p:cBhvr>
                                        <p:cTn dur="1000"/>
                                        <p:tgtEl>
                                          <p:spTgt spid="7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Some useful commands</a:t>
            </a:r>
            <a:endParaRPr/>
          </a:p>
        </p:txBody>
      </p:sp>
      <p:sp>
        <p:nvSpPr>
          <p:cNvPr id="763" name="Google Shape;763;p45"/>
          <p:cNvSpPr txBox="1"/>
          <p:nvPr>
            <p:ph idx="1" type="body"/>
          </p:nvPr>
        </p:nvSpPr>
        <p:spPr>
          <a:xfrm>
            <a:off x="962525" y="999548"/>
            <a:ext cx="7590000" cy="29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What did I do:  history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How to download : wget &lt;link&gt;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a:solidFill>
                  <a:schemeClr val="dk1"/>
                </a:solidFill>
              </a:rPr>
              <a:t>ping: check network connectivity with host machine</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export: mark a variable to be exported to child-processes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Setting your hostname: hostname &lt;name&gt;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1000"/>
                                        <p:tgtEl>
                                          <p:spTgt spid="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Effect filter="fade" transition="in">
                                      <p:cBhvr>
                                        <p:cTn dur="1000"/>
                                        <p:tgtEl>
                                          <p:spTgt spid="7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Effect filter="fade" transition="in">
                                      <p:cBhvr>
                                        <p:cTn dur="1000"/>
                                        <p:tgtEl>
                                          <p:spTgt spid="7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Effect filter="fade" transition="in">
                                      <p:cBhvr>
                                        <p:cTn dur="1000"/>
                                        <p:tgtEl>
                                          <p:spTgt spid="7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4" st="4"/>
                                            </p:txEl>
                                          </p:spTgt>
                                        </p:tgtEl>
                                        <p:attrNameLst>
                                          <p:attrName>style.visibility</p:attrName>
                                        </p:attrNameLst>
                                      </p:cBhvr>
                                      <p:to>
                                        <p:strVal val="visible"/>
                                      </p:to>
                                    </p:set>
                                    <p:animEffect filter="fade" transition="in">
                                      <p:cBhvr>
                                        <p:cTn dur="1000"/>
                                        <p:tgtEl>
                                          <p:spTgt spid="7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5" st="5"/>
                                            </p:txEl>
                                          </p:spTgt>
                                        </p:tgtEl>
                                        <p:attrNameLst>
                                          <p:attrName>style.visibility</p:attrName>
                                        </p:attrNameLst>
                                      </p:cBhvr>
                                      <p:to>
                                        <p:strVal val="visible"/>
                                      </p:to>
                                    </p:set>
                                    <p:animEffect filter="fade" transition="in">
                                      <p:cBhvr>
                                        <p:cTn dur="1000"/>
                                        <p:tgtEl>
                                          <p:spTgt spid="7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4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Environment Variables</a:t>
            </a:r>
            <a:endParaRPr/>
          </a:p>
        </p:txBody>
      </p:sp>
      <p:sp>
        <p:nvSpPr>
          <p:cNvPr id="770" name="Google Shape;770;p46"/>
          <p:cNvSpPr txBox="1"/>
          <p:nvPr>
            <p:ph idx="1" type="body"/>
          </p:nvPr>
        </p:nvSpPr>
        <p:spPr>
          <a:xfrm>
            <a:off x="576875" y="1055075"/>
            <a:ext cx="79194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env is a shell command for Linux, Unix, and Unix-like operating systems. It can be used to print a list of the current environment variables, or to run another program in a custom environment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If env is run without any options, it prints the variables of the current environment. Otherwise,env sets each NAME to VALUE and executes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Below is brief description of some commonly-used environment variables: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$HOME</a:t>
            </a:r>
            <a:r>
              <a:rPr lang="en-US" sz="1400">
                <a:solidFill>
                  <a:srgbClr val="000000"/>
                </a:solidFill>
              </a:rPr>
              <a:t> : The current user's home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$LOGNAME </a:t>
            </a:r>
            <a:r>
              <a:rPr lang="en-US" sz="1400">
                <a:solidFill>
                  <a:srgbClr val="000000"/>
                </a:solidFill>
              </a:rPr>
              <a:t>: The name of the current user.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$PATH </a:t>
            </a:r>
            <a:r>
              <a:rPr lang="en-US" sz="1400">
                <a:solidFill>
                  <a:srgbClr val="000000"/>
                </a:solidFill>
              </a:rPr>
              <a:t>: Pathnames to be searched when executing commands.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env TZ=MST7MDT date</a:t>
            </a:r>
            <a:r>
              <a:rPr lang="en-US" sz="1400">
                <a:solidFill>
                  <a:srgbClr val="000000"/>
                </a:solidFill>
              </a:rPr>
              <a:t> :  To set env variable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a:t>
            </a:r>
            <a:r>
              <a:rPr b="1" lang="en-US" sz="1400">
                <a:solidFill>
                  <a:srgbClr val="000000"/>
                </a:solidFill>
              </a:rPr>
              <a:t> env  –unset=NAME</a:t>
            </a:r>
            <a:r>
              <a:rPr lang="en-US" sz="1400">
                <a:solidFill>
                  <a:srgbClr val="000000"/>
                </a:solidFill>
              </a:rPr>
              <a:t> :  remove variable from the environment</a:t>
            </a:r>
            <a:endParaRPr sz="1400">
              <a:solidFill>
                <a:srgbClr val="000000"/>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0" st="0"/>
                                            </p:txEl>
                                          </p:spTgt>
                                        </p:tgtEl>
                                        <p:attrNameLst>
                                          <p:attrName>style.visibility</p:attrName>
                                        </p:attrNameLst>
                                      </p:cBhvr>
                                      <p:to>
                                        <p:strVal val="visible"/>
                                      </p:to>
                                    </p:set>
                                    <p:animEffect filter="fade" transition="in">
                                      <p:cBhvr>
                                        <p:cTn dur="1000"/>
                                        <p:tgtEl>
                                          <p:spTgt spid="7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 st="1"/>
                                            </p:txEl>
                                          </p:spTgt>
                                        </p:tgtEl>
                                        <p:attrNameLst>
                                          <p:attrName>style.visibility</p:attrName>
                                        </p:attrNameLst>
                                      </p:cBhvr>
                                      <p:to>
                                        <p:strVal val="visible"/>
                                      </p:to>
                                    </p:set>
                                    <p:animEffect filter="fade" transition="in">
                                      <p:cBhvr>
                                        <p:cTn dur="1000"/>
                                        <p:tgtEl>
                                          <p:spTgt spid="7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2" st="2"/>
                                            </p:txEl>
                                          </p:spTgt>
                                        </p:tgtEl>
                                        <p:attrNameLst>
                                          <p:attrName>style.visibility</p:attrName>
                                        </p:attrNameLst>
                                      </p:cBhvr>
                                      <p:to>
                                        <p:strVal val="visible"/>
                                      </p:to>
                                    </p:set>
                                    <p:animEffect filter="fade" transition="in">
                                      <p:cBhvr>
                                        <p:cTn dur="1000"/>
                                        <p:tgtEl>
                                          <p:spTgt spid="7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3" st="3"/>
                                            </p:txEl>
                                          </p:spTgt>
                                        </p:tgtEl>
                                        <p:attrNameLst>
                                          <p:attrName>style.visibility</p:attrName>
                                        </p:attrNameLst>
                                      </p:cBhvr>
                                      <p:to>
                                        <p:strVal val="visible"/>
                                      </p:to>
                                    </p:set>
                                    <p:animEffect filter="fade" transition="in">
                                      <p:cBhvr>
                                        <p:cTn dur="1000"/>
                                        <p:tgtEl>
                                          <p:spTgt spid="7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4" st="4"/>
                                            </p:txEl>
                                          </p:spTgt>
                                        </p:tgtEl>
                                        <p:attrNameLst>
                                          <p:attrName>style.visibility</p:attrName>
                                        </p:attrNameLst>
                                      </p:cBhvr>
                                      <p:to>
                                        <p:strVal val="visible"/>
                                      </p:to>
                                    </p:set>
                                    <p:animEffect filter="fade" transition="in">
                                      <p:cBhvr>
                                        <p:cTn dur="1000"/>
                                        <p:tgtEl>
                                          <p:spTgt spid="7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5" st="5"/>
                                            </p:txEl>
                                          </p:spTgt>
                                        </p:tgtEl>
                                        <p:attrNameLst>
                                          <p:attrName>style.visibility</p:attrName>
                                        </p:attrNameLst>
                                      </p:cBhvr>
                                      <p:to>
                                        <p:strVal val="visible"/>
                                      </p:to>
                                    </p:set>
                                    <p:animEffect filter="fade" transition="in">
                                      <p:cBhvr>
                                        <p:cTn dur="1000"/>
                                        <p:tgtEl>
                                          <p:spTgt spid="7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6" st="6"/>
                                            </p:txEl>
                                          </p:spTgt>
                                        </p:tgtEl>
                                        <p:attrNameLst>
                                          <p:attrName>style.visibility</p:attrName>
                                        </p:attrNameLst>
                                      </p:cBhvr>
                                      <p:to>
                                        <p:strVal val="visible"/>
                                      </p:to>
                                    </p:set>
                                    <p:animEffect filter="fade" transition="in">
                                      <p:cBhvr>
                                        <p:cTn dur="1000"/>
                                        <p:tgtEl>
                                          <p:spTgt spid="7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7" st="7"/>
                                            </p:txEl>
                                          </p:spTgt>
                                        </p:tgtEl>
                                        <p:attrNameLst>
                                          <p:attrName>style.visibility</p:attrName>
                                        </p:attrNameLst>
                                      </p:cBhvr>
                                      <p:to>
                                        <p:strVal val="visible"/>
                                      </p:to>
                                    </p:set>
                                    <p:animEffect filter="fade" transition="in">
                                      <p:cBhvr>
                                        <p:cTn dur="1000"/>
                                        <p:tgtEl>
                                          <p:spTgt spid="7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8" st="8"/>
                                            </p:txEl>
                                          </p:spTgt>
                                        </p:tgtEl>
                                        <p:attrNameLst>
                                          <p:attrName>style.visibility</p:attrName>
                                        </p:attrNameLst>
                                      </p:cBhvr>
                                      <p:to>
                                        <p:strVal val="visible"/>
                                      </p:to>
                                    </p:set>
                                    <p:animEffect filter="fade" transition="in">
                                      <p:cBhvr>
                                        <p:cTn dur="1000"/>
                                        <p:tgtEl>
                                          <p:spTgt spid="7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9" st="9"/>
                                            </p:txEl>
                                          </p:spTgt>
                                        </p:tgtEl>
                                        <p:attrNameLst>
                                          <p:attrName>style.visibility</p:attrName>
                                        </p:attrNameLst>
                                      </p:cBhvr>
                                      <p:to>
                                        <p:strVal val="visible"/>
                                      </p:to>
                                    </p:set>
                                    <p:animEffect filter="fade" transition="in">
                                      <p:cBhvr>
                                        <p:cTn dur="1000"/>
                                        <p:tgtEl>
                                          <p:spTgt spid="7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0" st="10"/>
                                            </p:txEl>
                                          </p:spTgt>
                                        </p:tgtEl>
                                        <p:attrNameLst>
                                          <p:attrName>style.visibility</p:attrName>
                                        </p:attrNameLst>
                                      </p:cBhvr>
                                      <p:to>
                                        <p:strVal val="visible"/>
                                      </p:to>
                                    </p:set>
                                    <p:animEffect filter="fade" transition="in">
                                      <p:cBhvr>
                                        <p:cTn dur="1000"/>
                                        <p:tgtEl>
                                          <p:spTgt spid="7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1" st="11"/>
                                            </p:txEl>
                                          </p:spTgt>
                                        </p:tgtEl>
                                        <p:attrNameLst>
                                          <p:attrName>style.visibility</p:attrName>
                                        </p:attrNameLst>
                                      </p:cBhvr>
                                      <p:to>
                                        <p:strVal val="visible"/>
                                      </p:to>
                                    </p:set>
                                    <p:animEffect filter="fade" transition="in">
                                      <p:cBhvr>
                                        <p:cTn dur="1000"/>
                                        <p:tgtEl>
                                          <p:spTgt spid="7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2" st="12"/>
                                            </p:txEl>
                                          </p:spTgt>
                                        </p:tgtEl>
                                        <p:attrNameLst>
                                          <p:attrName>style.visibility</p:attrName>
                                        </p:attrNameLst>
                                      </p:cBhvr>
                                      <p:to>
                                        <p:strVal val="visible"/>
                                      </p:to>
                                    </p:set>
                                    <p:animEffect filter="fade" transition="in">
                                      <p:cBhvr>
                                        <p:cTn dur="1000"/>
                                        <p:tgtEl>
                                          <p:spTgt spid="77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3" st="13"/>
                                            </p:txEl>
                                          </p:spTgt>
                                        </p:tgtEl>
                                        <p:attrNameLst>
                                          <p:attrName>style.visibility</p:attrName>
                                        </p:attrNameLst>
                                      </p:cBhvr>
                                      <p:to>
                                        <p:strVal val="visible"/>
                                      </p:to>
                                    </p:set>
                                    <p:animEffect filter="fade" transition="in">
                                      <p:cBhvr>
                                        <p:cTn dur="1000"/>
                                        <p:tgtEl>
                                          <p:spTgt spid="77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4" st="14"/>
                                            </p:txEl>
                                          </p:spTgt>
                                        </p:tgtEl>
                                        <p:attrNameLst>
                                          <p:attrName>style.visibility</p:attrName>
                                        </p:attrNameLst>
                                      </p:cBhvr>
                                      <p:to>
                                        <p:strVal val="visible"/>
                                      </p:to>
                                    </p:set>
                                    <p:animEffect filter="fade" transition="in">
                                      <p:cBhvr>
                                        <p:cTn dur="1000"/>
                                        <p:tgtEl>
                                          <p:spTgt spid="770">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47"/>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solidFill>
                  <a:schemeClr val="dk1"/>
                </a:solidFill>
                <a:latin typeface="Arial"/>
                <a:ea typeface="Arial"/>
                <a:cs typeface="Arial"/>
                <a:sym typeface="Arial"/>
              </a:rPr>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4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83" name="Google Shape;783;p48"/>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1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ctr">
              <a:spcBef>
                <a:spcPts val="0"/>
              </a:spcBef>
              <a:spcAft>
                <a:spcPts val="0"/>
              </a:spcAft>
              <a:buNone/>
            </a:pPr>
            <a:r>
              <a:t/>
            </a:r>
            <a:endParaRPr/>
          </a:p>
        </p:txBody>
      </p:sp>
      <p:sp>
        <p:nvSpPr>
          <p:cNvPr id="500" name="Google Shape;500;p15"/>
          <p:cNvSpPr txBox="1"/>
          <p:nvPr>
            <p:ph idx="1" type="body"/>
          </p:nvPr>
        </p:nvSpPr>
        <p:spPr>
          <a:xfrm>
            <a:off x="447575" y="897675"/>
            <a:ext cx="8143200" cy="3850200"/>
          </a:xfrm>
          <a:prstGeom prst="rect">
            <a:avLst/>
          </a:prstGeom>
          <a:solidFill>
            <a:schemeClr val="lt1"/>
          </a:solidFill>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US">
                <a:solidFill>
                  <a:schemeClr val="dk1"/>
                </a:solidFill>
              </a:rPr>
              <a:t>In 80’s, Microsoft’s DOS were the </a:t>
            </a:r>
            <a:r>
              <a:rPr lang="en-US">
                <a:solidFill>
                  <a:schemeClr val="dk1"/>
                </a:solidFill>
              </a:rPr>
              <a:t>dominant</a:t>
            </a:r>
            <a:r>
              <a:rPr lang="en-US">
                <a:solidFill>
                  <a:schemeClr val="dk1"/>
                </a:solidFill>
              </a:rPr>
              <a:t> OS for PC and Apple MAC was better, but expensive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UNIX was much better, but much, much more expensive. Used in minicomputers for commercial applications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People was looking for a UNIX based system, which is cheaper and can run on PC</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Both DOS, MAC and UNIX were proprietary, i.e., the source code of their kernel is protected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No modification is possible without paying high license fees</a:t>
            </a:r>
            <a:endParaRPr>
              <a:solidFill>
                <a:schemeClr val="dk1"/>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animEffect filter="fade" transition="in">
                                      <p:cBhvr>
                                        <p:cTn dur="1000"/>
                                        <p:tgtEl>
                                          <p:spTgt spid="5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animEffect filter="fade" transition="in">
                                      <p:cBhvr>
                                        <p:cTn dur="1000"/>
                                        <p:tgtEl>
                                          <p:spTgt spid="5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animEffect filter="fade" transition="in">
                                      <p:cBhvr>
                                        <p:cTn dur="1000"/>
                                        <p:tgtEl>
                                          <p:spTgt spid="5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animEffect filter="fade" transition="in">
                                      <p:cBhvr>
                                        <p:cTn dur="1000"/>
                                        <p:tgtEl>
                                          <p:spTgt spid="5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animEffect filter="fade" transition="in">
                                      <p:cBhvr>
                                        <p:cTn dur="1000"/>
                                        <p:tgtEl>
                                          <p:spTgt spid="5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5" st="5"/>
                                            </p:txEl>
                                          </p:spTgt>
                                        </p:tgtEl>
                                        <p:attrNameLst>
                                          <p:attrName>style.visibility</p:attrName>
                                        </p:attrNameLst>
                                      </p:cBhvr>
                                      <p:to>
                                        <p:strVal val="visible"/>
                                      </p:to>
                                    </p:set>
                                    <p:animEffect filter="fade" transition="in">
                                      <p:cBhvr>
                                        <p:cTn dur="1000"/>
                                        <p:tgtEl>
                                          <p:spTgt spid="5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6" st="6"/>
                                            </p:txEl>
                                          </p:spTgt>
                                        </p:tgtEl>
                                        <p:attrNameLst>
                                          <p:attrName>style.visibility</p:attrName>
                                        </p:attrNameLst>
                                      </p:cBhvr>
                                      <p:to>
                                        <p:strVal val="visible"/>
                                      </p:to>
                                    </p:set>
                                    <p:animEffect filter="fade" transition="in">
                                      <p:cBhvr>
                                        <p:cTn dur="1000"/>
                                        <p:tgtEl>
                                          <p:spTgt spid="5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7" st="7"/>
                                            </p:txEl>
                                          </p:spTgt>
                                        </p:tgtEl>
                                        <p:attrNameLst>
                                          <p:attrName>style.visibility</p:attrName>
                                        </p:attrNameLst>
                                      </p:cBhvr>
                                      <p:to>
                                        <p:strVal val="visible"/>
                                      </p:to>
                                    </p:set>
                                    <p:animEffect filter="fade" transition="in">
                                      <p:cBhvr>
                                        <p:cTn dur="1000"/>
                                        <p:tgtEl>
                                          <p:spTgt spid="5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8" st="8"/>
                                            </p:txEl>
                                          </p:spTgt>
                                        </p:tgtEl>
                                        <p:attrNameLst>
                                          <p:attrName>style.visibility</p:attrName>
                                        </p:attrNameLst>
                                      </p:cBhvr>
                                      <p:to>
                                        <p:strVal val="visible"/>
                                      </p:to>
                                    </p:set>
                                    <p:animEffect filter="fade" transition="in">
                                      <p:cBhvr>
                                        <p:cTn dur="1000"/>
                                        <p:tgtEl>
                                          <p:spTgt spid="5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xEl>
                                              <p:pRg end="9" st="9"/>
                                            </p:txEl>
                                          </p:spTgt>
                                        </p:tgtEl>
                                        <p:attrNameLst>
                                          <p:attrName>style.visibility</p:attrName>
                                        </p:attrNameLst>
                                      </p:cBhvr>
                                      <p:to>
                                        <p:strVal val="visible"/>
                                      </p:to>
                                    </p:set>
                                    <p:animEffect filter="fade" transition="in">
                                      <p:cBhvr>
                                        <p:cTn dur="1000"/>
                                        <p:tgtEl>
                                          <p:spTgt spid="50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1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HISTORY OF LINUX </a:t>
            </a:r>
            <a:endParaRPr/>
          </a:p>
        </p:txBody>
      </p:sp>
      <p:sp>
        <p:nvSpPr>
          <p:cNvPr id="507" name="Google Shape;507;p16"/>
          <p:cNvSpPr txBox="1"/>
          <p:nvPr>
            <p:ph idx="1" type="body"/>
          </p:nvPr>
        </p:nvSpPr>
        <p:spPr>
          <a:xfrm>
            <a:off x="237700" y="880850"/>
            <a:ext cx="7944600" cy="124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1984 by Richard Stallman aim at developing a complete Unix-like operating system which is free for copying and modification. Stallman built the first free GNU C Compiler in 1991. But still, an OS was yet to be developed</a:t>
            </a:r>
            <a:endParaRPr>
              <a:solidFill>
                <a:srgbClr val="000000"/>
              </a:solidFill>
            </a:endParaRPr>
          </a:p>
        </p:txBody>
      </p:sp>
      <p:sp>
        <p:nvSpPr>
          <p:cNvPr id="508" name="Google Shape;508;p16"/>
          <p:cNvSpPr txBox="1"/>
          <p:nvPr>
            <p:ph idx="1" type="body"/>
          </p:nvPr>
        </p:nvSpPr>
        <p:spPr>
          <a:xfrm>
            <a:off x="237700" y="3464150"/>
            <a:ext cx="7944600" cy="10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Sept 1991, Linus Torvalds, a second year student of Computer Science at the University of Helsinki, developed the preliminary kernel of Linux, known as Linux version 0.0.1</a:t>
            </a:r>
            <a:endParaRPr>
              <a:solidFill>
                <a:srgbClr val="000000"/>
              </a:solidFill>
            </a:endParaRPr>
          </a:p>
        </p:txBody>
      </p:sp>
      <p:sp>
        <p:nvSpPr>
          <p:cNvPr id="509" name="Google Shape;509;p16"/>
          <p:cNvSpPr txBox="1"/>
          <p:nvPr>
            <p:ph idx="1" type="body"/>
          </p:nvPr>
        </p:nvSpPr>
        <p:spPr>
          <a:xfrm>
            <a:off x="237700" y="2276750"/>
            <a:ext cx="79446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A famous professor Andrew Tanenbaum developed Minix, a simplified version of UNIX that runs on PC.  Minix is for class teaching only and no intention for commercial use.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Linux?</a:t>
            </a:r>
            <a:endParaRPr/>
          </a:p>
        </p:txBody>
      </p:sp>
      <p:sp>
        <p:nvSpPr>
          <p:cNvPr id="516" name="Google Shape;516;p17"/>
          <p:cNvSpPr txBox="1"/>
          <p:nvPr>
            <p:ph idx="1" type="body"/>
          </p:nvPr>
        </p:nvSpPr>
        <p:spPr>
          <a:xfrm>
            <a:off x="576875" y="962520"/>
            <a:ext cx="81432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Linux(Kernel) + Utilities ( GNU, others) = Linux Distribution</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Linux(Distribution) is, in simplest terms, an operating system. Just like any other operating system, it provides an interface between the user and the computer, enabling communication between them, and executing various tasks,  but there are some features that make it more extensible and a lot more developer-friendly, some of these feature are –</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Very powerful command line</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Extensibility</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Open source and great community support</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Stability and robustness (reason most servers and high computing machines run on linux).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animEffect filter="fade" transition="in">
                                      <p:cBhvr>
                                        <p:cTn dur="1000"/>
                                        <p:tgtEl>
                                          <p:spTgt spid="5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animEffect filter="fade" transition="in">
                                      <p:cBhvr>
                                        <p:cTn dur="1000"/>
                                        <p:tgtEl>
                                          <p:spTgt spid="5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animEffect filter="fade" transition="in">
                                      <p:cBhvr>
                                        <p:cTn dur="1000"/>
                                        <p:tgtEl>
                                          <p:spTgt spid="5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animEffect filter="fade" transition="in">
                                      <p:cBhvr>
                                        <p:cTn dur="1000"/>
                                        <p:tgtEl>
                                          <p:spTgt spid="5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animEffect filter="fade" transition="in">
                                      <p:cBhvr>
                                        <p:cTn dur="1000"/>
                                        <p:tgtEl>
                                          <p:spTgt spid="5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animEffect filter="fade" transition="in">
                                      <p:cBhvr>
                                        <p:cTn dur="1000"/>
                                        <p:tgtEl>
                                          <p:spTgt spid="5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animEffect filter="fade" transition="in">
                                      <p:cBhvr>
                                        <p:cTn dur="1000"/>
                                        <p:tgtEl>
                                          <p:spTgt spid="5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7" st="7"/>
                                            </p:txEl>
                                          </p:spTgt>
                                        </p:tgtEl>
                                        <p:attrNameLst>
                                          <p:attrName>style.visibility</p:attrName>
                                        </p:attrNameLst>
                                      </p:cBhvr>
                                      <p:to>
                                        <p:strVal val="visible"/>
                                      </p:to>
                                    </p:set>
                                    <p:animEffect filter="fade" transition="in">
                                      <p:cBhvr>
                                        <p:cTn dur="1000"/>
                                        <p:tgtEl>
                                          <p:spTgt spid="51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23" name="Google Shape;523;p18"/>
          <p:cNvSpPr txBox="1"/>
          <p:nvPr>
            <p:ph idx="1" type="body"/>
          </p:nvPr>
        </p:nvSpPr>
        <p:spPr>
          <a:xfrm>
            <a:off x="295600" y="555721"/>
            <a:ext cx="8424600" cy="4221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Shell </a:t>
            </a:r>
            <a:r>
              <a:rPr lang="en-US">
                <a:solidFill>
                  <a:srgbClr val="000000"/>
                </a:solidFill>
              </a:rPr>
              <a:t>- Linux provides a special interpreter program which can be used to execute commands of the operating system. It also acts as an interface between the kernel and user.</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Security</a:t>
            </a:r>
            <a:r>
              <a:rPr lang="en-US">
                <a:solidFill>
                  <a:srgbClr val="000000"/>
                </a:solidFill>
              </a:rPr>
              <a:t> - Linux provides user security using authentication features like password protection/ controlled access to specific files/ encryption of data.</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Stability </a:t>
            </a:r>
            <a:r>
              <a:rPr lang="en-US">
                <a:solidFill>
                  <a:srgbClr val="000000"/>
                </a:solidFill>
              </a:rPr>
              <a:t>– a Linux distribution is used on a variety of devices, and because of open source community, bugs are found and fixed quickly, adding to the stability of linux.</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Extensibility</a:t>
            </a:r>
            <a:r>
              <a:rPr lang="en-US">
                <a:solidFill>
                  <a:srgbClr val="000000"/>
                </a:solidFill>
              </a:rPr>
              <a:t> – because it’s open source, we can pretty do much anything we want, extend and mold the system just like the way we want it to be.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Effect filter="fade" transition="in">
                                      <p:cBhvr>
                                        <p:cTn dur="1000"/>
                                        <p:tgtEl>
                                          <p:spTgt spid="5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Effect filter="fade" transition="in">
                                      <p:cBhvr>
                                        <p:cTn dur="1000"/>
                                        <p:tgtEl>
                                          <p:spTgt spid="5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Effect filter="fade" transition="in">
                                      <p:cBhvr>
                                        <p:cTn dur="1000"/>
                                        <p:tgtEl>
                                          <p:spTgt spid="5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animEffect filter="fade" transition="in">
                                      <p:cBhvr>
                                        <p:cTn dur="1000"/>
                                        <p:tgtEl>
                                          <p:spTgt spid="5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animEffect filter="fade" transition="in">
                                      <p:cBhvr>
                                        <p:cTn dur="1000"/>
                                        <p:tgtEl>
                                          <p:spTgt spid="5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Basic features of Linux</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30" name="Google Shape;530;p19"/>
          <p:cNvSpPr txBox="1"/>
          <p:nvPr>
            <p:ph idx="1" type="body"/>
          </p:nvPr>
        </p:nvSpPr>
        <p:spPr>
          <a:xfrm>
            <a:off x="650325" y="1087825"/>
            <a:ext cx="7898400" cy="3606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Portable</a:t>
            </a:r>
            <a:r>
              <a:rPr lang="en-US">
                <a:solidFill>
                  <a:srgbClr val="000000"/>
                </a:solidFill>
              </a:rPr>
              <a:t> - Portability means softwares can works on different types of hardwares in same way. Linux kernel and application programs supports their installation on any kind of</a:t>
            </a:r>
            <a:r>
              <a:rPr lang="en-US" u="sng">
                <a:solidFill>
                  <a:srgbClr val="000000"/>
                </a:solidFill>
                <a:hlinkClick r:id="rId3"/>
              </a:rPr>
              <a:t> hardware platform</a:t>
            </a:r>
            <a:r>
              <a:rPr lang="en-US">
                <a:solidFill>
                  <a:srgbClr val="000000"/>
                </a:solidFill>
              </a:rPr>
              <a:t>.</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Open Source </a:t>
            </a:r>
            <a:r>
              <a:rPr lang="en-US">
                <a:solidFill>
                  <a:srgbClr val="000000"/>
                </a:solidFill>
              </a:rPr>
              <a:t>- Linux source code is freely available and it is community based development project. Multiple teams works in collaboration to enhance the capability of Linux operating system and it is continuously evolving.</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Multi-User</a:t>
            </a:r>
            <a:r>
              <a:rPr lang="en-US">
                <a:solidFill>
                  <a:srgbClr val="000000"/>
                </a:solidFill>
              </a:rPr>
              <a:t> - Linux is a multiuser system means multiple users can access system resources like memory/ ram/ application programs at same time.</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Multiprogramming</a:t>
            </a:r>
            <a:r>
              <a:rPr lang="en-US">
                <a:solidFill>
                  <a:srgbClr val="000000"/>
                </a:solidFill>
              </a:rPr>
              <a:t> - Linux is a multiprogramming system means multiple applications can run at same time.</a:t>
            </a:r>
            <a:endParaRPr>
              <a:solidFill>
                <a:srgbClr val="000000"/>
              </a:solidFill>
            </a:endParaRPr>
          </a:p>
          <a:p>
            <a:pPr indent="0" lvl="0" marL="0" rtl="0" algn="just">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Effect filter="fade" transition="in">
                                      <p:cBhvr>
                                        <p:cTn dur="1000"/>
                                        <p:tgtEl>
                                          <p:spTgt spid="5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animEffect filter="fade" transition="in">
                                      <p:cBhvr>
                                        <p:cTn dur="1000"/>
                                        <p:tgtEl>
                                          <p:spTgt spid="5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animEffect filter="fade" transition="in">
                                      <p:cBhvr>
                                        <p:cTn dur="1000"/>
                                        <p:tgtEl>
                                          <p:spTgt spid="5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animEffect filter="fade" transition="in">
                                      <p:cBhvr>
                                        <p:cTn dur="1000"/>
                                        <p:tgtEl>
                                          <p:spTgt spid="5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4" st="4"/>
                                            </p:txEl>
                                          </p:spTgt>
                                        </p:tgtEl>
                                        <p:attrNameLst>
                                          <p:attrName>style.visibility</p:attrName>
                                        </p:attrNameLst>
                                      </p:cBhvr>
                                      <p:to>
                                        <p:strVal val="visible"/>
                                      </p:to>
                                    </p:set>
                                    <p:animEffect filter="fade" transition="in">
                                      <p:cBhvr>
                                        <p:cTn dur="1000"/>
                                        <p:tgtEl>
                                          <p:spTgt spid="5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Linux Flavour</a:t>
            </a:r>
            <a:endParaRPr/>
          </a:p>
        </p:txBody>
      </p:sp>
      <p:sp>
        <p:nvSpPr>
          <p:cNvPr id="537" name="Google Shape;537;p20"/>
          <p:cNvSpPr txBox="1"/>
          <p:nvPr>
            <p:ph idx="1" type="body"/>
          </p:nvPr>
        </p:nvSpPr>
        <p:spPr>
          <a:xfrm>
            <a:off x="733175" y="832200"/>
            <a:ext cx="7986900" cy="37188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US" sz="1600">
                <a:solidFill>
                  <a:schemeClr val="dk1"/>
                </a:solidFill>
              </a:rPr>
              <a:t>RED HAT LINUX</a:t>
            </a:r>
            <a:r>
              <a:rPr lang="en-US" sz="1600">
                <a:solidFill>
                  <a:schemeClr val="dk1"/>
                </a:solidFill>
              </a:rPr>
              <a:t> • One of the original Linux distribution. • The commercial, nonfree version is Red Hat Enterprise Linux, which is aimed at big companies using Linux servers and desktops in a big way. • Free version: Fedora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DEBIAN GNU/LINUX</a:t>
            </a:r>
            <a:r>
              <a:rPr lang="en-US" sz="1600">
                <a:solidFill>
                  <a:schemeClr val="dk1"/>
                </a:solidFill>
              </a:rPr>
              <a:t> • A free software distribution. Popular for use on servers. However, Debian is not what many would consider a distribution for beginners, as it's not designed with ease of use in mind.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SUSE LINUX</a:t>
            </a:r>
            <a:r>
              <a:rPr lang="en-US" sz="1600">
                <a:solidFill>
                  <a:schemeClr val="dk1"/>
                </a:solidFill>
              </a:rPr>
              <a:t> • SuSE was recently purchased by Novell. This distribution is primarily available for pay because it contains many commercial programs, although there's a stripped-down free version that you can download.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MANDRAKE LINUX</a:t>
            </a:r>
            <a:r>
              <a:rPr lang="en-US" sz="1600">
                <a:solidFill>
                  <a:schemeClr val="dk1"/>
                </a:solidFill>
              </a:rPr>
              <a:t> • Mandrake is perhaps strongest on the desktop. Originally based off of Red Hat Linux.</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GENTOO LINUX</a:t>
            </a:r>
            <a:r>
              <a:rPr lang="en-US" sz="1600">
                <a:solidFill>
                  <a:schemeClr val="dk1"/>
                </a:solidFill>
              </a:rPr>
              <a:t> • Gentoo is a specialty distribution meant for programmers.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1000"/>
                                        <p:tgtEl>
                                          <p:spTgt spid="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Effect filter="fade" transition="in">
                                      <p:cBhvr>
                                        <p:cTn dur="1000"/>
                                        <p:tgtEl>
                                          <p:spTgt spid="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Effect filter="fade" transition="in">
                                      <p:cBhvr>
                                        <p:cTn dur="1000"/>
                                        <p:tgtEl>
                                          <p:spTgt spid="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Effect filter="fade" transition="in">
                                      <p:cBhvr>
                                        <p:cTn dur="1000"/>
                                        <p:tgtEl>
                                          <p:spTgt spid="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Effect filter="fade" transition="in">
                                      <p:cBhvr>
                                        <p:cTn dur="1000"/>
                                        <p:tgtEl>
                                          <p:spTgt spid="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