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Tahoma"/>
      <p:regular r:id="rId60"/>
      <p:bold r:id="rId61"/>
    </p:embeddedFont>
    <p:embeddedFont>
      <p:font typeface="Century Gothic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  <p:embeddedFont>
      <p:font typeface="Questrial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178F02-D9B0-47C0-988D-C673BB421F90}">
  <a:tblStyle styleId="{0B178F02-D9B0-47C0-988D-C673BB421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Questrial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regular.fntdata"/><Relationship Id="rId61" Type="http://schemas.openxmlformats.org/officeDocument/2006/relationships/font" Target="fonts/Tahoma-bold.fntdata"/><Relationship Id="rId20" Type="http://schemas.openxmlformats.org/officeDocument/2006/relationships/slide" Target="slides/slide15.xml"/><Relationship Id="rId64" Type="http://schemas.openxmlformats.org/officeDocument/2006/relationships/font" Target="fonts/CenturyGothic-italic.fntdata"/><Relationship Id="rId63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6.xml"/><Relationship Id="rId65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68" Type="http://schemas.openxmlformats.org/officeDocument/2006/relationships/font" Target="fonts/OpenSans-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bold.fntdata"/><Relationship Id="rId60" Type="http://schemas.openxmlformats.org/officeDocument/2006/relationships/font" Target="fonts/Tahom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community/webed/wiki/A_Short_History_of_JavaScript" TargetMode="External"/><Relationship Id="rId3" Type="http://schemas.openxmlformats.org/officeDocument/2006/relationships/hyperlink" Target="https://en.wikipedia.org/wiki/JavaScript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5179a0a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`var` is used to declare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 isJSfun = ture;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isJSfun = "Yes indeed !";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c5179a0a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c28eadb45_0_1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var primitive_undefined;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console.log('Every declared uninitialized variable holds the value : ', primitive_undefined);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console.log('If we try access a variable that is not declared, we get : ');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entury Gothic"/>
                <a:ea typeface="Century Gothic"/>
                <a:cs typeface="Century Gothic"/>
                <a:sym typeface="Century Gothic"/>
              </a:rPr>
              <a:t>console.log(undeclared_variable);</a:t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g1c28eadb45_0_1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28eadb45_0_1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 null_value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console.log(null_value, 'represents intentional absense of Object value');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null_value = new 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c28eadb45_0_1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588226a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 isTrue =  true; //... some 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somewhere in code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if(isTrue)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c588226a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588226a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c588226a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588226a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: </a:t>
            </a:r>
            <a:endParaRPr/>
          </a:p>
        </p:txBody>
      </p:sp>
      <p:sp>
        <p:nvSpPr>
          <p:cNvPr id="423" name="Google Shape;423;g1c588226a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588226a7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c588226a7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588226a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audienceStrength;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speaker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isCommonSession =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sessionDurationInDays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sessionTitle = 'JavaScript';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sessionDetails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audienceStrength: undefined,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speaker: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isCommonSession: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sessionDurationInDays: 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sessionTitle: 'JavaScript'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undefinedValue = undefined;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anotherWayForUndefined = void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singleQuoteString = 'SQS',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doubleQuoteString = "DQS";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wrapperString = new String("WS");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console.log(wrapperString.valueOf());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wrapperNumber = new Number(10);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console.log(wrapperNumber.valueOf());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c588226a7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983f4a8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audienceStrength;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speaker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isCommonSession =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sessionDurationInDays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sessionTitle = 'JavaScript';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var sessionDetails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audienceStrength: undefined,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speaker: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isCommonSession: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sessionDurationInDays: 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sessionTitle: 'JavaScript'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undefinedValue = undefined;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anotherWayForUndefined = void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singleQuoteString = 'SQS',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doubleQuoteString = "DQS";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wrapperString = new String("WS");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console.log(wrapperString.valueOf());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 wrapperNumber = new Number(10);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console.log(wrapperNumber.valueOf());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c983f4a8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588226a7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c588226a7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c588226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c588226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588226a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c588226a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588226a7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c588226a7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c983f4a8d_0_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c983f4a8d_0_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c588226a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c588226a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c983f4a8d_0_9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c983f4a8d_0_9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c983f4a8d_0_9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c983f4a8d_0_9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c588226a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c588226a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c588226a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c588226a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c588226a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c588226a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c588226a7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c588226a7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c588226a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Cyclomatic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https://en.wikipedia.org/wiki/Cyclomatic_complexity</a:t>
            </a:r>
            <a:endParaRPr/>
          </a:p>
        </p:txBody>
      </p:sp>
      <p:sp>
        <p:nvSpPr>
          <p:cNvPr id="524" name="Google Shape;524;g1c588226a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28eadb45_0_13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iceCream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iceCream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===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'Yay, I love chocolate ice cream!'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'Awwww, but chocolate is my favorite...'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050">
                <a:solidFill>
                  <a:srgbClr val="999999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999999"/>
              </a:solidFill>
              <a:highlight>
                <a:srgbClr val="FAFBF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c28eadb45_0_13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c28eadb45_0_1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iceCream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99999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lang="en-US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(IceCream) </a:t>
            </a:r>
            <a:r>
              <a:rPr lang="en-US" sz="140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'chocolate' :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'Yay, I love chocolate ice cream!'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9187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  </a:t>
            </a: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Default :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'Awwww, but chocolate is my favorite...'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b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4D4E5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1155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1155CC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1c28eadb45_0_1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c6d03c53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1c6d03c53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6d03c53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(var i=</a:t>
            </a:r>
            <a:r>
              <a:rPr lang="en-US" sz="24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;i==</a:t>
            </a:r>
            <a:r>
              <a:rPr lang="en-US" sz="24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;i++){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alert(</a:t>
            </a:r>
            <a:r>
              <a:rPr b="1" lang="en-US" sz="24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"The number is " </a:t>
            </a: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+ i);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c6d03c531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6d03c53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1c6d03c531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c6d03c53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c6d03c531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c6d03c53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c6d03c531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6d03c53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Handle Divide by zero error.</a:t>
            </a:r>
            <a:endParaRPr/>
          </a:p>
        </p:txBody>
      </p:sp>
      <p:sp>
        <p:nvSpPr>
          <p:cNvPr id="572" name="Google Shape;572;g1c6d03c53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History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https://www.w3.org/community/webed/wiki/A_Short_History_of_JavaScript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out more about Scheme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6d03c531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c6d03c531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c6d03c53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c6d03c53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c6d03c531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c6d03c531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c6d03c531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c6d03c531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c6d03c531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1c6d03c531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6d03c531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1c6d03c531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c6d03c531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Refer MDN for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https://developer.mozilla.org/en-US/docs/Web/JavaScript</a:t>
            </a:r>
            <a:endParaRPr/>
          </a:p>
        </p:txBody>
      </p:sp>
      <p:sp>
        <p:nvSpPr>
          <p:cNvPr id="614" name="Google Shape;614;g1c6d03c531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c6d03c53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c6d03c53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c6d03c531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*Note :  ‘add’ can only be used inside function body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 sum = function add(a, b)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// ‘add’ can be used inside function body only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a + b;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add(6, 7) raises error. Outside the function body, we can only call it with the name ‘sum’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/////////////////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function sayHello()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console.log('Hello Interns');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function distance(x1, y1, x2, y2)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var dx = x2 - x1;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var dy = y2 - y1;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Math.sqrt(dx*dx + dy*dy);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function factorial(n)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if(n &lt;= 1) return 1;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n * factorial(n - 1);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 sum = function add(a, b)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a + b;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var product = function(a, b) 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return a * b;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g1c6d03c531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c6d03c531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1c6d03c531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28eadb45_0_6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language’s development proceeds at a pace much faster than its implementation by vendors - Google for V8, Mozilla for SpiderMonkey, Microsoft for Chakra etc. Hence we have browsers still at ES5. To leverage the new language features, we use Transpilers - Babel, TypeScript etc</a:t>
            </a:r>
            <a:endParaRPr/>
          </a:p>
        </p:txBody>
      </p:sp>
      <p:sp>
        <p:nvSpPr>
          <p:cNvPr id="361" name="Google Shape;361;g1c28eadb45_0_6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c6d03c531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c6d03c531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9760914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http://www.json.org/</a:t>
            </a:r>
            <a:endParaRPr/>
          </a:p>
        </p:txBody>
      </p:sp>
      <p:sp>
        <p:nvSpPr>
          <p:cNvPr id="645" name="Google Shape;645;g1c9760914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983f4a8d_0_9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c983f4a8d_0_9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c28eadb45_0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c28eadb45_0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c983f4a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c983f4a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c983f4a8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28eadb45_0_1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c28eadb45_0_1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c28eadb45_0_1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Reference: JavaScript compilation - </a:t>
            </a:r>
            <a:r>
              <a:rPr lang="en-US"/>
              <a:t>https://github.com/v8/v8/wiki/Design%20Elements#dynamic-machine-code-generation</a:t>
            </a:r>
            <a:endParaRPr/>
          </a:p>
        </p:txBody>
      </p:sp>
      <p:sp>
        <p:nvSpPr>
          <p:cNvPr id="373" name="Google Shape;373;g1c28eadb45_0_1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536f54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536f54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c536f54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9760914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9760914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of 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&lt;title&gt;Learning JS&lt;/title&gt;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&lt;h4&gt;Open Console Tab in Developer Tools&lt;/h4&gt;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&lt;script src="/app.js" charset="utf-8"&gt;&lt;/script&gt;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of app.js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'use strict';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Do not write anything above this line and do not delete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This is our note pad for testing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Write your code 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window.alert('Welcome interns');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console.log('We will use console api for logging purposes');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Do not write anything below this line and do not delete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c9760914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5" name="Google Shape;45;p5"/>
          <p:cNvSpPr/>
          <p:nvPr>
            <p:ph idx="5" type="pic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8" type="body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9" type="body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3" type="body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5" name="Google Shape;55;p5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6" name="Google Shape;56;p5"/>
          <p:cNvSpPr/>
          <p:nvPr>
            <p:ph idx="17" type="pic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/>
          <p:nvPr>
            <p:ph idx="18" type="pic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/>
          <p:nvPr>
            <p:ph idx="19" type="pic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2" type="body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30" y="37778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30" y="34349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9" y="2305473"/>
            <a:ext cx="100039" cy="160735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ouble-precision_floating-point_forma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String" TargetMode="External"/><Relationship Id="rId11" Type="http://schemas.openxmlformats.org/officeDocument/2006/relationships/hyperlink" Target="https://developer.mozilla.org/en-US/docs/Glossary/Object" TargetMode="External"/><Relationship Id="rId10" Type="http://schemas.openxmlformats.org/officeDocument/2006/relationships/hyperlink" Target="https://developer.mozilla.org/en-US/docs/Glossary/Array" TargetMode="External"/><Relationship Id="rId12" Type="http://schemas.openxmlformats.org/officeDocument/2006/relationships/hyperlink" Target="https://developer.mozilla.org/en-US/docs/Glossary/Object" TargetMode="External"/><Relationship Id="rId9" Type="http://schemas.openxmlformats.org/officeDocument/2006/relationships/hyperlink" Target="https://developer.mozilla.org/en-US/docs/Glossary/Array" TargetMode="External"/><Relationship Id="rId5" Type="http://schemas.openxmlformats.org/officeDocument/2006/relationships/hyperlink" Target="https://developer.mozilla.org/en-US/docs/Glossary/Number" TargetMode="External"/><Relationship Id="rId6" Type="http://schemas.openxmlformats.org/officeDocument/2006/relationships/hyperlink" Target="https://developer.mozilla.org/en-US/docs/Glossary/Number" TargetMode="External"/><Relationship Id="rId7" Type="http://schemas.openxmlformats.org/officeDocument/2006/relationships/hyperlink" Target="https://developer.mozilla.org/en-US/docs/Glossary/Boolean" TargetMode="External"/><Relationship Id="rId8" Type="http://schemas.openxmlformats.org/officeDocument/2006/relationships/hyperlink" Target="https://developer.mozilla.org/en-US/docs/Glossary/Boolea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devravitiwari" TargetMode="External"/><Relationship Id="rId4" Type="http://schemas.openxmlformats.org/officeDocument/2006/relationships/hyperlink" Target="https://github.com/devravitiwari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Scheme_(programming_language)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codinghorror.com/the-principle-of-least-pow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JavaScript is loosely-typed, dynamic, case-sensitive language.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var seven = 7;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seven = “See, I am assigned a string value”;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 language defines following data types: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Undefined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Null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Boolean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Number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String</a:t>
            </a:r>
            <a:endParaRPr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Symbol - </a:t>
            </a:r>
            <a:r>
              <a:rPr b="1" lang="en-US"/>
              <a:t>ES6 onwards</a:t>
            </a:r>
            <a:endParaRPr b="1"/>
          </a:p>
          <a:p>
            <a:pPr indent="-3048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/>
              <a:t>Object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All but </a:t>
            </a:r>
            <a:r>
              <a:rPr b="1" lang="en-US"/>
              <a:t>Object </a:t>
            </a:r>
            <a:r>
              <a:rPr lang="en-US"/>
              <a:t>are primitive types - they are immutable, their values cannot be changed.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Undefined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Undefined type has only one value - </a:t>
            </a:r>
            <a:r>
              <a:rPr b="1" i="1" lang="en-US" sz="1400"/>
              <a:t>undefined </a:t>
            </a:r>
            <a:r>
              <a:rPr lang="en-US" sz="1400"/>
              <a:t>- note the lowercase.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Whenever a variable has not been assigned a value, the runtime assigns it the </a:t>
            </a:r>
            <a:r>
              <a:rPr b="1" lang="en-US" sz="1400"/>
              <a:t>undefined </a:t>
            </a:r>
            <a:r>
              <a:rPr lang="en-US" sz="1400"/>
              <a:t>value.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</a:t>
            </a:r>
            <a:r>
              <a:rPr lang="en-US"/>
              <a:t>var primitive_undefined;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console.log('Every declared uninitialized variable holds the value : ', primitive_undefined);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console.log('If we try access a variable that is not declared, we get : ');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console.log(undeclared_variable);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Note: The variable must have been declared, otherwise we get a ReferenceError 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Null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Null type has only one value - </a:t>
            </a:r>
            <a:r>
              <a:rPr b="1" i="1" lang="en-US" sz="1400"/>
              <a:t>null </a:t>
            </a:r>
            <a:r>
              <a:rPr lang="en-US" sz="1400"/>
              <a:t>- note the lowercase.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null </a:t>
            </a:r>
            <a:r>
              <a:rPr lang="en-US" sz="1400"/>
              <a:t>represents intentional absence of an object value</a:t>
            </a:r>
            <a:r>
              <a:rPr b="1" lang="en-US" sz="1400"/>
              <a:t> </a:t>
            </a:r>
            <a:r>
              <a:rPr lang="en-US" sz="1400"/>
              <a:t>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	var null_value = null;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console.log(null_value, 'represents intentional absence of Object value');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	null_value = new Date();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null</a:t>
            </a:r>
            <a:r>
              <a:rPr lang="en-US" sz="1400"/>
              <a:t> is meant for objects, </a:t>
            </a:r>
            <a:r>
              <a:rPr b="1" lang="en-US" sz="1400"/>
              <a:t>undefined</a:t>
            </a:r>
            <a:r>
              <a:rPr lang="en-US" sz="1400"/>
              <a:t> can be used for both primitive values and objects. However, this is not a strict enforcement.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Boolean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24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lang="en-US" sz="1400"/>
              <a:t>Boolean data type has two values - </a:t>
            </a:r>
            <a:r>
              <a:rPr b="1" lang="en-US" sz="1400"/>
              <a:t>true</a:t>
            </a:r>
            <a:r>
              <a:rPr lang="en-US" sz="1400"/>
              <a:t> and </a:t>
            </a:r>
            <a:r>
              <a:rPr b="1" lang="en-US" sz="1400"/>
              <a:t>false. </a:t>
            </a:r>
            <a:endParaRPr b="1"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is a wrapper object for boolean types - </a:t>
            </a:r>
            <a:r>
              <a:rPr b="1" lang="en-US" sz="1400"/>
              <a:t>Boolean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Wrapper objects encapsulate primitive values. 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	</a:t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Number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25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Number in JavaScript is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double-precision 64-bit binary format IEEE 754 value</a:t>
            </a:r>
            <a:r>
              <a:rPr lang="en-US" sz="1400"/>
              <a:t> 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Can represent numbers from </a:t>
            </a:r>
            <a:r>
              <a:rPr b="1" lang="en-US" sz="1400"/>
              <a:t>-(2</a:t>
            </a:r>
            <a:r>
              <a:rPr b="1" baseline="30000" lang="en-US" sz="1400"/>
              <a:t>53</a:t>
            </a:r>
            <a:r>
              <a:rPr b="1" lang="en-US" sz="1400"/>
              <a:t> - 1)</a:t>
            </a:r>
            <a:r>
              <a:rPr lang="en-US" sz="1400"/>
              <a:t> to </a:t>
            </a:r>
            <a:r>
              <a:rPr b="1" lang="en-US" sz="1400"/>
              <a:t>2</a:t>
            </a:r>
            <a:r>
              <a:rPr b="1" baseline="30000" lang="en-US" sz="1400"/>
              <a:t>53</a:t>
            </a:r>
            <a:r>
              <a:rPr b="1" lang="en-US" sz="1400"/>
              <a:t> - 1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 addition, there are three symbolic values </a:t>
            </a:r>
            <a:r>
              <a:rPr b="1" lang="en-US" sz="1400"/>
              <a:t>-Infinity</a:t>
            </a:r>
            <a:r>
              <a:rPr lang="en-US" sz="1400"/>
              <a:t>, </a:t>
            </a:r>
            <a:r>
              <a:rPr b="1" lang="en-US" sz="1400"/>
              <a:t>+Infinity</a:t>
            </a:r>
            <a:r>
              <a:rPr lang="en-US" sz="1400"/>
              <a:t>, </a:t>
            </a:r>
            <a:r>
              <a:rPr b="1" lang="en-US" sz="1400"/>
              <a:t>NaN</a:t>
            </a:r>
            <a:r>
              <a:rPr lang="en-US" sz="1400"/>
              <a:t>(Not a Number)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are no integers, floats, decimal, long - only numbers. </a:t>
            </a:r>
            <a:r>
              <a:rPr b="1" lang="en-US" sz="1400"/>
              <a:t>0</a:t>
            </a:r>
            <a:r>
              <a:rPr lang="en-US" sz="1400"/>
              <a:t>(Zero)  has two representations </a:t>
            </a:r>
            <a:r>
              <a:rPr b="1" lang="en-US" sz="1400"/>
              <a:t>-0</a:t>
            </a:r>
            <a:r>
              <a:rPr lang="en-US" sz="1400"/>
              <a:t> and </a:t>
            </a:r>
            <a:r>
              <a:rPr b="1" lang="en-US" sz="1400"/>
              <a:t>+0</a:t>
            </a:r>
            <a:r>
              <a:rPr lang="en-US" sz="1400"/>
              <a:t>. </a:t>
            </a:r>
            <a:r>
              <a:rPr b="1" lang="en-US" sz="1400"/>
              <a:t>0</a:t>
            </a:r>
            <a:r>
              <a:rPr lang="en-US" sz="1400"/>
              <a:t> is </a:t>
            </a:r>
            <a:r>
              <a:rPr b="1" lang="en-US" sz="1400"/>
              <a:t>+0</a:t>
            </a:r>
            <a:endParaRPr b="1"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Number</a:t>
            </a:r>
            <a:r>
              <a:rPr lang="en-US" sz="1400"/>
              <a:t> is the wrapper object for Number data type. It has various properties like </a:t>
            </a:r>
            <a:r>
              <a:rPr b="1" lang="en-US" sz="1400"/>
              <a:t>Number.MAX_VALUE</a:t>
            </a:r>
            <a:r>
              <a:rPr lang="en-US" sz="1400"/>
              <a:t>, </a:t>
            </a:r>
            <a:r>
              <a:rPr b="1" lang="en-US" sz="1400"/>
              <a:t>Number.MIN_VALUE</a:t>
            </a:r>
            <a:r>
              <a:rPr lang="en-US" sz="1400"/>
              <a:t>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Numbers can be represented in decimal, octal, hexadecimal and scientific notations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Decimal</a:t>
            </a:r>
            <a:r>
              <a:rPr lang="en-US" sz="1400"/>
              <a:t> = 12345 - any valid decimal digit - 0 through 9</a:t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Octal</a:t>
            </a:r>
            <a:r>
              <a:rPr lang="en-US" sz="1400"/>
              <a:t> = </a:t>
            </a:r>
            <a:r>
              <a:rPr b="1" lang="en-US" sz="1400"/>
              <a:t>0</a:t>
            </a:r>
            <a:r>
              <a:rPr lang="en-US" sz="1400"/>
              <a:t>1234 - any valid octal digit prefixed with 0  - 0 through 7</a:t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Hex</a:t>
            </a:r>
            <a:r>
              <a:rPr lang="en-US" sz="1400"/>
              <a:t> = </a:t>
            </a:r>
            <a:r>
              <a:rPr b="1" lang="en-US" sz="1400"/>
              <a:t>0x</a:t>
            </a:r>
            <a:r>
              <a:rPr lang="en-US" sz="1400"/>
              <a:t>DEADCAFE9 - any valid hex digit - 0 through 9, A through F - case insensitive</a:t>
            </a:r>
            <a:endParaRPr sz="1400"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400"/>
              <a:t>Sci</a:t>
            </a:r>
            <a:r>
              <a:rPr lang="en-US" sz="1400"/>
              <a:t> = 2.99</a:t>
            </a:r>
            <a:r>
              <a:rPr b="1" lang="en-US" sz="1400"/>
              <a:t>E</a:t>
            </a:r>
            <a:r>
              <a:rPr lang="en-US" sz="1400"/>
              <a:t>8 - either E or e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String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26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String data type represents textual data that are UCS-2 (UTF-16) code points.</a:t>
            </a:r>
            <a:r>
              <a:rPr b="1" lang="en-US" sz="1400"/>
              <a:t>*</a:t>
            </a:r>
            <a:endParaRPr b="1"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default encoding for JavaScript is UTF-8.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are immutable sequence of 16 bits, considered as primitive values.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Operations that seem to modify strings actually return a new string with the modifications.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String </a:t>
            </a:r>
            <a:r>
              <a:rPr lang="en-US" sz="1400"/>
              <a:t>is the wrapper object for String type.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There is no character type in JavaScript. Characters are represented as string of length 1.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</a:t>
            </a:r>
            <a:r>
              <a:rPr lang="en-US" sz="1400"/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UCS-2 represents the Basic Multilingual Plane. It contains all code points from \u0000 to \uFFFF. ES6 supports characters from other planes as well. UCS-2 is deprecated now.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- Object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2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Object represents a container type whose value is accessed via reference in memory.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Except primitives, everything in JavaScript is an Object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Date</a:t>
            </a:r>
            <a:r>
              <a:rPr lang="en-US" sz="1400"/>
              <a:t>, </a:t>
            </a:r>
            <a:r>
              <a:rPr b="1" lang="en-US" sz="1400"/>
              <a:t>Array</a:t>
            </a:r>
            <a:r>
              <a:rPr lang="en-US" sz="1400"/>
              <a:t>, </a:t>
            </a:r>
            <a:r>
              <a:rPr b="1" lang="en-US" sz="1400"/>
              <a:t>Math</a:t>
            </a:r>
            <a:r>
              <a:rPr lang="en-US" sz="1400"/>
              <a:t>, </a:t>
            </a:r>
            <a:r>
              <a:rPr b="1" lang="en-US" sz="1400"/>
              <a:t>RegExp</a:t>
            </a:r>
            <a:r>
              <a:rPr lang="en-US" sz="1400"/>
              <a:t>, </a:t>
            </a:r>
            <a:r>
              <a:rPr b="1" lang="en-US" sz="1400"/>
              <a:t>Error</a:t>
            </a:r>
            <a:r>
              <a:rPr lang="en-US" sz="1400"/>
              <a:t>, </a:t>
            </a:r>
            <a:r>
              <a:rPr b="1" lang="en-US" sz="1400"/>
              <a:t>Function</a:t>
            </a:r>
            <a:r>
              <a:rPr lang="en-US" sz="1400"/>
              <a:t>, </a:t>
            </a:r>
            <a:r>
              <a:rPr b="1" lang="en-US" sz="1400"/>
              <a:t>Promise</a:t>
            </a:r>
            <a:r>
              <a:rPr lang="en-US" sz="1400"/>
              <a:t> (ES6 onwards) etc all are objects.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Function</a:t>
            </a:r>
            <a:r>
              <a:rPr lang="en-US" sz="1400"/>
              <a:t> is an special object with additional capability of being </a:t>
            </a:r>
            <a:r>
              <a:rPr i="1" lang="en-US" sz="1400"/>
              <a:t>callable</a:t>
            </a:r>
            <a:r>
              <a:rPr lang="en-US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Data Types In Action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2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 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9" name="Google Shape;4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25" y="802375"/>
            <a:ext cx="3619125" cy="38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00" y="802375"/>
            <a:ext cx="4279350" cy="38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Building Blocks In A Glance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29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 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47" name="Google Shape;447;p29"/>
          <p:cNvGraphicFramePr/>
          <p:nvPr/>
        </p:nvGraphicFramePr>
        <p:xfrm>
          <a:off x="314950" y="7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{0B178F02-D9B0-47C0-988D-C673BB421F90}</a:tableStyleId>
              </a:tblPr>
              <a:tblGrid>
                <a:gridCol w="1701000"/>
                <a:gridCol w="3125000"/>
                <a:gridCol w="2413000"/>
              </a:tblGrid>
              <a:tr h="19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</a:rPr>
                        <a:t>Variable</a:t>
                      </a:r>
                      <a:endParaRPr b="1"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</a:rPr>
                        <a:t>Explanation</a:t>
                      </a:r>
                      <a:endParaRPr b="1"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</a:rPr>
                        <a:t>Example</a:t>
                      </a:r>
                      <a:endParaRPr b="1"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9050" marB="38100" marR="76200" marL="76200"/>
                </a:tc>
              </a:tr>
              <a:tr h="54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/>
                        </a:rPr>
                        <a:t>String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4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string of text. To signify that the variable is a string, you should enclose it in quote marks.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'Bob';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76200" marL="76200"/>
                </a:tc>
              </a:tr>
              <a:tr h="39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/>
                        </a:rPr>
                        <a:t>Number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6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number. Numbers don't have quotes around them.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10;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76200" marL="76200"/>
                </a:tc>
              </a:tr>
              <a:tr h="69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7"/>
                        </a:rPr>
                        <a:t>Boolean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8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True/False value. The words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are special keywords in JS, and don't need quotes.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true;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7150" marB="57150" marR="76200" marL="76200"/>
                </a:tc>
              </a:tr>
              <a:tr h="1000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9"/>
                        </a:rPr>
                        <a:t>Array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10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structure that allows you to store multiple values in one single reference.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[1,'Bob','Steve',10];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Refer to each member of the array like this: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myVariable[0]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myVariable[1]</a:t>
                      </a: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etc.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</a:tr>
              <a:tr h="69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1"/>
                        </a:rPr>
                        <a:t>Object</a:t>
                      </a:r>
                      <a:endParaRPr b="1" sz="10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hlinkClick r:id="rId12"/>
                      </a:endParaRPr>
                    </a:p>
                  </a:txBody>
                  <a:tcPr marT="19050" marB="3810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Basically, anything. Everything in JavaScript is an object, and can be stored in a variable. Keep this in mind as you learn.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myVariable = document.querySelector('h1');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4D4E5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of the above examples too.</a:t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4D4E53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7150" marB="5715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Comments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3" name="Google Shape;453;p30"/>
          <p:cNvSpPr txBox="1"/>
          <p:nvPr>
            <p:ph idx="1" type="body"/>
          </p:nvPr>
        </p:nvSpPr>
        <p:spPr>
          <a:xfrm>
            <a:off x="586400" y="708450"/>
            <a:ext cx="76431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Comments can be single line or multi-line.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// This is a single line comment. It spans over a line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/* This can span single or multiple lines*/        // We can mix another comment here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/*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  This is  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  a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  multi line comment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*/ 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Who we are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5410200" y="884701"/>
            <a:ext cx="28194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Ravi S. Tiwari aka 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Socially here</a:t>
            </a:r>
            <a:r>
              <a:rPr lang="en-US"/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Professionally here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678525" y="884700"/>
            <a:ext cx="26220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Komal Jain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Literals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31"/>
          <p:cNvSpPr txBox="1"/>
          <p:nvPr>
            <p:ph idx="1" type="body"/>
          </p:nvPr>
        </p:nvSpPr>
        <p:spPr>
          <a:xfrm>
            <a:off x="578025" y="708450"/>
            <a:ext cx="76515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Literals are data values that appear ‘as is’ in a program.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3.14159 		// A floating point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108			// An integer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2.99e8		// A floating point literal represented in scientific notation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“A string literal” 	// A string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‘Another string literal’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true 			// A boolean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false 		// Another boolean literal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/</a:t>
            </a:r>
            <a:r>
              <a:rPr lang="en-US"/>
              <a:t>javascript</a:t>
            </a:r>
            <a:r>
              <a:rPr b="1" lang="en-US"/>
              <a:t>/gi	</a:t>
            </a:r>
            <a:r>
              <a:rPr lang="en-US"/>
              <a:t>// A regular expression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{key: value}	// An object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[1,2,3,4,5]		// An array literal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Identifiers and Keywords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3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An identifier is a just a name.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Identifiers must begin with </a:t>
            </a:r>
            <a:r>
              <a:rPr b="1" lang="en-US"/>
              <a:t>letter(a-z A-Z)</a:t>
            </a:r>
            <a:r>
              <a:rPr lang="en-US"/>
              <a:t> or </a:t>
            </a:r>
            <a:r>
              <a:rPr b="1" lang="en-US"/>
              <a:t>underscore</a:t>
            </a:r>
            <a:r>
              <a:rPr lang="en-US"/>
              <a:t>(</a:t>
            </a:r>
            <a:r>
              <a:rPr b="1" lang="en-US"/>
              <a:t>_</a:t>
            </a:r>
            <a:r>
              <a:rPr lang="en-US"/>
              <a:t>)</a:t>
            </a:r>
            <a:r>
              <a:rPr lang="en-US"/>
              <a:t> or </a:t>
            </a:r>
            <a:r>
              <a:rPr b="1" lang="en-US"/>
              <a:t>the dollar sign</a:t>
            </a:r>
            <a:r>
              <a:rPr lang="en-US"/>
              <a:t>(</a:t>
            </a:r>
            <a:r>
              <a:rPr b="1" lang="en-US"/>
              <a:t>$</a:t>
            </a:r>
            <a:r>
              <a:rPr lang="en-US"/>
              <a:t>)</a:t>
            </a:r>
            <a:r>
              <a:rPr b="1" lang="en-US"/>
              <a:t>. </a:t>
            </a:r>
            <a:r>
              <a:rPr lang="en-US"/>
              <a:t>Subsequent characters can be any among these in addition to </a:t>
            </a:r>
            <a:r>
              <a:rPr b="1" lang="en-US"/>
              <a:t>digits(0-9)</a:t>
            </a:r>
            <a:r>
              <a:rPr lang="en-US"/>
              <a:t>.</a:t>
            </a:r>
            <a:r>
              <a:rPr b="1" lang="en-US"/>
              <a:t> </a:t>
            </a:r>
            <a:r>
              <a:rPr lang="en-US"/>
              <a:t>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Certain identifiers are reserved by the language. These are called </a:t>
            </a:r>
            <a:r>
              <a:rPr b="1" lang="en-US"/>
              <a:t>keywords</a:t>
            </a:r>
            <a:r>
              <a:rPr lang="en-US"/>
              <a:t>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Some keywords are: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 </a:t>
            </a:r>
            <a:r>
              <a:rPr b="1" lang="en-US"/>
              <a:t>ES5							ES6 Onwards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 var 		new		true			class	</a:t>
            </a:r>
            <a:endParaRPr b="1"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do		null		false			super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while		try					const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for		catch					let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if		finally					yield					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else		return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Expressions and Operators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3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Expression is a phrase that when evaluated produces a value.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Simple expressions are formed by literals or constants. Complex expressions uses operators and operands.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Operators can be numeric, logical, relational or language specific. 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Operators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34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Unary operators</a:t>
            </a:r>
            <a:r>
              <a:rPr lang="en-US"/>
              <a:t> : Unary Plus, Minus e.g. +a, -b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Binary operators </a:t>
            </a:r>
            <a:r>
              <a:rPr lang="en-US"/>
              <a:t>: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Increment and decrement operators with pre and post variants: ++, --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Arithmetic Operators: Addition + , Subtraction - , Multiplication *, Division /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Logical Operators: And &amp;&amp;, Or ||, Not !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Bitwise Operators: Bitwise And &amp;, Or |, Not ~, Shift Left &lt;&lt;, Shift Right &gt;&gt;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Relational Operators: &lt;, &gt;, &lt;=, &gt;=, ==, !=, ===, !==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Ternary operator </a:t>
            </a:r>
            <a:r>
              <a:rPr lang="en-US"/>
              <a:t>: 	? :		a ? b : c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Language operators</a:t>
            </a:r>
            <a:r>
              <a:rPr lang="en-US"/>
              <a:t> :</a:t>
            </a:r>
            <a:endParaRPr b="1" i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typeof</a:t>
            </a:r>
            <a:r>
              <a:rPr lang="en-US"/>
              <a:t> : Determine type of operand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delete</a:t>
            </a:r>
            <a:r>
              <a:rPr lang="en-US"/>
              <a:t> : Remove a property from an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instanceof</a:t>
            </a:r>
            <a:r>
              <a:rPr lang="en-US"/>
              <a:t> : Tests class of an object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</a:t>
            </a:r>
            <a:r>
              <a:rPr lang="en-US"/>
              <a:t> : Test property membership in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void</a:t>
            </a:r>
            <a:r>
              <a:rPr lang="en-US"/>
              <a:t> : Returns undefined value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Operators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35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Unary operators</a:t>
            </a:r>
            <a:r>
              <a:rPr lang="en-US"/>
              <a:t> : Unary Plus, Minus e.g. +a, -b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Binary operators </a:t>
            </a:r>
            <a:r>
              <a:rPr lang="en-US"/>
              <a:t>: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Increment and decrement operators with pre and post variants: ++, --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Arithmetic Operators: Addition + , Subtraction - , Multiplication *, Division /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Logical Operators: And &amp;&amp;, Or ||, Not !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Bitwise Operators: Bitwise And &amp;, Or |, Not ~, Shift Left &lt;&lt;, Shift Right &gt;&gt;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Relational Operators: &lt;, &gt;, &lt;=, &gt;=, ==, !=, ===, !==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Ternary</a:t>
            </a:r>
            <a:r>
              <a:rPr b="1" lang="en-US"/>
              <a:t> operator </a:t>
            </a:r>
            <a:r>
              <a:rPr lang="en-US"/>
              <a:t>: 	? :		a ? b : c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Language operators</a:t>
            </a:r>
            <a:r>
              <a:rPr lang="en-US"/>
              <a:t> :</a:t>
            </a:r>
            <a:endParaRPr b="1" i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typeof</a:t>
            </a:r>
            <a:r>
              <a:rPr lang="en-US"/>
              <a:t> : Determine type of operand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delete</a:t>
            </a:r>
            <a:r>
              <a:rPr lang="en-US"/>
              <a:t> : Remove a property from an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instanceof</a:t>
            </a:r>
            <a:r>
              <a:rPr lang="en-US"/>
              <a:t> : Tests class of an object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</a:t>
            </a:r>
            <a:r>
              <a:rPr lang="en-US"/>
              <a:t> : Test property membership in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void</a:t>
            </a:r>
            <a:r>
              <a:rPr lang="en-US"/>
              <a:t> : Returns undefined value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84" name="Google Shape;4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25" y="708450"/>
            <a:ext cx="8268000" cy="39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Comparators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36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Unary operators</a:t>
            </a:r>
            <a:r>
              <a:rPr lang="en-US"/>
              <a:t> : Unary Plus, Minus e.g. +a, -b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Binary operators </a:t>
            </a:r>
            <a:r>
              <a:rPr lang="en-US"/>
              <a:t>: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Increment and decrement operators with pre and post variants: ++, --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Arithmetic Operators: Addition + , Subtraction - , Multiplication *, Division /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Logical Operators: And &amp;&amp;, Or ||, Not !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Bitwise Operators: Bitwise And &amp;, Or |, Not ~, Shift Left &lt;&lt;, Shift Right &gt;&gt;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Relational Operators: &lt;, &gt;, &lt;=, &gt;=, ==, !=, ===, !==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Ternary operator </a:t>
            </a:r>
            <a:r>
              <a:rPr lang="en-US"/>
              <a:t>: 	? :		a ? b : c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Language operators</a:t>
            </a:r>
            <a:r>
              <a:rPr lang="en-US"/>
              <a:t> :</a:t>
            </a:r>
            <a:endParaRPr b="1" i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typeof</a:t>
            </a:r>
            <a:r>
              <a:rPr lang="en-US"/>
              <a:t> : Determine type of operand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delete</a:t>
            </a:r>
            <a:r>
              <a:rPr lang="en-US"/>
              <a:t> : Remove a property from an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instanceof</a:t>
            </a:r>
            <a:r>
              <a:rPr lang="en-US"/>
              <a:t> : Tests class of an object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in</a:t>
            </a:r>
            <a:r>
              <a:rPr lang="en-US"/>
              <a:t> : Test property membership in object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void</a:t>
            </a:r>
            <a:r>
              <a:rPr lang="en-US"/>
              <a:t> : Returns undefined value	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Comparators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37"/>
          <p:cNvSpPr txBox="1"/>
          <p:nvPr>
            <p:ph idx="1" type="body"/>
          </p:nvPr>
        </p:nvSpPr>
        <p:spPr>
          <a:xfrm>
            <a:off x="552875" y="708450"/>
            <a:ext cx="76767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97" name="Google Shape;4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50" y="657075"/>
            <a:ext cx="8997600" cy="4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Statement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are JavaScript commands that when executed has some side effect on the environment.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are terminated by semicolon.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can be expression statements or declarative statements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can be categorized as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Conditional: if switch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Loop: while for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Jumps: break return throw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Statements can be blocked using curly brackets aka curlies, braces - {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{</a:t>
            </a:r>
            <a:endParaRPr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var a = 10;</a:t>
            </a:r>
            <a:endParaRPr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		console.log(‘This is a statement block.’);</a:t>
            </a:r>
            <a:endParaRPr/>
          </a:p>
          <a:p>
            <a:pPr indent="-95250" lvl="0" marL="628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Declaration Statements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b="1" lang="en-US" sz="1400"/>
              <a:t>var</a:t>
            </a:r>
            <a:r>
              <a:rPr lang="en-US" sz="1400"/>
              <a:t> and </a:t>
            </a:r>
            <a:r>
              <a:rPr b="1" lang="en-US" sz="1400"/>
              <a:t>function </a:t>
            </a:r>
            <a:r>
              <a:rPr lang="en-US" sz="1400"/>
              <a:t>are declaration statements.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They declare or define variables and functions.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statements define identifiers (variables and function names) for use in program.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Declaration Statement - var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40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var</a:t>
            </a:r>
            <a:r>
              <a:rPr lang="en-US"/>
              <a:t> declares a variable or many variables.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To declare a variable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		</a:t>
            </a:r>
            <a:r>
              <a:rPr b="1" lang="en-US" sz="1400"/>
              <a:t>var</a:t>
            </a:r>
            <a:r>
              <a:rPr lang="en-US" sz="1400"/>
              <a:t> </a:t>
            </a:r>
            <a:r>
              <a:rPr i="1" lang="en-US" sz="1400"/>
              <a:t>&lt;identifier&gt;</a:t>
            </a:r>
            <a:r>
              <a:rPr lang="en-US" sz="1400"/>
              <a:t>;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To declare and initialize a variable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		</a:t>
            </a:r>
            <a:r>
              <a:rPr b="1" lang="en-US" sz="1400"/>
              <a:t>var</a:t>
            </a:r>
            <a:r>
              <a:rPr lang="en-US" sz="1400"/>
              <a:t> </a:t>
            </a:r>
            <a:r>
              <a:rPr i="1" lang="en-US" sz="1400"/>
              <a:t>&lt;id&gt;</a:t>
            </a:r>
            <a:r>
              <a:rPr lang="en-US" sz="1400"/>
              <a:t> = </a:t>
            </a:r>
            <a:r>
              <a:rPr i="1" lang="en-US" sz="1400"/>
              <a:t>&lt;value&gt;</a:t>
            </a:r>
            <a:r>
              <a:rPr lang="en-US" sz="1400"/>
              <a:t>;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To assign a variable</a:t>
            </a:r>
            <a:endParaRPr sz="1400"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400"/>
              <a:t>		</a:t>
            </a:r>
            <a:r>
              <a:rPr i="1" lang="en-US" sz="1400"/>
              <a:t>&lt;id&gt;</a:t>
            </a:r>
            <a:r>
              <a:rPr lang="en-US" sz="1400"/>
              <a:t> = </a:t>
            </a:r>
            <a:r>
              <a:rPr i="1" lang="en-US" sz="1400"/>
              <a:t>&lt;value&gt;</a:t>
            </a:r>
            <a:r>
              <a:rPr lang="en-US" sz="1400"/>
              <a:t>;</a:t>
            </a:r>
            <a:endParaRPr sz="1400"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declare one variable at a time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greeting = “We are learning JavaScript”;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Or many variables in single statement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10, statement = ‘Ignorance is sin; cognizance divine’, b = a * 2 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also use var to declare functions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square = function(number) { return number * number } ; 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idx="1" type="body"/>
          </p:nvPr>
        </p:nvSpPr>
        <p:spPr>
          <a:xfrm>
            <a:off x="820950" y="782100"/>
            <a:ext cx="63078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History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Language Details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Runtimes and Execution Environment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Types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Variable Declarations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Operators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Conditionals and Loops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Jump Statements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Objects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Array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Function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Utilities</a:t>
            </a:r>
            <a:endParaRPr/>
          </a:p>
        </p:txBody>
      </p:sp>
      <p:sp>
        <p:nvSpPr>
          <p:cNvPr id="352" name="Google Shape;352;p1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What will we cover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</a:t>
            </a:r>
            <a:r>
              <a:rPr lang="en-US"/>
              <a:t>Declaration Statement - function</a:t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4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function</a:t>
            </a:r>
            <a:r>
              <a:rPr lang="en-US"/>
              <a:t> is used to define functions.</a:t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Function declaration has the form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</a:t>
            </a:r>
            <a:r>
              <a:rPr i="1" lang="en-US"/>
              <a:t>functionName</a:t>
            </a:r>
            <a:r>
              <a:rPr lang="en-US"/>
              <a:t>(arg1,  arg2, arg3, […arg4])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Function declaration statement can be used in expression form to be initialized to a variable. Such an expression is called function expression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f = function </a:t>
            </a:r>
            <a:r>
              <a:rPr i="1" lang="en-US"/>
              <a:t>functionName</a:t>
            </a:r>
            <a:r>
              <a:rPr lang="en-US"/>
              <a:t>(arg1,  arg2, arg3, […arg4]) {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 function expression can define a nameless function. Such a definition is called anonymous function. 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f = function (arg1,  arg2, arg3, […arg4]) {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Conditional Statement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Conditional statements execute or skip statements depending on value of specified statement.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define decision points known to create branches in code.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more the branches in code, the more the cyclomatic complexity.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We should strive for less cyclomatic complexity of code.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Conditional - if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43"/>
          <p:cNvSpPr txBox="1"/>
          <p:nvPr>
            <p:ph idx="1" type="body"/>
          </p:nvPr>
        </p:nvSpPr>
        <p:spPr>
          <a:xfrm>
            <a:off x="804200" y="708450"/>
            <a:ext cx="74253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Clause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ELSE Clause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else 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ELSE IF ELSE Clause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else if (expression)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else 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Conditional - switch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44"/>
          <p:cNvSpPr txBox="1"/>
          <p:nvPr>
            <p:ph idx="1" type="body"/>
          </p:nvPr>
        </p:nvSpPr>
        <p:spPr>
          <a:xfrm>
            <a:off x="954975" y="708450"/>
            <a:ext cx="7274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Switch is another conditional statement used when all branches depend on value of same expression.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switch(expression) {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case expression: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r>
              <a:rPr lang="en-US"/>
              <a:t>case expression:</a:t>
            </a:r>
            <a:endParaRPr/>
          </a:p>
          <a:p>
            <a: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default: 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Loops - while and do while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45"/>
          <p:cNvSpPr txBox="1"/>
          <p:nvPr>
            <p:ph idx="1" type="body"/>
          </p:nvPr>
        </p:nvSpPr>
        <p:spPr>
          <a:xfrm>
            <a:off x="913100" y="708450"/>
            <a:ext cx="7316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While statement is basic looping statement.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There are two variants - </a:t>
            </a:r>
            <a:r>
              <a:rPr b="1" lang="en-US"/>
              <a:t>while</a:t>
            </a:r>
            <a:r>
              <a:rPr lang="en-US"/>
              <a:t> and </a:t>
            </a:r>
            <a:r>
              <a:rPr b="1" lang="en-US"/>
              <a:t>do</a:t>
            </a:r>
            <a:r>
              <a:rPr lang="en-US"/>
              <a:t> </a:t>
            </a:r>
            <a:r>
              <a:rPr b="1" lang="en-US"/>
              <a:t>while</a:t>
            </a:r>
            <a:r>
              <a:rPr lang="en-US"/>
              <a:t>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(expression)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statement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Do-while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(expression);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Loops - for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46"/>
          <p:cNvSpPr txBox="1"/>
          <p:nvPr>
            <p:ph idx="1" type="body"/>
          </p:nvPr>
        </p:nvSpPr>
        <p:spPr>
          <a:xfrm>
            <a:off x="1147650" y="708450"/>
            <a:ext cx="70818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for</a:t>
            </a:r>
            <a:r>
              <a:rPr lang="en-US"/>
              <a:t> is more convenient looping statement.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for(initialize; test; increment)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statement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in terms of while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initialize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while(test){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statement;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increment;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Jumps - break and continue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4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Jump statements cause the runtime to jump to new location in source code.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Break statement causes innermost loop or switch statement to exit immediately.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(i = 0; i&lt; data.length; i++) {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if(data[i] == “key”){</a:t>
            </a:r>
            <a:endParaRPr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isFound = true;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}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Continue restarts the loop at next iteration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(i = 0; i&lt; data.length; i++) {</a:t>
            </a:r>
            <a:endParaRPr/>
          </a:p>
          <a:p>
            <a: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if(!data[i]) continue;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total += data[i];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Jumps - return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3" name="Google Shape;563;p4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Return causes the runtime to jump to the point from where it was called.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Inside functions, it is used to specify the value of function invocation. 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function isEven(candidate) {</a:t>
            </a:r>
            <a:endParaRPr sz="1400"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var isEven;</a:t>
            </a:r>
            <a:endParaRPr sz="1400"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if(candidate % 2 == 0)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isEven = true;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	else 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isEven = false;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return isEven;</a:t>
            </a:r>
            <a:endParaRPr sz="1400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}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function total(marks) {</a:t>
            </a:r>
            <a:endParaRPr sz="1400"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if(!marks)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return;  // can return null, or 0 or any value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for(var total = 0, i = 0, j= marks.length, i &lt; j, i++) </a:t>
            </a:r>
            <a:endParaRPr sz="1400"/>
          </a:p>
          <a:p>
            <a: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total += marks[i];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return total</a:t>
            </a:r>
            <a:endParaRPr sz="1400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}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Jumps - throw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49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Throw is similar to return, except it is used to signal an exception or error in the code.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also </a:t>
            </a:r>
            <a:r>
              <a:rPr lang="en-US"/>
              <a:t>causes the runtime to jump to the point from where it was called.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Exceptions thrown are taken care of by handlers defined using try/catch/finally statements.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 factorial(x) 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If the input argument is invalid, throw an exception!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(x &lt; 0) throw new Error("x must not be negative");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// Otherwise, compute a value and return normally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for(var f = 1; x &gt; 1; x--) f *= x;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 f;	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}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try catch finally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50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Try Catch Finally is the exception handling mechanism of JavaScript.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Try is used to define a block of code whose exceptions are to be handled.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Try is followed by catch which contains code to be executed in case of exceptions.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Catch is followed by finally which contains clean up code - executed irrespective of what happens in try.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try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catch (e)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finally {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How, When, Why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15"/>
          <p:cNvSpPr txBox="1"/>
          <p:nvPr>
            <p:ph idx="1" type="body"/>
          </p:nvPr>
        </p:nvSpPr>
        <p:spPr>
          <a:xfrm>
            <a:off x="167525" y="740125"/>
            <a:ext cx="80622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Marc Andreessen, Netscape founder, believed HTML needed a “glue language”.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Brendan Eich was hired with the goal of embedding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Scheme</a:t>
            </a:r>
            <a:r>
              <a:rPr lang="en-US" sz="1400"/>
              <a:t> in Netscape Navigator - April 1995.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Instead, Eich was commissioned to create a language that resembled Java.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Eich wrote a prototype  in </a:t>
            </a:r>
            <a:r>
              <a:rPr b="1" lang="en-US" sz="1400"/>
              <a:t>10 days</a:t>
            </a:r>
            <a:r>
              <a:rPr lang="en-US" sz="1400"/>
              <a:t> in </a:t>
            </a:r>
            <a:r>
              <a:rPr lang="en-US" sz="1400"/>
              <a:t>May 1995</a:t>
            </a:r>
            <a:r>
              <a:rPr lang="en-US" sz="1400"/>
              <a:t>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Enters Mocha, </a:t>
            </a:r>
            <a:r>
              <a:rPr i="1" lang="en-US" sz="1400"/>
              <a:t>ahem</a:t>
            </a:r>
            <a:r>
              <a:rPr lang="en-US" sz="1400"/>
              <a:t>, LiveScript, </a:t>
            </a:r>
            <a:r>
              <a:rPr i="1" lang="en-US" sz="1400"/>
              <a:t>ahem</a:t>
            </a:r>
            <a:r>
              <a:rPr lang="en-US" sz="1400"/>
              <a:t>, JavaScript.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Standardised by ECMA(</a:t>
            </a:r>
            <a:r>
              <a:rPr b="1" lang="en-US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European Computer Manufacturers Association</a:t>
            </a:r>
            <a:r>
              <a:rPr lang="en-US" sz="1400"/>
              <a:t>): ECMA-262 by committee TC39.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Officially called  ECMAScript.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Various implementations of the standard(</a:t>
            </a:r>
            <a:r>
              <a:rPr lang="en-US" sz="1400"/>
              <a:t>ECMAScript</a:t>
            </a:r>
            <a:r>
              <a:rPr lang="en-US" sz="1400"/>
              <a:t>) viz., JavaScript(most popular), ActionScript, JScript.</a:t>
            </a:r>
            <a:endParaRPr sz="1400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Objects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" name="Google Shape;581;p5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are fundamental data type of the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is unordered collection of properties - a name value pair.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are composite type container - can contain primitives as well as other objects.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provide access for storage and retrieval via named string identifiers.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are dynamic in nature - properties can be added or deleted at run time.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Creating Objects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5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Easiest way is to create via object literals.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empty = {};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point = {x: 10, y: -4};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sessionDetails = {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“topic”: “JavaScript Language”,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instructors: [‘Komal Jain’, ‘RT’]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Objects can be constructed via constructors with </a:t>
            </a:r>
            <a:r>
              <a:rPr b="1" lang="en-US"/>
              <a:t>new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o = new Object();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new Array(4);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d = new Date();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Yet another way is via </a:t>
            </a:r>
            <a:r>
              <a:rPr b="1" lang="en-US"/>
              <a:t>Object.create</a:t>
            </a:r>
            <a:endParaRPr b="1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o = Object.create(null);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Objects - Querying Properties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5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To query a property, use the dot(.) or square brackets([]) operator.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intern = { name : 'Abc', college: 'Xyz'};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internName = intern.name;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internCollege = intern['college']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create or set property values in same way as variable assignment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intern.knownLanguages = ['English', 'Hindi', 'Punjabi'];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intern['has-knowledge-of-programming-languages'] = ['C', 'Java'];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query all the properties of an object using the for-in loop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for(var key in object) {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console.log("Key = "+ key +", Value = "+ object[key]);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If a missing property is accessed, we get </a:t>
            </a:r>
            <a:r>
              <a:rPr b="1" lang="en-US"/>
              <a:t>undefined</a:t>
            </a:r>
            <a:endParaRPr b="1"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												...contd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</a:t>
            </a:r>
            <a:r>
              <a:rPr lang="en-US"/>
              <a:t>Objects - Querying Properties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54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delete properties of an object using the </a:t>
            </a:r>
            <a:r>
              <a:rPr b="1" lang="en-US"/>
              <a:t>delete</a:t>
            </a:r>
            <a:r>
              <a:rPr lang="en-US"/>
              <a:t> operator.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intern['has-knowledge-of-programming-languages'];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can test for the presence of properties using the </a:t>
            </a:r>
            <a:r>
              <a:rPr b="1" lang="en-US"/>
              <a:t>in</a:t>
            </a:r>
            <a:r>
              <a:rPr lang="en-US"/>
              <a:t> operator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"name" in intern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intern.hasOwnProperty('college')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copyProperties(target, source) {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for(prop in source) {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target[prop] = source[prop];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}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return target;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Common object methods are </a:t>
            </a:r>
            <a:r>
              <a:rPr b="1" lang="en-US"/>
              <a:t>toString</a:t>
            </a:r>
            <a:r>
              <a:rPr lang="en-US"/>
              <a:t>, </a:t>
            </a:r>
            <a:r>
              <a:rPr b="1" lang="en-US"/>
              <a:t>hasOwnProperty</a:t>
            </a:r>
            <a:r>
              <a:rPr lang="en-US"/>
              <a:t>, </a:t>
            </a:r>
            <a:r>
              <a:rPr b="1" lang="en-US"/>
              <a:t>valueOf</a:t>
            </a:r>
            <a:r>
              <a:rPr lang="en-US"/>
              <a:t> etc.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Arrays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55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An array is an ordered collection of values which are index accessible. 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Arrays are untyped in JavaScript just as objects.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These are dynamic as well in the sense they can grow and shrink at runtime.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i="1" lang="en-US" u="sng"/>
              <a:t>Creating Arrays</a:t>
            </a:r>
            <a:endParaRPr b="1" i="1" u="sng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Literal form</a:t>
            </a:r>
            <a:endParaRPr b="1"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empty = [];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primes = [2,3,5,7,11,13]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misc = ['string', 123, true, {}, [], null]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Using Array constructor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new Array(); // creates empty Array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b = new Array(5); // array with length of 5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c = new Array(3,4,5) // Array with 3 elements - 3,4,5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Arrays - Common Operations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56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Querying elements</a:t>
            </a:r>
            <a:endParaRPr b="1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Array members are accessed via the square brackets notation with corresponding index.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misc[2] = false;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evenPrime = primes[0];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Array length</a:t>
            </a:r>
            <a:endParaRPr b="1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 length of an array is the number of elements it can accommodate at any given time.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misc.length //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Adding elements</a:t>
            </a:r>
            <a:endParaRPr b="1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Elements can be added using index position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a = [];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a[0] = ‘zero’ 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a[1] = ‘one’ 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Elements can be stuffed in last using the push method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a.push(‘three’);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a.push(‘four’);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Common Array Methods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5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join</a:t>
            </a:r>
            <a:r>
              <a:rPr lang="en-US"/>
              <a:t>: Joins array elements using provided separator and returns string.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reverse</a:t>
            </a:r>
            <a:r>
              <a:rPr lang="en-US"/>
              <a:t>: Reverse the order of elements in the array.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sort</a:t>
            </a:r>
            <a:r>
              <a:rPr lang="en-US"/>
              <a:t>: Sorts array elements in place using default sorting for elements.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concat</a:t>
            </a:r>
            <a:r>
              <a:rPr lang="en-US"/>
              <a:t>: Creates and return new array that contains concatenation of arrays on which it is invoked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slice</a:t>
            </a:r>
            <a:r>
              <a:rPr lang="en-US"/>
              <a:t>: Returns a slice(subarray) of the array.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splice</a:t>
            </a:r>
            <a:r>
              <a:rPr lang="en-US"/>
              <a:t>: General purpose method for insertion and removal.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push</a:t>
            </a:r>
            <a:r>
              <a:rPr lang="en-US"/>
              <a:t>: Appends one or more elements at the end of the array.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pop</a:t>
            </a:r>
            <a:r>
              <a:rPr lang="en-US"/>
              <a:t>: Deletes the last element of the array, and returns the element.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shift</a:t>
            </a:r>
            <a:r>
              <a:rPr lang="en-US"/>
              <a:t>: Removes and return first element of array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unshift</a:t>
            </a:r>
            <a:r>
              <a:rPr lang="en-US"/>
              <a:t>: Adds one or more elements to the beginning of the array.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indexOf</a:t>
            </a:r>
            <a:r>
              <a:rPr lang="en-US"/>
              <a:t>:</a:t>
            </a:r>
            <a:r>
              <a:rPr b="1" lang="en-US"/>
              <a:t> </a:t>
            </a:r>
            <a:r>
              <a:rPr lang="en-US"/>
              <a:t>Returns the index of specified element in the array, otherwise returns -1.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Ad</a:t>
            </a:r>
            <a:r>
              <a:rPr lang="en-US"/>
              <a:t>vanced Array Method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58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Following are some advanced array methods that take into consideration a callback. We will learn about callbacks in </a:t>
            </a:r>
            <a:r>
              <a:rPr lang="en-US"/>
              <a:t>coming</a:t>
            </a:r>
            <a:r>
              <a:rPr lang="en-US"/>
              <a:t> sessions and thus will revisit them in detail.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forEach</a:t>
            </a:r>
            <a:r>
              <a:rPr lang="en-US"/>
              <a:t>: Provides general iteration over arrays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map</a:t>
            </a:r>
            <a:r>
              <a:rPr lang="en-US"/>
              <a:t>: Used for transformation purposes, maps each element of array to a function for desired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filter</a:t>
            </a:r>
            <a:r>
              <a:rPr lang="en-US"/>
              <a:t>: Used to filter array based on a predicate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reduce</a:t>
            </a:r>
            <a:r>
              <a:rPr lang="en-US"/>
              <a:t>: Combine array elements to reduce to a single value.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every</a:t>
            </a:r>
            <a:r>
              <a:rPr lang="en-US"/>
              <a:t>: Checks if every array element </a:t>
            </a:r>
            <a:r>
              <a:rPr lang="en-US"/>
              <a:t>satisfies the given predicate.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/>
              <a:t>some</a:t>
            </a:r>
            <a:r>
              <a:rPr lang="en-US"/>
              <a:t>: Checks if some(one or more) elements satisfy the given predicate. 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Functions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59"/>
          <p:cNvSpPr txBox="1"/>
          <p:nvPr>
            <p:ph idx="1" type="body"/>
          </p:nvPr>
        </p:nvSpPr>
        <p:spPr>
          <a:xfrm>
            <a:off x="191600" y="708450"/>
            <a:ext cx="33876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function sayHello()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console.log('Hello Interns');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function distance(x1, y1, x2, y2)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var dx = x2 - x1;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var dy = y2 - y1;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Math.sqrt(dx*dx + dy*dy);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function factorial(n)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if(n &lt;= 1) return 1;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n * factorial(n - 1);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 sum = function add(a, b)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a + b;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 product = function(a, b) {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 return a * b;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630" name="Google Shape;630;p59"/>
          <p:cNvSpPr txBox="1"/>
          <p:nvPr/>
        </p:nvSpPr>
        <p:spPr>
          <a:xfrm>
            <a:off x="4091825" y="708450"/>
            <a:ext cx="41376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prints “Hello interns” to the console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sayHello();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normal function statement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distance(0, 0, 5, 5);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recursive function statement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factorial(4)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 named function expression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sum(3,5) or add(6, 7)*;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an anonymous function expression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invoke as - product(4,6);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Math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6" name="Google Shape;636;p60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Math is a global utility provided by the runtime for mathematical operations.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Common operations are: 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Math.sqrt</a:t>
            </a:r>
            <a:r>
              <a:rPr lang="en-US"/>
              <a:t> - For finding square root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Math.pow</a:t>
            </a:r>
            <a:r>
              <a:rPr lang="en-US"/>
              <a:t> - For raising a number to a power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Math.round</a:t>
            </a:r>
            <a:r>
              <a:rPr lang="en-US"/>
              <a:t> - For rounding a number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Math.floor</a:t>
            </a:r>
            <a:r>
              <a:rPr lang="en-US"/>
              <a:t> - For finding floor value of a decimal number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The journey so far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6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Netscape submitted JavaScript to Ecma International - 1996.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First Edition - emergence as ECMA-262 standard - 1997.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Second Edition - ECMAScript 2 - 1998.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3 - 1999.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4 - Work started in 2000, never saw the sun - discord among players - guess what - Microsoft.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3.1 - </a:t>
            </a:r>
            <a:r>
              <a:rPr lang="en-US" sz="1400"/>
              <a:t>ECMAScript 4 renamed to 3.1 - 2007.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5 -  ECMAScript 3.1 renamed to 5 - 2009.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Harmony - Agenda to drive language development further.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5.1 - 2011 - aka </a:t>
            </a:r>
            <a:r>
              <a:rPr b="1" lang="en-US" sz="1400"/>
              <a:t>ES5</a:t>
            </a:r>
            <a:r>
              <a:rPr lang="en-US" sz="1400"/>
              <a:t> - ECMAScript 5 with minor corrections.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2015 - 2015 - aka </a:t>
            </a:r>
            <a:r>
              <a:rPr b="1" lang="en-US" sz="1400"/>
              <a:t>ES6.</a:t>
            </a:r>
            <a:endParaRPr b="1"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2016 - 2016 - probably ES7.</a:t>
            </a:r>
            <a:endParaRPr sz="1400"/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ECMAScript 2017 - WIP.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1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Date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61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JavaScript dates are time values that are number of milliseconds since January 1, 1970 UTC.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There is no literal form for dates. To create date values, always use the Date constructor.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Date(value);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Date(dateString);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Date(year, month[, date[, hours[, minutes[, seconds[, milliseconds]]]]]);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JSON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JSON stands for </a:t>
            </a:r>
            <a:r>
              <a:rPr b="1" lang="en-US"/>
              <a:t>J</a:t>
            </a:r>
            <a:r>
              <a:rPr lang="en-US"/>
              <a:t>ava</a:t>
            </a:r>
            <a:r>
              <a:rPr b="1" lang="en-US"/>
              <a:t>S</a:t>
            </a:r>
            <a:r>
              <a:rPr lang="en-US"/>
              <a:t>cript </a:t>
            </a:r>
            <a:r>
              <a:rPr b="1" lang="en-US"/>
              <a:t>O</a:t>
            </a:r>
            <a:r>
              <a:rPr lang="en-US"/>
              <a:t>bject </a:t>
            </a:r>
            <a:r>
              <a:rPr b="1" lang="en-US"/>
              <a:t>N</a:t>
            </a:r>
            <a:r>
              <a:rPr lang="en-US"/>
              <a:t>otation.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is a format for data interchange via serialization and deserialization.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Its representation is similar to Object literal notation with some variations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Runtime provides parsing and serializing facilities for JSON data through JSON.parse and JSON.serialize functions from string to object and vice-versa respectively.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Sample JSON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{	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"id": 1, 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"name": "A green door", 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"price": 12.50, </a:t>
            </a:r>
            <a:endParaRPr/>
          </a:p>
          <a:p>
            <a: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"tags": ["home", "green"]</a:t>
            </a:r>
            <a:endParaRPr/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Utilities - Dialog-Boxes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63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Three types of dialog boxes: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60680" lvl="0" marL="866775" rtl="0" algn="l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Alert Box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14325" lvl="1" marL="12985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'Welcome to TTN ...'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360680" lvl="0" marL="866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Prompt Box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14325" lvl="1" marL="12985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0077A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myName </a:t>
            </a:r>
            <a:r>
              <a:rPr lang="en-US" sz="1400">
                <a:solidFill>
                  <a:srgbClr val="A67F5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4D4E5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'Please enter your name.'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0680" lvl="0" marL="866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Confirm Box</a:t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  <a:p>
            <a:pPr indent="-314325" lvl="1" marL="12985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</a:pPr>
            <a:r>
              <a:rPr lang="en-US" sz="1400">
                <a:solidFill>
                  <a:srgbClr val="DD4A6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Confirm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'Are you sure you wanna proceed ?'</a:t>
            </a:r>
            <a:r>
              <a:rPr lang="en-US" sz="1400">
                <a:solidFill>
                  <a:srgbClr val="99999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Thanks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64"/>
          <p:cNvSpPr txBox="1"/>
          <p:nvPr>
            <p:ph idx="1" type="body"/>
          </p:nvPr>
        </p:nvSpPr>
        <p:spPr>
          <a:xfrm>
            <a:off x="1935100" y="1352550"/>
            <a:ext cx="48921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Queries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Doubts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667" name="Google Shape;667;p65"/>
          <p:cNvSpPr txBox="1"/>
          <p:nvPr>
            <p:ph idx="1" type="body"/>
          </p:nvPr>
        </p:nvSpPr>
        <p:spPr>
          <a:xfrm>
            <a:off x="835725" y="1352550"/>
            <a:ext cx="74556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Prompt for amount, interest rate and no. of years and calculate simple interest.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is palindrome string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Area of circle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Copy information of one object to another and log it to console.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create a list of objects of Employee with info as follow :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Name, age, salary ,DOB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filter all employees with salary greater than 5000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group employee on the basis of their age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rial"/>
              <a:buAutoNum type="alphaLcPeriod"/>
            </a:pPr>
            <a:r>
              <a:rPr lang="en-US" sz="1400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rPr>
              <a:t>fetch employees with salary less than 1000 and age greater than 20. Then give them an increment 5 times their salary.</a:t>
            </a:r>
            <a:endParaRPr sz="1400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5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Language Details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7"/>
          <p:cNvSpPr txBox="1"/>
          <p:nvPr>
            <p:ph idx="1" type="body"/>
          </p:nvPr>
        </p:nvSpPr>
        <p:spPr>
          <a:xfrm>
            <a:off x="1916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Started as a scripting language.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Now used as a general purpose programming language. </a:t>
            </a:r>
            <a:r>
              <a:rPr lang="en-US" sz="1400"/>
              <a:t>It supports multiple paradigms of programming - Functional, Object Oriented.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From browser to mobiles, servers, embedded systems, TV, you name it.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Atwood Law</a:t>
            </a:r>
            <a:r>
              <a:rPr lang="en-US" sz="1400"/>
              <a:t>: “</a:t>
            </a:r>
            <a:r>
              <a:rPr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Any application that </a:t>
            </a:r>
            <a:r>
              <a:rPr i="1"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 be written in JavaScript, </a:t>
            </a:r>
            <a:r>
              <a:rPr i="1"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-US" sz="1400">
                <a:solidFill>
                  <a:srgbClr val="3A4145"/>
                </a:solidFill>
                <a:latin typeface="Arial"/>
                <a:ea typeface="Arial"/>
                <a:cs typeface="Arial"/>
                <a:sym typeface="Arial"/>
              </a:rPr>
              <a:t> eventually be written in JavaScript</a:t>
            </a:r>
            <a:r>
              <a:rPr lang="en-US" sz="1400"/>
              <a:t>”.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Any programming language offers capabilities based on runtime environment.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JavaScript is the same everywhere, but things that can be achieved with it depends on the runtime, e.g. you can access process, stream in Node, but not in browser.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And for the sake of sanity, please read out aloud - “JavaScript is not threaded at all - neither single nor multiple”. Thread, Process fork etc are concerns of runtime not the  language.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JavaScript - The runtime aka Engine </a:t>
            </a:r>
            <a:endParaRPr b="1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420200" y="708450"/>
            <a:ext cx="80379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JavaScript has come a long way - 20 years.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Big internet giants - Google, Mozilla, Microsoft, Apple - have created respective runtimes aka engines.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Notable among them are - V8 by Google, [Spider, Trace]Monkey by Mozilla, Chakra by Microsoft, Nitro by Apple.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These engines vary in their execution speed and performance - V8 is a winner here, used to power Node, and many more.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Almost all engines compile JavaScript in-place - on browser or on node. 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Compilation not in traditional sense - no intermediate bytecode availabl</a:t>
            </a:r>
            <a:r>
              <a:rPr lang="en-US" sz="1400"/>
              <a:t>e.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- The Language</a:t>
            </a:r>
            <a:endParaRPr/>
          </a:p>
        </p:txBody>
      </p:sp>
      <p:sp>
        <p:nvSpPr>
          <p:cNvPr id="383" name="Google Shape;383;p19"/>
          <p:cNvSpPr txBox="1"/>
          <p:nvPr>
            <p:ph idx="1" type="body"/>
          </p:nvPr>
        </p:nvSpPr>
        <p:spPr>
          <a:xfrm>
            <a:off x="1964300" y="1944200"/>
            <a:ext cx="50805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3600"/>
              <a:t>ES5.1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- Browser as our execution environment 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238625" y="768875"/>
            <a:ext cx="79908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Browsers have built in JS engines.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We will use browser capabilities to run and learn JavaScript.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Create a directory containing two files - index.html and app.js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Refer notes for the content of these files.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Browse the index.html file in chrome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Open Console Tab in Developer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