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dirty="0">
                <a:solidFill>
                  <a:schemeClr val="bg1"/>
                </a:solidFill>
              </a:rPr>
              <a:t>Electrical Load Forecasting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91F57-894F-15A6-157C-7E1172A6483D}"/>
              </a:ext>
            </a:extLst>
          </p:cNvPr>
          <p:cNvSpPr txBox="1"/>
          <p:nvPr/>
        </p:nvSpPr>
        <p:spPr>
          <a:xfrm>
            <a:off x="545431" y="1925055"/>
            <a:ext cx="6454809" cy="21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Understand electricity consumption patterns over time.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Apply data preprocessing and visualization techniques.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Implement forecasting using machine learning models.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Build a user interface for load prediction using </a:t>
            </a:r>
            <a:r>
              <a:rPr lang="en-IN" dirty="0" err="1"/>
              <a:t>Streamlit</a:t>
            </a:r>
            <a:r>
              <a:rPr lang="en-IN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A12CB4-7A16-9D54-613F-65035402FF2C}"/>
              </a:ext>
            </a:extLst>
          </p:cNvPr>
          <p:cNvSpPr txBox="1"/>
          <p:nvPr/>
        </p:nvSpPr>
        <p:spPr>
          <a:xfrm>
            <a:off x="545431" y="4836160"/>
            <a:ext cx="6673516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Goal :  To forecast the electrical load demand in India using historical load and temperature data, enhancing planning and management of energy resources.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69688-53B1-4E0E-B553-2669B7659D26}"/>
              </a:ext>
            </a:extLst>
          </p:cNvPr>
          <p:cNvSpPr txBox="1"/>
          <p:nvPr/>
        </p:nvSpPr>
        <p:spPr>
          <a:xfrm>
            <a:off x="272716" y="1962813"/>
            <a:ext cx="7620000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🐍Python – Core programming language used for data handling and modelling</a:t>
            </a:r>
          </a:p>
          <a:p>
            <a:endParaRPr lang="en-IN" dirty="0"/>
          </a:p>
          <a:p>
            <a:r>
              <a:rPr lang="en-IN" dirty="0"/>
              <a:t>📓</a:t>
            </a:r>
            <a:r>
              <a:rPr lang="en-IN" dirty="0" err="1"/>
              <a:t>Colab</a:t>
            </a:r>
            <a:r>
              <a:rPr lang="en-IN" dirty="0"/>
              <a:t> notebook &amp; 🌐</a:t>
            </a:r>
            <a:r>
              <a:rPr lang="en-IN" dirty="0" err="1"/>
              <a:t>Streamlit</a:t>
            </a:r>
            <a:r>
              <a:rPr lang="en-IN" dirty="0"/>
              <a:t> – For interactive development and web app interface</a:t>
            </a:r>
          </a:p>
          <a:p>
            <a:endParaRPr lang="en-IN" dirty="0"/>
          </a:p>
          <a:p>
            <a:r>
              <a:rPr lang="en-IN" dirty="0"/>
              <a:t>🧮Pandas, </a:t>
            </a:r>
            <a:r>
              <a:rPr lang="en-IN" dirty="0" err="1"/>
              <a:t>Numpy</a:t>
            </a:r>
            <a:r>
              <a:rPr lang="en-IN" dirty="0"/>
              <a:t>, 🤖 Scikit-Learn – Data manipulation and machine learning</a:t>
            </a:r>
          </a:p>
          <a:p>
            <a:endParaRPr lang="en-IN" dirty="0"/>
          </a:p>
          <a:p>
            <a:r>
              <a:rPr lang="en-IN" dirty="0"/>
              <a:t>📊Matplotlib , 🎨Seaborn – Visualization and data plotting</a:t>
            </a:r>
          </a:p>
          <a:p>
            <a:endParaRPr lang="en-IN" dirty="0"/>
          </a:p>
          <a:p>
            <a:r>
              <a:rPr lang="en-IN" dirty="0"/>
              <a:t>📈Excel Datasets – Source of historical load and temperature data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10AD51-774E-D219-CEC6-9CF095229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080" y="985520"/>
            <a:ext cx="3434080" cy="51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6D362-2148-1569-F4FB-3EC1D220E686}"/>
              </a:ext>
            </a:extLst>
          </p:cNvPr>
          <p:cNvSpPr txBox="1"/>
          <p:nvPr/>
        </p:nvSpPr>
        <p:spPr>
          <a:xfrm>
            <a:off x="268357" y="1684422"/>
            <a:ext cx="5685403" cy="411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📥 </a:t>
            </a:r>
            <a:r>
              <a:rPr lang="en-US" b="1" dirty="0"/>
              <a:t>Data Collection</a:t>
            </a:r>
            <a:r>
              <a:rPr lang="en-US" dirty="0"/>
              <a:t> – Gathered historical load and temperature records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🧹 </a:t>
            </a:r>
            <a:r>
              <a:rPr lang="en-US" b="1" dirty="0"/>
              <a:t>Data Cleaning &amp; Preprocessing</a:t>
            </a:r>
            <a:r>
              <a:rPr lang="en-US" dirty="0"/>
              <a:t> – Handled missing values, formatted data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📊 </a:t>
            </a:r>
            <a:r>
              <a:rPr lang="en-US" b="1" dirty="0"/>
              <a:t>Exploratory Data Analysis (EDA)</a:t>
            </a:r>
            <a:r>
              <a:rPr lang="en-US" dirty="0"/>
              <a:t> – Analyzed trends and correlations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🤖 </a:t>
            </a:r>
            <a:r>
              <a:rPr lang="en-US" b="1" dirty="0"/>
              <a:t>Model Selection</a:t>
            </a:r>
            <a:r>
              <a:rPr lang="en-US" dirty="0"/>
              <a:t> – Applied algorithms like Linear Regression, Decision Trees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📈 </a:t>
            </a:r>
            <a:r>
              <a:rPr lang="en-US" b="1" dirty="0"/>
              <a:t>Evaluation &amp; Forecast Visualization</a:t>
            </a:r>
            <a:r>
              <a:rPr lang="en-US" dirty="0"/>
              <a:t> – Measured performance and visualized predictions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5BB3B-8799-9809-26C3-ED094169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243" y="1684422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59692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80963-31A1-FA29-49CA-8578FDFA3899}"/>
              </a:ext>
            </a:extLst>
          </p:cNvPr>
          <p:cNvSpPr txBox="1"/>
          <p:nvPr/>
        </p:nvSpPr>
        <p:spPr>
          <a:xfrm>
            <a:off x="255104" y="1454522"/>
            <a:ext cx="11936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⚡ </a:t>
            </a:r>
            <a:r>
              <a:rPr lang="en-US" sz="1800" b="1" dirty="0"/>
              <a:t>Rising Power Demand:</a:t>
            </a:r>
            <a:br>
              <a:rPr lang="en-US" sz="1800" dirty="0"/>
            </a:br>
            <a:r>
              <a:rPr lang="en-US" sz="1800" dirty="0"/>
              <a:t>India’s population growth and industrial development have led to a </a:t>
            </a:r>
            <a:r>
              <a:rPr lang="en-US" sz="1800" b="1" dirty="0"/>
              <a:t>continuous rise in electricity consumption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📉 </a:t>
            </a:r>
            <a:r>
              <a:rPr lang="en-US" sz="1800" b="1" dirty="0"/>
              <a:t>Risk of Power Imbalance:</a:t>
            </a:r>
            <a:br>
              <a:rPr lang="en-US" sz="1800" dirty="0"/>
            </a:br>
            <a:r>
              <a:rPr lang="en-US" sz="1800" dirty="0"/>
              <a:t>Without accurate forecasting, there is a </a:t>
            </a:r>
            <a:r>
              <a:rPr lang="en-US" sz="1800" b="1" dirty="0"/>
              <a:t>high risk of overproduction</a:t>
            </a:r>
            <a:r>
              <a:rPr lang="en-US" sz="1800" dirty="0"/>
              <a:t> (wasting resources) or </a:t>
            </a:r>
            <a:r>
              <a:rPr lang="en-US" sz="1800" b="1" dirty="0"/>
              <a:t>underproduction</a:t>
            </a:r>
            <a:r>
              <a:rPr lang="en-US" sz="1800" dirty="0"/>
              <a:t> (power outages, blackouts).</a:t>
            </a:r>
          </a:p>
          <a:p>
            <a:endParaRPr lang="en-US" sz="1800" dirty="0"/>
          </a:p>
          <a:p>
            <a:r>
              <a:rPr lang="en-US" sz="1800" dirty="0"/>
              <a:t>🏭 </a:t>
            </a:r>
            <a:r>
              <a:rPr lang="en-US" sz="1800" b="1" dirty="0"/>
              <a:t>Load Planning Challenges:</a:t>
            </a:r>
            <a:br>
              <a:rPr lang="en-US" sz="1800" dirty="0"/>
            </a:br>
            <a:r>
              <a:rPr lang="en-US" sz="1800" dirty="0"/>
              <a:t>Utilities and grid operators </a:t>
            </a:r>
            <a:r>
              <a:rPr lang="en-US" sz="1800" b="1" dirty="0"/>
              <a:t>struggle to match supply with demand</a:t>
            </a:r>
            <a:r>
              <a:rPr lang="en-US" sz="1800" dirty="0"/>
              <a:t>, especially during peak hours or seasonal shifts.</a:t>
            </a:r>
          </a:p>
          <a:p>
            <a:endParaRPr lang="en-US" sz="1800" dirty="0"/>
          </a:p>
          <a:p>
            <a:r>
              <a:rPr lang="en-US" sz="1800" dirty="0"/>
              <a:t>🔍 </a:t>
            </a:r>
            <a:r>
              <a:rPr lang="en-US" sz="1800" b="1" dirty="0"/>
              <a:t>Need for Predictive Insights:</a:t>
            </a:r>
            <a:br>
              <a:rPr lang="en-US" sz="1800" dirty="0"/>
            </a:br>
            <a:r>
              <a:rPr lang="en-US" sz="1800" dirty="0"/>
              <a:t>Traditional forecasting methods lack </a:t>
            </a:r>
            <a:r>
              <a:rPr lang="en-US" sz="1800" b="1" dirty="0"/>
              <a:t>real-time adaptability</a:t>
            </a:r>
            <a:r>
              <a:rPr lang="en-US" sz="1800" dirty="0"/>
              <a:t> and </a:t>
            </a:r>
            <a:r>
              <a:rPr lang="en-US" sz="1800" b="1" dirty="0"/>
              <a:t>data-driven intelligence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IN" sz="1800" dirty="0"/>
              <a:t>💡 </a:t>
            </a:r>
            <a:r>
              <a:rPr lang="en-IN" sz="1800" b="1" dirty="0"/>
              <a:t>Why Forecasting Matters:</a:t>
            </a:r>
            <a:br>
              <a:rPr lang="en-IN" sz="1800" dirty="0"/>
            </a:br>
            <a:r>
              <a:rPr lang="en-IN" sz="1800" dirty="0"/>
              <a:t>Accurate forecasting enables:</a:t>
            </a:r>
          </a:p>
          <a:p>
            <a:r>
              <a:rPr lang="en-IN" sz="1800" dirty="0"/>
              <a:t>📊 Better energy resource planning</a:t>
            </a:r>
          </a:p>
          <a:p>
            <a:r>
              <a:rPr lang="en-IN" sz="1800" dirty="0"/>
              <a:t>💰 Reduced operational costs</a:t>
            </a:r>
          </a:p>
          <a:p>
            <a:r>
              <a:rPr lang="en-IN" sz="1800" dirty="0"/>
              <a:t>🌍 Support for sustainable energy management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52400" y="812800"/>
            <a:ext cx="62053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BC25A2-8119-C257-EECC-9CB78AD730C6}"/>
              </a:ext>
            </a:extLst>
          </p:cNvPr>
          <p:cNvSpPr txBox="1"/>
          <p:nvPr/>
        </p:nvSpPr>
        <p:spPr>
          <a:xfrm>
            <a:off x="152400" y="1259840"/>
            <a:ext cx="68376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🤖 </a:t>
            </a:r>
            <a:r>
              <a:rPr lang="en-US" sz="1800" b="1" dirty="0"/>
              <a:t>Machine Learning-Based Forecasting</a:t>
            </a:r>
            <a:br>
              <a:rPr lang="en-US" sz="1800" dirty="0"/>
            </a:br>
            <a:r>
              <a:rPr lang="en-US" sz="1800" dirty="0"/>
              <a:t>Built models that learn from </a:t>
            </a:r>
            <a:r>
              <a:rPr lang="en-US" sz="1800" b="1" dirty="0"/>
              <a:t>historical load and temperature data</a:t>
            </a:r>
            <a:r>
              <a:rPr lang="en-US" sz="1800" dirty="0"/>
              <a:t> to predict future demand.</a:t>
            </a:r>
          </a:p>
          <a:p>
            <a:endParaRPr lang="en-US" sz="1800" dirty="0"/>
          </a:p>
          <a:p>
            <a:r>
              <a:rPr lang="en-US" sz="1800" dirty="0"/>
              <a:t>📅 </a:t>
            </a:r>
            <a:r>
              <a:rPr lang="en-US" sz="1800" b="1" dirty="0"/>
              <a:t>Time Series Analysis</a:t>
            </a:r>
            <a:br>
              <a:rPr lang="en-US" sz="1800" dirty="0"/>
            </a:br>
            <a:r>
              <a:rPr lang="en-US" sz="1800" dirty="0"/>
              <a:t>Applied techniques suited for </a:t>
            </a:r>
            <a:r>
              <a:rPr lang="en-US" sz="1800" b="1" dirty="0"/>
              <a:t>hourly and monthly patterns</a:t>
            </a:r>
            <a:r>
              <a:rPr lang="en-US" sz="1800" dirty="0"/>
              <a:t>, improving prediction accuracy.</a:t>
            </a:r>
          </a:p>
          <a:p>
            <a:endParaRPr lang="en-US" sz="1800" dirty="0"/>
          </a:p>
          <a:p>
            <a:r>
              <a:rPr lang="en-US" sz="1800" dirty="0"/>
              <a:t>🧠 </a:t>
            </a:r>
            <a:r>
              <a:rPr lang="en-US" sz="1800" b="1" dirty="0"/>
              <a:t>Smart Algorithm Selection</a:t>
            </a:r>
            <a:br>
              <a:rPr lang="en-US" sz="1800" dirty="0"/>
            </a:br>
            <a:r>
              <a:rPr lang="en-US" sz="1800" dirty="0"/>
              <a:t>Used models like </a:t>
            </a:r>
            <a:r>
              <a:rPr lang="en-US" sz="1800" b="1" dirty="0"/>
              <a:t>Random Forest</a:t>
            </a:r>
            <a:r>
              <a:rPr lang="en-US" sz="1800" dirty="0"/>
              <a:t> ,</a:t>
            </a:r>
            <a:r>
              <a:rPr lang="en-US" sz="1800" b="1" dirty="0"/>
              <a:t>Decision Trees </a:t>
            </a:r>
            <a:r>
              <a:rPr lang="en-US" sz="1800" dirty="0"/>
              <a:t>and</a:t>
            </a:r>
            <a:r>
              <a:rPr lang="en-US" sz="1800" b="1" dirty="0"/>
              <a:t> Time Series </a:t>
            </a:r>
            <a:r>
              <a:rPr lang="en-US" sz="1800" dirty="0"/>
              <a:t>Forecasting using prophet for accurate load forecasting.</a:t>
            </a:r>
          </a:p>
          <a:p>
            <a:endParaRPr lang="en-US" sz="1800" dirty="0"/>
          </a:p>
          <a:p>
            <a:r>
              <a:rPr lang="en-US" sz="1800" dirty="0"/>
              <a:t>🌐 </a:t>
            </a:r>
            <a:r>
              <a:rPr lang="en-US" sz="1800" b="1" dirty="0"/>
              <a:t>Interactive Web Interface</a:t>
            </a:r>
            <a:br>
              <a:rPr lang="en-US" sz="1800" dirty="0"/>
            </a:br>
            <a:r>
              <a:rPr lang="en-US" sz="1800" dirty="0"/>
              <a:t>Developed a </a:t>
            </a:r>
            <a:r>
              <a:rPr lang="en-US" sz="1800" b="1" dirty="0" err="1"/>
              <a:t>Streamlit</a:t>
            </a:r>
            <a:r>
              <a:rPr lang="en-US" sz="1800" b="1" dirty="0"/>
              <a:t> app</a:t>
            </a:r>
            <a:r>
              <a:rPr lang="en-US" sz="1800" dirty="0"/>
              <a:t> that lets users input parameters and view forecasts in real time.</a:t>
            </a:r>
          </a:p>
          <a:p>
            <a:endParaRPr lang="en-US" sz="1800" dirty="0"/>
          </a:p>
          <a:p>
            <a:r>
              <a:rPr lang="en-US" sz="1800" dirty="0"/>
              <a:t>📊 </a:t>
            </a:r>
            <a:r>
              <a:rPr lang="en-US" sz="1800" b="1" dirty="0"/>
              <a:t>Clear Visualization &amp; Output</a:t>
            </a:r>
            <a:br>
              <a:rPr lang="en-US" sz="1800" dirty="0"/>
            </a:br>
            <a:r>
              <a:rPr lang="en-US" sz="1800" dirty="0"/>
              <a:t>Displayed trends and predictions using </a:t>
            </a:r>
            <a:r>
              <a:rPr lang="en-US" sz="1800" b="1" dirty="0"/>
              <a:t>graphs</a:t>
            </a:r>
            <a:r>
              <a:rPr lang="en-US" sz="1800" dirty="0"/>
              <a:t> and </a:t>
            </a:r>
            <a:r>
              <a:rPr lang="en-US" sz="1800" b="1" dirty="0"/>
              <a:t>plots</a:t>
            </a:r>
            <a:r>
              <a:rPr lang="en-US" sz="1800" dirty="0"/>
              <a:t> for easy understanding.</a:t>
            </a:r>
          </a:p>
          <a:p>
            <a:endParaRPr lang="en-US" sz="1800" dirty="0"/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6E8EE-C6A3-556B-AC61-4174A6DF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2279227"/>
            <a:ext cx="4978400" cy="331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026712" y="873336"/>
            <a:ext cx="101385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AD704-F61E-852B-431E-7F2187CD9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44" y="1073391"/>
            <a:ext cx="4074160" cy="2546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F553D8-A4D0-56AD-FF17-781554C95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84" y="4000871"/>
            <a:ext cx="4221480" cy="2638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578F23-D092-DAF0-2E6D-E457B9FAC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880607"/>
            <a:ext cx="5297845" cy="33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6ABE8-EC78-0B79-CF2F-CBA2F72D5373}"/>
              </a:ext>
            </a:extLst>
          </p:cNvPr>
          <p:cNvSpPr txBox="1"/>
          <p:nvPr/>
        </p:nvSpPr>
        <p:spPr>
          <a:xfrm>
            <a:off x="71121" y="1388262"/>
            <a:ext cx="6939279" cy="632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⚡ </a:t>
            </a:r>
            <a:r>
              <a:rPr lang="en-US" sz="1800" b="1" dirty="0"/>
              <a:t>Enhanced Energy Planning</a:t>
            </a:r>
            <a:br>
              <a:rPr lang="en-US" sz="1800" dirty="0"/>
            </a:br>
            <a:r>
              <a:rPr lang="en-US" sz="1800" dirty="0"/>
              <a:t>Forecasting helps </a:t>
            </a:r>
            <a:r>
              <a:rPr lang="en-US" sz="1800" b="1" dirty="0"/>
              <a:t>anticipate future electricity demand</a:t>
            </a:r>
            <a:r>
              <a:rPr lang="en-US" sz="1800" dirty="0"/>
              <a:t>, allowing better planning and efficient resource utilization.</a:t>
            </a:r>
          </a:p>
          <a:p>
            <a:endParaRPr lang="en-US" sz="1800" dirty="0"/>
          </a:p>
          <a:p>
            <a:r>
              <a:rPr lang="en-US" sz="1800" dirty="0"/>
              <a:t>📈 </a:t>
            </a:r>
            <a:r>
              <a:rPr lang="en-US" sz="1800" b="1" dirty="0"/>
              <a:t>Supports Data-Driven Decisions</a:t>
            </a:r>
            <a:br>
              <a:rPr lang="en-US" sz="1800" dirty="0"/>
            </a:br>
            <a:r>
              <a:rPr lang="en-US" sz="1800" dirty="0"/>
              <a:t>Utility companies and policymakers can make </a:t>
            </a:r>
            <a:r>
              <a:rPr lang="en-US" sz="1800" b="1" dirty="0"/>
              <a:t>informed choices</a:t>
            </a:r>
            <a:r>
              <a:rPr lang="en-US" sz="1800" dirty="0"/>
              <a:t> based on predictive analytics and visual insights.</a:t>
            </a:r>
          </a:p>
          <a:p>
            <a:endParaRPr lang="en-US" sz="1800" dirty="0"/>
          </a:p>
          <a:p>
            <a:r>
              <a:rPr lang="en-IN" sz="1800" dirty="0"/>
              <a:t>🖥️</a:t>
            </a:r>
            <a:r>
              <a:rPr lang="en-US" sz="1800" b="1" dirty="0"/>
              <a:t>User – Friendly Web Interface</a:t>
            </a:r>
          </a:p>
          <a:p>
            <a:r>
              <a:rPr lang="en-US" sz="1800" dirty="0"/>
              <a:t>The Stream lit app provides an </a:t>
            </a:r>
            <a:r>
              <a:rPr lang="en-US" sz="1800" b="1" dirty="0"/>
              <a:t>interactive platform </a:t>
            </a:r>
            <a:r>
              <a:rPr lang="en-US" sz="1800" dirty="0"/>
              <a:t>where users can easily access predictions in real time</a:t>
            </a:r>
          </a:p>
          <a:p>
            <a:endParaRPr lang="en-US" sz="1800" dirty="0"/>
          </a:p>
          <a:p>
            <a:r>
              <a:rPr lang="en-US" sz="1800" dirty="0"/>
              <a:t>♻️ </a:t>
            </a:r>
            <a:r>
              <a:rPr lang="en-US" sz="1800" b="1" dirty="0"/>
              <a:t>Promotes Sustainable Energy Use</a:t>
            </a:r>
            <a:br>
              <a:rPr lang="en-US" sz="1800" dirty="0"/>
            </a:br>
            <a:r>
              <a:rPr lang="en-US" sz="1800" dirty="0"/>
              <a:t>Helps reduce energy waste and supports </a:t>
            </a:r>
            <a:r>
              <a:rPr lang="en-US" sz="1800" b="1" dirty="0"/>
              <a:t>eco-friendly electricity distribution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📊 </a:t>
            </a:r>
            <a:r>
              <a:rPr lang="en-US" sz="1800" b="1" dirty="0"/>
              <a:t>Visual &amp; Transparent Output</a:t>
            </a:r>
            <a:br>
              <a:rPr lang="en-US" sz="1800" dirty="0"/>
            </a:br>
            <a:r>
              <a:rPr lang="en-US" sz="1800" dirty="0"/>
              <a:t>Outputs are presented with clear </a:t>
            </a:r>
            <a:r>
              <a:rPr lang="en-US" sz="1800" b="1" dirty="0"/>
              <a:t>graphs, trends, and forecasts</a:t>
            </a:r>
            <a:r>
              <a:rPr lang="en-US" sz="1800" dirty="0"/>
              <a:t> for better interpretation.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IN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3448029-BD2A-AD29-6435-316BCF77B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802" y="1188206"/>
            <a:ext cx="4156574" cy="27710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7F1067-1395-1E9D-8B9E-5BCFA35C3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02" y="4103038"/>
            <a:ext cx="4313138" cy="255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59</TotalTime>
  <Words>525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Shrishti Prasad</cp:lastModifiedBy>
  <cp:revision>4</cp:revision>
  <dcterms:created xsi:type="dcterms:W3CDTF">2024-12-31T09:40:01Z</dcterms:created>
  <dcterms:modified xsi:type="dcterms:W3CDTF">2025-06-17T04:47:31Z</dcterms:modified>
</cp:coreProperties>
</file>